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39DF-6527-49D6-AD8F-B6E0B0AC61F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6600F8-F111-44EA-90BF-43534B45E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39DF-6527-49D6-AD8F-B6E0B0AC61F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00F8-F111-44EA-90BF-43534B45E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39DF-6527-49D6-AD8F-B6E0B0AC61F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00F8-F111-44EA-90BF-43534B45E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39DF-6527-49D6-AD8F-B6E0B0AC61F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6600F8-F111-44EA-90BF-43534B45E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39DF-6527-49D6-AD8F-B6E0B0AC61F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00F8-F111-44EA-90BF-43534B45E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39DF-6527-49D6-AD8F-B6E0B0AC61F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00F8-F111-44EA-90BF-43534B45E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39DF-6527-49D6-AD8F-B6E0B0AC61F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6600F8-F111-44EA-90BF-43534B45E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39DF-6527-49D6-AD8F-B6E0B0AC61F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00F8-F111-44EA-90BF-43534B45E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39DF-6527-49D6-AD8F-B6E0B0AC61F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00F8-F111-44EA-90BF-43534B45E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39DF-6527-49D6-AD8F-B6E0B0AC61F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00F8-F111-44EA-90BF-43534B45E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39DF-6527-49D6-AD8F-B6E0B0AC61F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00F8-F111-44EA-90BF-43534B45E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4339DF-6527-49D6-AD8F-B6E0B0AC61F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6600F8-F111-44EA-90BF-43534B45E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97152"/>
            <a:ext cx="7885339" cy="13681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Ознакомление с сезонными изменениями 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природе»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733256"/>
            <a:ext cx="8458200" cy="914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16632"/>
            <a:ext cx="864096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58174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6216" y="332656"/>
            <a:ext cx="4131568" cy="864096"/>
          </a:xfrm>
        </p:spPr>
        <p:txBody>
          <a:bodyPr/>
          <a:lstStyle/>
          <a:p>
            <a:pPr algn="ctr"/>
            <a:r>
              <a:rPr lang="ru-RU" dirty="0" smtClean="0"/>
              <a:t>СОЛНЦЕ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6630" y="1340768"/>
            <a:ext cx="3693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изменение продолжительности дня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7067" y="2132856"/>
            <a:ext cx="3489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изменение температуры воздуха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1987" y="3059668"/>
            <a:ext cx="2165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изменение осадков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3244334"/>
            <a:ext cx="1986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изменение почвы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3059668"/>
            <a:ext cx="2347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изменение водоёмов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35146" y="4221088"/>
            <a:ext cx="3481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изменения в растительном мире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5013176"/>
            <a:ext cx="310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Изменения в </a:t>
            </a:r>
            <a:r>
              <a:rPr lang="ru-RU" dirty="0"/>
              <a:t>животном мире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54790" y="5917320"/>
            <a:ext cx="2860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Изменения в </a:t>
            </a:r>
            <a:r>
              <a:rPr lang="ru-RU" dirty="0"/>
              <a:t>труде людей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43546" y="1710100"/>
            <a:ext cx="0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4" idx="0"/>
          </p:cNvCxnSpPr>
          <p:nvPr/>
        </p:nvCxnSpPr>
        <p:spPr>
          <a:xfrm>
            <a:off x="4543546" y="9807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115766" y="2514600"/>
            <a:ext cx="832498" cy="545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267744" y="2514600"/>
            <a:ext cx="644910" cy="545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543546" y="2636912"/>
            <a:ext cx="0" cy="607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483768" y="3573016"/>
            <a:ext cx="771022" cy="678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543546" y="3683605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6177241" y="3573015"/>
            <a:ext cx="709548" cy="567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576039" y="4540478"/>
            <a:ext cx="4039" cy="472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580078" y="544522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67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99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5203304" cy="8382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Сезонные изменения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99792" y="1844824"/>
            <a:ext cx="2952328" cy="1514798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???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2132856"/>
            <a:ext cx="540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- периодические </a:t>
            </a:r>
            <a:r>
              <a:rPr lang="ru-RU" sz="2800" b="1" dirty="0"/>
              <a:t>явления, повторяющиеся ежегодно в одной и той же последовательности</a:t>
            </a:r>
            <a:r>
              <a:rPr lang="ru-RU" sz="2800" b="1" dirty="0" smtClean="0"/>
              <a:t>.</a:t>
            </a:r>
          </a:p>
          <a:p>
            <a:pPr algn="ctr"/>
            <a:r>
              <a:rPr lang="ru-RU" sz="2800" b="1" dirty="0" smtClean="0"/>
              <a:t>-это смена времен года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725144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&gt;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Смена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времен года происходит благодаря годовому обращению Земли вокруг Солнца при неизменности наклона земной оси к плоскости орбиты. </a:t>
            </a:r>
          </a:p>
        </p:txBody>
      </p:sp>
    </p:spTree>
    <p:extLst>
      <p:ext uri="{BB962C8B-B14F-4D97-AF65-F5344CB8AC3E}">
        <p14:creationId xmlns:p14="http://schemas.microsoft.com/office/powerpoint/2010/main" xmlns="" val="269561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>
                <a:effectLst/>
              </a:rPr>
              <a:t>Что такое Солнце?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-ближайшая к нам звезда</a:t>
            </a:r>
          </a:p>
          <a:p>
            <a:r>
              <a:rPr lang="ru-RU" dirty="0"/>
              <a:t>- небесное светило, раскаленное небесное тело шарообразной формы</a:t>
            </a:r>
          </a:p>
          <a:p>
            <a:r>
              <a:rPr lang="ru-RU" dirty="0"/>
              <a:t>- центральное тело солнечной системы, которое влияет на количество тепла и света.</a:t>
            </a:r>
          </a:p>
          <a:p>
            <a:pPr algn="ctr"/>
            <a:r>
              <a:rPr lang="ru-RU" dirty="0"/>
              <a:t>Времена года характеризуются различными световыми и температурными условиями( зависят от солнца) определяющими ход изменений жизненных процессов растений и животных. Каждый из периодов времен года обусловлен географическим положением и климатическими условиями.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6698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врЕмена</a:t>
            </a:r>
            <a:r>
              <a:rPr lang="ru-RU" dirty="0" smtClean="0"/>
              <a:t> года-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971" y="1556792"/>
            <a:ext cx="8524056" cy="15147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Это четыре периода, на которые </a:t>
            </a:r>
            <a:r>
              <a:rPr lang="ru-RU" dirty="0" smtClean="0">
                <a:solidFill>
                  <a:srgbClr val="FF0000"/>
                </a:solidFill>
              </a:rPr>
              <a:t>Условно</a:t>
            </a:r>
            <a:r>
              <a:rPr lang="ru-RU" dirty="0" smtClean="0"/>
              <a:t> </a:t>
            </a:r>
            <a:r>
              <a:rPr lang="ru-RU" dirty="0"/>
              <a:t>поделен год.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93641" y="2780928"/>
            <a:ext cx="2756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 астрономии различают: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508104" y="3277190"/>
            <a:ext cx="720080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772039" y="3170603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99992" y="323468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rot="1026769">
            <a:off x="894221" y="3818374"/>
            <a:ext cx="2143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Календарные времена </a:t>
            </a:r>
            <a:r>
              <a:rPr lang="ru-RU" b="1" dirty="0" smtClean="0">
                <a:solidFill>
                  <a:srgbClr val="FF0000"/>
                </a:solidFill>
              </a:rPr>
              <a:t>года -</a:t>
            </a:r>
            <a:r>
              <a:rPr lang="ru-RU" dirty="0" smtClean="0"/>
              <a:t>деление </a:t>
            </a:r>
            <a:r>
              <a:rPr lang="ru-RU" dirty="0"/>
              <a:t>года на четыре сезона по три месяца в </a:t>
            </a:r>
            <a:r>
              <a:rPr lang="ru-RU" dirty="0" smtClean="0"/>
              <a:t>каждом.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10416" y="4941168"/>
            <a:ext cx="296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Астрономические времена года</a:t>
            </a:r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dirty="0"/>
              <a:t>– отсчитываются от точек солнцестояния (лето/зима) и равноденствия (весна/осень).</a:t>
            </a:r>
          </a:p>
        </p:txBody>
      </p:sp>
      <p:sp>
        <p:nvSpPr>
          <p:cNvPr id="16" name="Прямоугольник 15"/>
          <p:cNvSpPr/>
          <p:nvPr/>
        </p:nvSpPr>
        <p:spPr>
          <a:xfrm rot="20527244">
            <a:off x="6191078" y="3838938"/>
            <a:ext cx="25922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Фенологические времена года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/>
              <a:t>характеризующиеся закономерными наблюдаемыми  сезонными периодическими изменениями в жизни растений и животных.</a:t>
            </a:r>
          </a:p>
        </p:txBody>
      </p:sp>
    </p:spTree>
    <p:extLst>
      <p:ext uri="{BB962C8B-B14F-4D97-AF65-F5344CB8AC3E}">
        <p14:creationId xmlns:p14="http://schemas.microsoft.com/office/powerpoint/2010/main" xmlns="" val="254640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Календарные времена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/>
              <a:t>В большинстве стран </a:t>
            </a:r>
            <a:r>
              <a:rPr lang="ru-RU" b="1" dirty="0"/>
              <a:t>Северного полушария</a:t>
            </a:r>
            <a:r>
              <a:rPr lang="ru-RU" dirty="0"/>
              <a:t> приняты следующие даты времен года: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весна</a:t>
            </a:r>
            <a:r>
              <a:rPr lang="ru-RU" dirty="0"/>
              <a:t> — 1 марта-31 мая (март, апрель, май);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лето</a:t>
            </a:r>
            <a:r>
              <a:rPr lang="ru-RU" dirty="0"/>
              <a:t> — 1 июня-31 август (июнь, июль, август);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осень </a:t>
            </a:r>
            <a:r>
              <a:rPr lang="ru-RU" dirty="0"/>
              <a:t>— 1 сентября-30 ноября (сентябрь, октябрь, ноябрь);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зима</a:t>
            </a:r>
            <a:r>
              <a:rPr lang="ru-RU" dirty="0"/>
              <a:t> — 1 декабря-28 (29) февраля (декабрь, январь, февраль).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676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Астрономические времена года</a:t>
            </a:r>
            <a:r>
              <a:rPr lang="ru-RU" dirty="0">
                <a:effectLst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6480720" cy="100811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/>
              <a:t>отсчитываются от точек солнцестояния (лето/зима) и равноденствия (весна/осень).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37578"/>
            <a:ext cx="3744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Солнцестояние</a:t>
            </a:r>
            <a:r>
              <a:rPr lang="ru-RU" dirty="0"/>
              <a:t> – это момент прохождения Солнца через точки эклиптики (большого круга небесной сферы, по которому происходит видимое годичное движение Солнца), наиболее удаленные от экватора небесной сферы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4122" y="2132856"/>
            <a:ext cx="2595077" cy="1685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93827"/>
            <a:ext cx="2625080" cy="159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23257" y="3996620"/>
            <a:ext cx="46085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Равноденствие</a:t>
            </a:r>
            <a:r>
              <a:rPr lang="ru-RU" dirty="0"/>
              <a:t> – это момент, когда центр Солнца в своём видимом движении по эклиптике пересекает небесный экватор</a:t>
            </a:r>
            <a:r>
              <a:rPr lang="ru-RU" dirty="0" smtClean="0"/>
              <a:t>.</a:t>
            </a:r>
            <a:r>
              <a:rPr lang="ru-RU" dirty="0"/>
              <a:t> Весеннее равноденствие - 20 - 21 марта. Солнце переходит из Южного полушария в Северное.</a:t>
            </a:r>
          </a:p>
          <a:p>
            <a:pPr lvl="0"/>
            <a:r>
              <a:rPr lang="ru-RU" dirty="0"/>
              <a:t>Осеннее равноденствие - 22 - 23 сентября. Солнце переходит из Северного полушария в Южное.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86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083624" cy="194439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>
                <a:effectLst/>
              </a:rPr>
              <a:t>Если бы ось Земли не была наклонена, то продолжительность дня и ночи в любом месте Земли была бы одинакова, а днем солнце поднималось бы над горизонтом на одну и ту же высоту в </a:t>
            </a:r>
            <a:r>
              <a:rPr lang="ru-RU" sz="2000" dirty="0" smtClean="0">
                <a:effectLst/>
              </a:rPr>
              <a:t>течение всего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6655" y="3896395"/>
            <a:ext cx="6912768" cy="40324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6079963" cy="334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2190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</a:rPr>
              <a:t>Фенологические </a:t>
            </a:r>
            <a:r>
              <a:rPr lang="ru-RU" b="1" dirty="0">
                <a:effectLst/>
              </a:rPr>
              <a:t>времена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Выделяют несколько видов  календарей наблюдений:</a:t>
            </a:r>
          </a:p>
          <a:p>
            <a:r>
              <a:rPr lang="ru-RU" dirty="0"/>
              <a:t>-общие, где фиксируются изменения в неживой природе, а так же изменения в мире животных и растений</a:t>
            </a:r>
          </a:p>
          <a:p>
            <a:r>
              <a:rPr lang="ru-RU" dirty="0"/>
              <a:t>-специальные, где отмечаются результаты наблюдения за конкретными явлениями в природе(темп воздуха, динамика появления насекомых…)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314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838200"/>
          </a:xfrm>
        </p:spPr>
        <p:txBody>
          <a:bodyPr>
            <a:normAutofit/>
          </a:bodyPr>
          <a:lstStyle/>
          <a:p>
            <a:r>
              <a:rPr lang="ru-RU" sz="2400" dirty="0"/>
              <a:t>В результате фенологических наблюдений в каждом сезоне года было выделено несколько </a:t>
            </a:r>
            <a:r>
              <a:rPr lang="ru-RU" sz="2400" dirty="0" err="1"/>
              <a:t>подсезонов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6868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u="sng" dirty="0" err="1" smtClean="0"/>
              <a:t>Подсезон</a:t>
            </a:r>
            <a:r>
              <a:rPr lang="ru-RU" u="sng" dirty="0" smtClean="0"/>
              <a:t>-</a:t>
            </a:r>
            <a:r>
              <a:rPr lang="ru-RU" dirty="0" smtClean="0"/>
              <a:t>это </a:t>
            </a:r>
            <a:r>
              <a:rPr lang="ru-RU" dirty="0"/>
              <a:t>характерный период времени, ограниченный рубежными явлениями живой природы. Например в европейской части России весна делится на 4 </a:t>
            </a:r>
            <a:r>
              <a:rPr lang="ru-RU" dirty="0" err="1"/>
              <a:t>подсезона</a:t>
            </a:r>
            <a:r>
              <a:rPr lang="ru-RU" dirty="0"/>
              <a:t>:</a:t>
            </a:r>
          </a:p>
          <a:p>
            <a:pPr lvl="0"/>
            <a:r>
              <a:rPr lang="ru-RU" u="sng" dirty="0">
                <a:solidFill>
                  <a:srgbClr val="FF0000"/>
                </a:solidFill>
              </a:rPr>
              <a:t>Снеготаяние</a:t>
            </a:r>
            <a:r>
              <a:rPr lang="ru-RU" dirty="0"/>
              <a:t>. Продолжается от первых проталин в полях и до зацветания серой ольхи и орешника-лещины. В этот период весны разрушается и пропадает снеговой покров, начинают очищаться ото льда водоёмы , начинает </a:t>
            </a:r>
            <a:r>
              <a:rPr lang="ru-RU" dirty="0" err="1"/>
              <a:t>сокодвижение</a:t>
            </a:r>
            <a:r>
              <a:rPr lang="ru-RU" dirty="0"/>
              <a:t> у клёнов и берёз, наблюдается прилёт грачей, после зимнего оцепенения пробуждаются холодовыносливые насекомые( мухи, муравьи..)</a:t>
            </a:r>
          </a:p>
          <a:p>
            <a:pPr lvl="0"/>
            <a:r>
              <a:rPr lang="ru-RU" u="sng" dirty="0">
                <a:solidFill>
                  <a:srgbClr val="FF0000"/>
                </a:solidFill>
              </a:rPr>
              <a:t>Оживление весны</a:t>
            </a:r>
            <a:r>
              <a:rPr lang="ru-RU" dirty="0"/>
              <a:t>. Начало совпадает с зацветанием мать-и-мачехи, конец-с </a:t>
            </a:r>
            <a:r>
              <a:rPr lang="ru-RU" dirty="0" err="1"/>
              <a:t>облиствлением</a:t>
            </a:r>
            <a:r>
              <a:rPr lang="ru-RU" dirty="0"/>
              <a:t> берёзы. Окончательно освобождаются водоёмы от о льда. Бурно оживают растения. Наблюдается вылет медоносных насекомых(шмелей). Прилетают журавли.</a:t>
            </a:r>
          </a:p>
          <a:p>
            <a:pPr lvl="0"/>
            <a:r>
              <a:rPr lang="ru-RU" u="sng" dirty="0">
                <a:solidFill>
                  <a:srgbClr val="FF0000"/>
                </a:solidFill>
              </a:rPr>
              <a:t>Разгар весны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/>
              <a:t>Продолжается от </a:t>
            </a:r>
            <a:r>
              <a:rPr lang="ru-RU" dirty="0" err="1"/>
              <a:t>облиствления</a:t>
            </a:r>
            <a:r>
              <a:rPr lang="ru-RU" dirty="0"/>
              <a:t> берёзы до зацветания </a:t>
            </a:r>
            <a:r>
              <a:rPr lang="ru-RU" dirty="0" err="1"/>
              <a:t>рябиныи</a:t>
            </a:r>
            <a:r>
              <a:rPr lang="ru-RU" dirty="0"/>
              <a:t> лиловой сирени. Происходит полное </a:t>
            </a:r>
            <a:r>
              <a:rPr lang="ru-RU" dirty="0" err="1"/>
              <a:t>облиствление</a:t>
            </a:r>
            <a:r>
              <a:rPr lang="ru-RU" dirty="0"/>
              <a:t> деревьев и кустарников, появляется большое количество насекомых, запевает соловей.</a:t>
            </a:r>
          </a:p>
          <a:p>
            <a:pPr lvl="0"/>
            <a:r>
              <a:rPr lang="ru-RU" u="sng" dirty="0" err="1">
                <a:solidFill>
                  <a:srgbClr val="FF0000"/>
                </a:solidFill>
              </a:rPr>
              <a:t>Предлетье</a:t>
            </a:r>
            <a:r>
              <a:rPr lang="ru-RU" u="sng" dirty="0">
                <a:solidFill>
                  <a:srgbClr val="FF0000"/>
                </a:solidFill>
              </a:rPr>
              <a:t>.</a:t>
            </a:r>
            <a:r>
              <a:rPr lang="ru-RU" dirty="0"/>
              <a:t> Начало-зацветание рябины и лиловой сирени, конец знаменуется </a:t>
            </a:r>
            <a:r>
              <a:rPr lang="ru-RU" dirty="0" err="1"/>
              <a:t>зацветением</a:t>
            </a:r>
            <a:r>
              <a:rPr lang="ru-RU" dirty="0"/>
              <a:t> местных видов шиповника.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008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297</TotalTime>
  <Words>460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«Ознакомление с сезонными изменениями в природе»</vt:lpstr>
      <vt:lpstr>Сезонные изменения</vt:lpstr>
      <vt:lpstr>Что такое Солнце?  </vt:lpstr>
      <vt:lpstr>врЕмена года-</vt:lpstr>
      <vt:lpstr>Календарные времена года</vt:lpstr>
      <vt:lpstr>Астрономические времена года </vt:lpstr>
      <vt:lpstr>Если бы ось Земли не была наклонена, то продолжительность дня и ночи в любом месте Земли была бы одинакова, а днем солнце поднималось бы над горизонтом на одну и ту же высоту в течение всего года</vt:lpstr>
      <vt:lpstr>Фенологические времена года</vt:lpstr>
      <vt:lpstr>В результате фенологических наблюдений в каждом сезоне года было выделено несколько подсезонов</vt:lpstr>
      <vt:lpstr>СОЛНЦЕ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MARI</cp:lastModifiedBy>
  <cp:revision>10</cp:revision>
  <dcterms:created xsi:type="dcterms:W3CDTF">2014-03-10T07:48:04Z</dcterms:created>
  <dcterms:modified xsi:type="dcterms:W3CDTF">2014-03-14T11:40:22Z</dcterms:modified>
</cp:coreProperties>
</file>