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49" autoAdjust="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E930B-8390-4F7C-8A39-B2F50E8E6C2B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219B0-618C-4D2D-B955-A4D7EE6B14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16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219B0-618C-4D2D-B955-A4D7EE6B143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363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219B0-618C-4D2D-B955-A4D7EE6B143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236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A9BA-C1DB-459B-B42D-4284728C71A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9F6E-A68C-430A-A6CD-7FB682FEAF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A9BA-C1DB-459B-B42D-4284728C71A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9F6E-A68C-430A-A6CD-7FB682FE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A9BA-C1DB-459B-B42D-4284728C71A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9F6E-A68C-430A-A6CD-7FB682FE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A9BA-C1DB-459B-B42D-4284728C71A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9F6E-A68C-430A-A6CD-7FB682FEAF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A9BA-C1DB-459B-B42D-4284728C71A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9F6E-A68C-430A-A6CD-7FB682FE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A9BA-C1DB-459B-B42D-4284728C71A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9F6E-A68C-430A-A6CD-7FB682FEAF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A9BA-C1DB-459B-B42D-4284728C71A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9F6E-A68C-430A-A6CD-7FB682FEAF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A9BA-C1DB-459B-B42D-4284728C71A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9F6E-A68C-430A-A6CD-7FB682FE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A9BA-C1DB-459B-B42D-4284728C71A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9F6E-A68C-430A-A6CD-7FB682FE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A9BA-C1DB-459B-B42D-4284728C71A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9F6E-A68C-430A-A6CD-7FB682FE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A9BA-C1DB-459B-B42D-4284728C71A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19F6E-A68C-430A-A6CD-7FB682FEAF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95A9BA-C1DB-459B-B42D-4284728C71AD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D19F6E-A68C-430A-A6CD-7FB682FEAF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8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10" Type="http://schemas.openxmlformats.org/officeDocument/2006/relationships/image" Target="../media/image20.emf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96" y="769350"/>
            <a:ext cx="7416824" cy="568863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598917" y="2967335"/>
            <a:ext cx="59461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«Занимательная Геометрия»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9" y="4149080"/>
            <a:ext cx="32403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1600" b="1" smtClean="0">
                <a:ln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Ученика  </a:t>
            </a:r>
            <a:r>
              <a:rPr lang="ru-RU" sz="1600" b="1" smtClean="0">
                <a:ln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 </a:t>
            </a:r>
            <a:r>
              <a:rPr lang="ru-RU" sz="1600" b="1" dirty="0" smtClean="0">
                <a:ln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«г» класса</a:t>
            </a:r>
          </a:p>
          <a:p>
            <a:pPr algn="ctr"/>
            <a:r>
              <a:rPr lang="ru-RU" sz="1600" b="1" cap="none" spc="0" dirty="0" err="1" smtClean="0">
                <a:ln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Хабибулина</a:t>
            </a:r>
            <a:r>
              <a:rPr lang="ru-RU" sz="1600" b="1" cap="none" spc="0" dirty="0" smtClean="0">
                <a:ln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sz="1600" b="1" cap="none" spc="0" dirty="0" err="1" smtClean="0">
                <a:ln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Рамиля</a:t>
            </a:r>
            <a:endParaRPr lang="ru-RU" sz="1600" b="1" cap="none" spc="0" dirty="0">
              <a:ln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423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77"/>
    </mc:Choice>
    <mc:Fallback xmlns="">
      <p:transition spd="slow" advTm="537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9036496" cy="70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2" y="471743"/>
            <a:ext cx="9056458" cy="580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6" y="987284"/>
            <a:ext cx="8982744" cy="86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7233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Равнобедренный треугольник 1"/>
          <p:cNvSpPr/>
          <p:nvPr/>
        </p:nvSpPr>
        <p:spPr>
          <a:xfrm>
            <a:off x="4095400" y="234888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232429" y="376388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9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11407">
        <p14:honeycomb/>
      </p:transition>
    </mc:Choice>
    <mc:Fallback xmlns="">
      <p:transition spd="slow" advTm="1140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32656"/>
            <a:ext cx="910850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24744"/>
            <a:ext cx="910850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5" y="1500771"/>
            <a:ext cx="9108504" cy="7737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Равнобедренный треугольник 1"/>
          <p:cNvSpPr/>
          <p:nvPr/>
        </p:nvSpPr>
        <p:spPr>
          <a:xfrm>
            <a:off x="3995936" y="239573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223174" y="3988459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369478" y="23712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239644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96326" y="551723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698648" y="551723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1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27782">
        <p14:honeycomb/>
      </p:transition>
    </mc:Choice>
    <mc:Fallback xmlns="">
      <p:transition spd="slow" advTm="277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60648"/>
            <a:ext cx="9170967" cy="344526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1" y="3908612"/>
            <a:ext cx="91440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 </a:t>
            </a:r>
          </a:p>
          <a:p>
            <a:pPr algn="ctr"/>
            <a:r>
              <a:rPr lang="ru-RU" sz="5400" b="1" i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 3</a:t>
            </a:r>
            <a:endParaRPr lang="ru-RU" sz="6000" b="1" i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11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5918">
        <p14:honeycomb/>
      </p:transition>
    </mc:Choice>
    <mc:Fallback xmlns="">
      <p:transition spd="slow" advTm="591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называется этот флаг</a:t>
            </a:r>
            <a:endParaRPr lang="ru-RU" sz="2400" b="1" i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50305"/>
            <a:ext cx="3600400" cy="165618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07904" y="2420888"/>
            <a:ext cx="18437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РОССИЙСКИЙ</a:t>
            </a:r>
            <a:endParaRPr lang="ru-RU" sz="2000" b="1" i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2720320"/>
            <a:ext cx="69926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означает каждый цвет флага</a:t>
            </a:r>
            <a:r>
              <a:rPr lang="en-US" sz="20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Белый- свобода, синий-равенство, красный-богатство</a:t>
            </a:r>
            <a:endParaRPr lang="ru-RU" sz="2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86015"/>
            <a:ext cx="9020526" cy="39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45024"/>
            <a:ext cx="9020526" cy="4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32" y="4115864"/>
            <a:ext cx="9004375" cy="46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0984" y="4437112"/>
            <a:ext cx="373852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1) 12 + 9 +12 + 9 =42 </a:t>
            </a:r>
            <a:r>
              <a:rPr lang="ru-RU" sz="2000" b="1" cap="none" spc="0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дм</a:t>
            </a:r>
            <a:r>
              <a:rPr lang="ru-RU" sz="20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2) (12 х 2)+(9 х 2) =42 </a:t>
            </a:r>
            <a:r>
              <a:rPr lang="ru-RU" sz="20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дм</a:t>
            </a:r>
            <a:r>
              <a:rPr lang="ru-RU" sz="2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3) (12 + 9 ) х 2 = 42 </a:t>
            </a:r>
            <a:r>
              <a:rPr lang="ru-RU" sz="20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дм</a:t>
            </a:r>
            <a:r>
              <a:rPr lang="ru-RU" sz="2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20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2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16882"/>
            <a:ext cx="8932295" cy="404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827584" y="5559623"/>
            <a:ext cx="19255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42 дециметра</a:t>
            </a:r>
            <a:endParaRPr lang="ru-RU" sz="2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254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8328">
        <p14:honeycomb/>
      </p:transition>
    </mc:Choice>
    <mc:Fallback xmlns="">
      <p:transition spd="slow" advTm="3832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914" y="1988840"/>
            <a:ext cx="6120679" cy="4680520"/>
          </a:xfrm>
          <a:prstGeom prst="rect">
            <a:avLst/>
          </a:prstGeom>
        </p:spPr>
      </p:pic>
      <p:sp>
        <p:nvSpPr>
          <p:cNvPr id="4" name="Облако 3"/>
          <p:cNvSpPr/>
          <p:nvPr/>
        </p:nvSpPr>
        <p:spPr>
          <a:xfrm>
            <a:off x="4355976" y="332656"/>
            <a:ext cx="4536504" cy="2448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98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083">
        <p14:honeycomb/>
      </p:transition>
    </mc:Choice>
    <mc:Fallback xmlns="">
      <p:transition spd="slow" advTm="308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5" y="1268760"/>
            <a:ext cx="8208913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2800" b="1" i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Геометрия является самым могущественным </a:t>
            </a:r>
          </a:p>
          <a:p>
            <a:pPr algn="ctr"/>
            <a:r>
              <a:rPr lang="ru-RU" sz="2800" b="1" i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средством для изощрения наших умственных</a:t>
            </a:r>
          </a:p>
          <a:p>
            <a:pPr algn="ctr"/>
            <a:r>
              <a:rPr lang="ru-RU" sz="2800" b="1" i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2800" b="1" i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пособностей и дает нам возможность</a:t>
            </a:r>
          </a:p>
          <a:p>
            <a:pPr algn="ctr"/>
            <a:r>
              <a:rPr lang="ru-RU" sz="2800" b="1" i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 мыслить и рассуждать» </a:t>
            </a:r>
          </a:p>
          <a:p>
            <a:pPr algn="ctr"/>
            <a:endParaRPr lang="ru-RU" sz="2800" b="1" i="1" cap="none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800" b="1" i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  Галилео Галилей</a:t>
            </a:r>
            <a:endParaRPr lang="ru-RU" sz="2800" b="1" cap="none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205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9409">
        <p14:honeycomb/>
      </p:transition>
    </mc:Choice>
    <mc:Fallback xmlns="">
      <p:transition spd="slow" advTm="94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964488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i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Долгожданный дан звонок</a:t>
            </a:r>
          </a:p>
          <a:p>
            <a:pPr algn="ctr"/>
            <a:r>
              <a:rPr lang="ru-RU" sz="28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Начинается урок.</a:t>
            </a:r>
          </a:p>
          <a:p>
            <a:pPr algn="ctr"/>
            <a:r>
              <a:rPr lang="ru-RU" sz="2800" b="1" i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Вот и книжки на столе, а вот и тетрадка,</a:t>
            </a:r>
          </a:p>
          <a:p>
            <a:pPr algn="ctr"/>
            <a:r>
              <a:rPr lang="ru-RU" sz="28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 хочется играть сегодня в прятки.</a:t>
            </a:r>
          </a:p>
          <a:p>
            <a:pPr algn="ctr"/>
            <a:r>
              <a:rPr lang="ru-RU" sz="2800" b="1" i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не досуг дуть на кораблик бумажный.</a:t>
            </a:r>
          </a:p>
          <a:p>
            <a:pPr algn="ctr"/>
            <a:r>
              <a:rPr lang="ru-RU" sz="2800" b="1" i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Сегодня в классе  урок уж очень важный.</a:t>
            </a:r>
            <a:endParaRPr lang="ru-RU" sz="2800" b="1" i="1" cap="none" spc="0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11960" y="3806706"/>
            <a:ext cx="288032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692696"/>
            <a:ext cx="4840133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Долгожданный дан звонок</a:t>
            </a:r>
          </a:p>
          <a:p>
            <a:pPr algn="ctr"/>
            <a:r>
              <a:rPr lang="ru-RU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Начинается урок</a:t>
            </a:r>
          </a:p>
          <a:p>
            <a:pPr algn="ctr"/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Вот и книжка на столе, а вот и тетрадка.</a:t>
            </a:r>
          </a:p>
          <a:p>
            <a:pPr algn="ctr"/>
            <a:r>
              <a:rPr lang="ru-RU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 хочется играть сегодня в прятки.</a:t>
            </a:r>
          </a:p>
          <a:p>
            <a:pPr algn="ctr"/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не досуг дуть на кораблик бумажный.</a:t>
            </a:r>
          </a:p>
          <a:p>
            <a:pPr algn="ctr"/>
            <a:r>
              <a:rPr lang="ru-RU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Сегодня в классе урок уж очень важный</a:t>
            </a:r>
            <a:endParaRPr lang="ru-RU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772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10324">
        <p14:honeycomb/>
      </p:transition>
    </mc:Choice>
    <mc:Fallback xmlns="">
      <p:transition spd="slow" advTm="1032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07"/>
            <a:ext cx="9036496" cy="675466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03848" y="1340768"/>
            <a:ext cx="288032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</a:t>
            </a:r>
          </a:p>
          <a:p>
            <a:pPr algn="ctr"/>
            <a:r>
              <a:rPr lang="ru-RU" sz="4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№1</a:t>
            </a:r>
            <a:endParaRPr lang="ru-RU" sz="40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669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1675">
        <p14:honeycomb/>
      </p:transition>
    </mc:Choice>
    <mc:Fallback xmlns="">
      <p:transition spd="slow" advTm="167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5"/>
            <a:ext cx="7848872" cy="1872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012" y="1711642"/>
            <a:ext cx="5938837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74" y="4710427"/>
            <a:ext cx="900100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018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16399">
        <p14:honeycomb/>
      </p:transition>
    </mc:Choice>
    <mc:Fallback xmlns="">
      <p:transition spd="slow" advTm="1639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7"/>
            <a:ext cx="8712968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Прямоугольник 39"/>
          <p:cNvSpPr/>
          <p:nvPr/>
        </p:nvSpPr>
        <p:spPr>
          <a:xfrm>
            <a:off x="887990" y="1066728"/>
            <a:ext cx="13163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 х 4 = 8</a:t>
            </a:r>
            <a:endParaRPr lang="ru-RU" sz="2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66838"/>
            <a:ext cx="8496944" cy="1602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5" y="2279894"/>
            <a:ext cx="9217024" cy="115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Прямоугольник 41"/>
          <p:cNvSpPr/>
          <p:nvPr/>
        </p:nvSpPr>
        <p:spPr>
          <a:xfrm>
            <a:off x="755576" y="3068960"/>
            <a:ext cx="34259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(2 х 2) +(8 х2) = 4 +16 =20</a:t>
            </a:r>
            <a:endParaRPr lang="ru-RU" sz="2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47501"/>
            <a:ext cx="8640960" cy="1781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6" y="5049180"/>
            <a:ext cx="8892842" cy="126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73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50098">
        <p14:honeycomb/>
      </p:transition>
    </mc:Choice>
    <mc:Fallback xmlns="">
      <p:transition spd="slow" advTm="5009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64096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996697"/>
            <a:ext cx="172819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х 2 = 6</a:t>
            </a:r>
            <a:endParaRPr lang="ru-RU" sz="2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28" y="1412776"/>
            <a:ext cx="8784976" cy="535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52602" y="1748715"/>
            <a:ext cx="13901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х 4 = 12</a:t>
            </a:r>
            <a:endParaRPr lang="ru-RU" sz="2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3" y="2202593"/>
            <a:ext cx="8568952" cy="592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2294" y="2567225"/>
            <a:ext cx="15408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 х 2 = 24</a:t>
            </a:r>
            <a:endParaRPr lang="ru-RU" sz="2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3" y="2979755"/>
            <a:ext cx="8964488" cy="648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53" y="3356992"/>
            <a:ext cx="8856984" cy="647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3" y="3743969"/>
            <a:ext cx="8964488" cy="57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14612" y="4174631"/>
            <a:ext cx="154721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 + 24 = 30</a:t>
            </a:r>
            <a:endParaRPr lang="ru-RU" sz="2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97152"/>
            <a:ext cx="8964488" cy="504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02294" y="5135068"/>
            <a:ext cx="13404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 : 4 = 3</a:t>
            </a:r>
            <a:endParaRPr lang="ru-RU" sz="2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02297"/>
            <a:ext cx="896448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61645"/>
            <a:ext cx="8931279" cy="879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05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51269">
        <p14:honeycomb/>
      </p:transition>
    </mc:Choice>
    <mc:Fallback xmlns="">
      <p:transition spd="slow" advTm="5126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65321"/>
            <a:ext cx="9280213" cy="44644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" y="692696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ЗАДАЧА</a:t>
            </a:r>
          </a:p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 2</a:t>
            </a:r>
            <a:endParaRPr lang="ru-RU" sz="5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911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1656">
        <p14:honeycomb/>
      </p:transition>
    </mc:Choice>
    <mc:Fallback xmlns="">
      <p:transition spd="slow" advTm="165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5698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73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38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14199">
        <p14:honeycomb/>
      </p:transition>
    </mc:Choice>
    <mc:Fallback xmlns="">
      <p:transition spd="slow" advTm="1419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259</TotalTime>
  <Words>242</Words>
  <Application>Microsoft Office PowerPoint</Application>
  <PresentationFormat>Экран (4:3)</PresentationFormat>
  <Paragraphs>52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#</dc:creator>
  <cp:lastModifiedBy>first</cp:lastModifiedBy>
  <cp:revision>30</cp:revision>
  <dcterms:created xsi:type="dcterms:W3CDTF">2012-03-01T16:09:11Z</dcterms:created>
  <dcterms:modified xsi:type="dcterms:W3CDTF">2013-01-21T15:39:33Z</dcterms:modified>
</cp:coreProperties>
</file>