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59" r:id="rId5"/>
    <p:sldId id="264" r:id="rId6"/>
    <p:sldId id="265" r:id="rId7"/>
    <p:sldId id="267" r:id="rId8"/>
    <p:sldId id="273" r:id="rId9"/>
    <p:sldId id="269" r:id="rId10"/>
    <p:sldId id="277" r:id="rId11"/>
    <p:sldId id="276" r:id="rId12"/>
    <p:sldId id="271" r:id="rId13"/>
    <p:sldId id="274" r:id="rId14"/>
    <p:sldId id="275"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DA92E7-DE7A-45F5-B28C-75D2EDB775A3}" type="datetimeFigureOut">
              <a:rPr lang="ru-RU" smtClean="0"/>
              <a:pPr/>
              <a:t>07.05.2014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E55347-B107-4193-827E-6F7937536A3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FE55347-B107-4193-827E-6F7937536A31}"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07.05.2014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07.05.2014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07.05.2014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07.05.2014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928670"/>
            <a:ext cx="7772400" cy="1470025"/>
          </a:xfrm>
        </p:spPr>
        <p:txBody>
          <a:bodyPr>
            <a:normAutofit fontScale="90000"/>
          </a:bodyPr>
          <a:lstStyle/>
          <a:p>
            <a:r>
              <a:rPr lang="ru-RU" dirty="0" smtClean="0"/>
              <a:t>Проект</a:t>
            </a:r>
            <a:br>
              <a:rPr lang="ru-RU" dirty="0" smtClean="0"/>
            </a:br>
            <a:r>
              <a:rPr lang="en-US" dirty="0" smtClean="0"/>
              <a:t/>
            </a:r>
            <a:br>
              <a:rPr lang="en-US" dirty="0" smtClean="0"/>
            </a:br>
            <a:r>
              <a:rPr lang="ru-RU" dirty="0" smtClean="0"/>
              <a:t>Вода вокруг нас</a:t>
            </a:r>
            <a:endParaRPr lang="ru-RU" dirty="0"/>
          </a:p>
        </p:txBody>
      </p:sp>
      <p:sp>
        <p:nvSpPr>
          <p:cNvPr id="9217" name="Rectangle 1"/>
          <p:cNvSpPr>
            <a:spLocks noChangeArrowheads="1"/>
          </p:cNvSpPr>
          <p:nvPr/>
        </p:nvSpPr>
        <p:spPr bwMode="auto">
          <a:xfrm>
            <a:off x="6357950" y="5929330"/>
            <a:ext cx="265876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Воспитатель МБДОУ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 4</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Сабанская</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Е.В.</a:t>
            </a:r>
            <a:r>
              <a:rPr kumimoji="0" lang="ru-RU" sz="6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21" name="Picture 5" descr="http://health.sarbc.ru/UserFiles/Image/ml/january/head_pic01.jpg"/>
          <p:cNvPicPr>
            <a:picLocks noChangeAspect="1" noChangeArrowheads="1"/>
          </p:cNvPicPr>
          <p:nvPr/>
        </p:nvPicPr>
        <p:blipFill>
          <a:blip r:embed="rId2"/>
          <a:srcRect/>
          <a:stretch>
            <a:fillRect/>
          </a:stretch>
        </p:blipFill>
        <p:spPr bwMode="auto">
          <a:xfrm>
            <a:off x="2643174" y="2500306"/>
            <a:ext cx="4107654" cy="3286124"/>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lstStyle/>
          <a:p>
            <a:r>
              <a:rPr lang="ru-RU" b="1" dirty="0" smtClean="0"/>
              <a:t>«Ловим шарики»</a:t>
            </a:r>
            <a:endParaRPr lang="ru-RU" dirty="0"/>
          </a:p>
        </p:txBody>
      </p:sp>
      <p:sp>
        <p:nvSpPr>
          <p:cNvPr id="3" name="Содержимое 2"/>
          <p:cNvSpPr>
            <a:spLocks noGrp="1"/>
          </p:cNvSpPr>
          <p:nvPr>
            <p:ph idx="1"/>
          </p:nvPr>
        </p:nvSpPr>
        <p:spPr>
          <a:xfrm>
            <a:off x="285720" y="1571612"/>
            <a:ext cx="3500462" cy="4929222"/>
          </a:xfrm>
        </p:spPr>
        <p:txBody>
          <a:bodyPr/>
          <a:lstStyle/>
          <a:p>
            <a:r>
              <a:rPr lang="ru-RU" dirty="0" smtClean="0"/>
              <a:t>Вам понадобятся ложки, 10 шариков, миска. Предложите детям выловить шарики при помощи ложек и положить их в миску.</a:t>
            </a:r>
          </a:p>
        </p:txBody>
      </p:sp>
      <p:pic>
        <p:nvPicPr>
          <p:cNvPr id="4" name="Рисунок 3" descr="H:\DCIM\101MSDCF\DSC02690.JPG"/>
          <p:cNvPicPr/>
          <p:nvPr/>
        </p:nvPicPr>
        <p:blipFill>
          <a:blip r:embed="rId2" cstate="print"/>
          <a:srcRect/>
          <a:stretch>
            <a:fillRect/>
          </a:stretch>
        </p:blipFill>
        <p:spPr bwMode="auto">
          <a:xfrm>
            <a:off x="3714744" y="1643050"/>
            <a:ext cx="5286412" cy="428628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normAutofit/>
          </a:bodyPr>
          <a:lstStyle/>
          <a:p>
            <a:r>
              <a:rPr lang="ru-RU" b="1" dirty="0" smtClean="0"/>
              <a:t>«Водяная мельница»</a:t>
            </a:r>
            <a:endParaRPr lang="ru-RU" dirty="0"/>
          </a:p>
        </p:txBody>
      </p:sp>
      <p:sp>
        <p:nvSpPr>
          <p:cNvPr id="9" name="Содержимое 8"/>
          <p:cNvSpPr>
            <a:spLocks noGrp="1"/>
          </p:cNvSpPr>
          <p:nvPr>
            <p:ph idx="1"/>
          </p:nvPr>
        </p:nvSpPr>
        <p:spPr>
          <a:xfrm>
            <a:off x="457200" y="1935480"/>
            <a:ext cx="3543296" cy="4389120"/>
          </a:xfrm>
        </p:spPr>
        <p:txBody>
          <a:bodyPr>
            <a:normAutofit/>
          </a:bodyPr>
          <a:lstStyle/>
          <a:p>
            <a:r>
              <a:rPr lang="ru-RU" dirty="0" smtClean="0"/>
              <a:t>Еще одна любимая забава детей – водяная мельница. Возьмите лейку с водой, покажите детям, как </a:t>
            </a:r>
            <a:r>
              <a:rPr lang="ru-RU" smtClean="0"/>
              <a:t>вода выливаясь </a:t>
            </a:r>
            <a:r>
              <a:rPr lang="ru-RU" dirty="0" smtClean="0"/>
              <a:t>из </a:t>
            </a:r>
            <a:r>
              <a:rPr lang="ru-RU" smtClean="0"/>
              <a:t>чаши  стекает по </a:t>
            </a:r>
            <a:r>
              <a:rPr lang="ru-RU" dirty="0" smtClean="0"/>
              <a:t>тарелочкам в низ.</a:t>
            </a:r>
            <a:endParaRPr lang="ru-RU" dirty="0"/>
          </a:p>
        </p:txBody>
      </p:sp>
      <p:pic>
        <p:nvPicPr>
          <p:cNvPr id="10" name="Рисунок 9" descr="DSC02659.JPG"/>
          <p:cNvPicPr>
            <a:picLocks noChangeAspect="1"/>
          </p:cNvPicPr>
          <p:nvPr/>
        </p:nvPicPr>
        <p:blipFill>
          <a:blip r:embed="rId2" cstate="print"/>
          <a:stretch>
            <a:fillRect/>
          </a:stretch>
        </p:blipFill>
        <p:spPr>
          <a:xfrm>
            <a:off x="4857752" y="1643050"/>
            <a:ext cx="3571900" cy="476253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357298"/>
            <a:ext cx="8229600" cy="1143000"/>
          </a:xfrm>
        </p:spPr>
        <p:txBody>
          <a:bodyPr>
            <a:normAutofit fontScale="90000"/>
          </a:bodyPr>
          <a:lstStyle/>
          <a:p>
            <a:r>
              <a:rPr lang="ru-RU" b="1" dirty="0" smtClean="0"/>
              <a:t/>
            </a:r>
            <a:br>
              <a:rPr lang="ru-RU" b="1" dirty="0" smtClean="0"/>
            </a:br>
            <a:r>
              <a:rPr lang="ru-RU" b="1" dirty="0" smtClean="0"/>
              <a:t/>
            </a:r>
            <a:br>
              <a:rPr lang="ru-RU" b="1" dirty="0" smtClean="0"/>
            </a:br>
            <a:r>
              <a:rPr lang="ru-RU" b="1" dirty="0" smtClean="0"/>
              <a:t>Эксперименты с подкрашенной водой</a:t>
            </a:r>
            <a:r>
              <a:rPr lang="ru-RU" dirty="0" smtClean="0"/>
              <a:t/>
            </a:r>
            <a:br>
              <a:rPr lang="ru-RU" dirty="0" smtClean="0"/>
            </a:br>
            <a:endParaRPr lang="ru-RU" dirty="0"/>
          </a:p>
        </p:txBody>
      </p:sp>
      <p:sp>
        <p:nvSpPr>
          <p:cNvPr id="5" name="Содержимое 4"/>
          <p:cNvSpPr>
            <a:spLocks noGrp="1"/>
          </p:cNvSpPr>
          <p:nvPr>
            <p:ph idx="1"/>
          </p:nvPr>
        </p:nvSpPr>
        <p:spPr>
          <a:xfrm>
            <a:off x="285720" y="1857364"/>
            <a:ext cx="3571900" cy="4786346"/>
          </a:xfrm>
        </p:spPr>
        <p:txBody>
          <a:bodyPr>
            <a:normAutofit fontScale="85000" lnSpcReduction="20000"/>
          </a:bodyPr>
          <a:lstStyle/>
          <a:p>
            <a:r>
              <a:rPr lang="ru-RU" dirty="0" smtClean="0"/>
              <a:t>Можно подкрасить воду акварельными красками. Начать лучше с одного цвета. В одной бутылке (пластиковой, прозрачной) сделайте концентрированный раствор, а потом разливайте этот раствор в разных количествах во вторую, третью и четвертую бутылки (можно разрезать их поперек, тогда получаться высокие стаканы, в них удобнее будет наливать).</a:t>
            </a:r>
            <a:endParaRPr lang="ru-RU" dirty="0"/>
          </a:p>
        </p:txBody>
      </p:sp>
      <p:pic>
        <p:nvPicPr>
          <p:cNvPr id="6" name="Рисунок 5" descr="H:\DCIM\101MSDCF\DSC02694.JPG"/>
          <p:cNvPicPr/>
          <p:nvPr/>
        </p:nvPicPr>
        <p:blipFill>
          <a:blip r:embed="rId2" cstate="print"/>
          <a:srcRect/>
          <a:stretch>
            <a:fillRect/>
          </a:stretch>
        </p:blipFill>
        <p:spPr bwMode="auto">
          <a:xfrm>
            <a:off x="4000496" y="2071678"/>
            <a:ext cx="4929254" cy="4000528"/>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Список используемой литературы:</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1. «Программа воспитания и обучения в детском саду» под «редакцией М. А. Васильева, В. В. Гербовой, Т. С. Комаровой.</a:t>
            </a:r>
          </a:p>
          <a:p>
            <a:r>
              <a:rPr lang="ru-RU" dirty="0" smtClean="0"/>
              <a:t>2. С. Н. Николаева «Воспитание экологической культуры в дошкольном детстве». Москва «Просвещение» 2005 г.</a:t>
            </a:r>
          </a:p>
          <a:p>
            <a:r>
              <a:rPr lang="ru-RU" dirty="0" smtClean="0"/>
              <a:t>3. Г. П. </a:t>
            </a:r>
            <a:r>
              <a:rPr lang="ru-RU" dirty="0" err="1" smtClean="0"/>
              <a:t>Тугушева</a:t>
            </a:r>
            <a:r>
              <a:rPr lang="ru-RU" dirty="0" smtClean="0"/>
              <a:t>, А. Е. Чистякова «Экспериментальная деятельность детей среднего и старшего дошкольного возраста». Санкт Петербург Детство – Пресс 2007 г.</a:t>
            </a:r>
          </a:p>
          <a:p>
            <a:r>
              <a:rPr lang="ru-RU" dirty="0" smtClean="0"/>
              <a:t>4. «Экологическое воспитание дошкольников» (на основе развивающих форм образования) Разработка занятий под ред. Т. В. </a:t>
            </a:r>
            <a:r>
              <a:rPr lang="ru-RU" dirty="0" err="1" smtClean="0"/>
              <a:t>Бабыниной</a:t>
            </a:r>
            <a:r>
              <a:rPr lang="ru-RU" dirty="0" smtClean="0"/>
              <a:t> – Набережные Челны,2009.</a:t>
            </a:r>
          </a:p>
          <a:p>
            <a:r>
              <a:rPr lang="ru-RU" dirty="0" smtClean="0"/>
              <a:t>5. Интернет ресурсы.</a:t>
            </a:r>
          </a:p>
          <a:p>
            <a:r>
              <a:rPr lang="ru-RU" dirty="0" smtClean="0"/>
              <a:t>6. Журнал «Дошкольное воспитание» № 7 2004 год.</a:t>
            </a:r>
          </a:p>
          <a:p>
            <a:r>
              <a:rPr lang="ru-RU" dirty="0" smtClean="0"/>
              <a:t>7. Журнал «Дошкольное воспитание» № 7 2005 год.</a:t>
            </a:r>
          </a:p>
          <a:p>
            <a:r>
              <a:rPr lang="ru-RU" dirty="0" smtClean="0"/>
              <a:t>8. Журнал «Ребенок в детском саду» № 3 2006 год.</a:t>
            </a:r>
          </a:p>
          <a:p>
            <a:r>
              <a:rPr lang="ru-RU" dirty="0" smtClean="0"/>
              <a:t>9. И.А. Лыкова «Изобразительная деятельность в детском саду».</a:t>
            </a:r>
            <a:endParaRPr lang="ru-RU" dirty="0"/>
          </a:p>
        </p:txBody>
      </p:sp>
    </p:spTree>
  </p:cSld>
  <p:clrMapOvr>
    <a:masterClrMapping/>
  </p:clrMapOvr>
  <p:transition>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1928802"/>
            <a:ext cx="9627417" cy="1723109"/>
          </a:xfrm>
        </p:spPr>
        <p:txBody>
          <a:bodyPr/>
          <a:lstStyle/>
          <a:p>
            <a:r>
              <a:rPr lang="ru-RU" sz="7200" dirty="0" smtClean="0"/>
              <a:t>Спасибо за внимание</a:t>
            </a:r>
            <a:endParaRPr lang="ru-RU" sz="7200" dirty="0"/>
          </a:p>
        </p:txBody>
      </p:sp>
    </p:spTree>
  </p:cSld>
  <p:clrMapOvr>
    <a:masterClrMapping/>
  </p:clrMapOvr>
  <p:transition>
    <p:pull dir="ru"/>
    <p:sndAc>
      <p:stSnd>
        <p:snd r:embed="rId2" name="applause.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Цель проекта:</a:t>
            </a:r>
            <a:endParaRPr lang="ru-RU" dirty="0"/>
          </a:p>
        </p:txBody>
      </p:sp>
      <p:sp>
        <p:nvSpPr>
          <p:cNvPr id="3" name="Содержимое 2"/>
          <p:cNvSpPr>
            <a:spLocks noGrp="1"/>
          </p:cNvSpPr>
          <p:nvPr>
            <p:ph idx="1"/>
          </p:nvPr>
        </p:nvSpPr>
        <p:spPr/>
        <p:txBody>
          <a:bodyPr/>
          <a:lstStyle/>
          <a:p>
            <a:r>
              <a:rPr lang="ru-RU" dirty="0" smtClean="0"/>
              <a:t>Расширять знания о свойствах воды, формировать умения экспериментировать с предметами, создавать условия для формирования знаний о природе, развивать мелкую моторику, обогащать словарный запас слов.  Развивать познавательные и творческие способности детей в процессе ознакомления и экспериментальной деятельности с водой. </a:t>
            </a:r>
            <a:r>
              <a:rPr lang="ru-RU" b="1" dirty="0" smtClean="0"/>
              <a:t> </a:t>
            </a:r>
            <a:endParaRPr lang="ru-RU" dirty="0"/>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642918"/>
            <a:ext cx="8286808" cy="3324228"/>
          </a:xfrm>
        </p:spPr>
        <p:txBody>
          <a:bodyPr>
            <a:normAutofit fontScale="92500" lnSpcReduction="10000"/>
          </a:bodyPr>
          <a:lstStyle/>
          <a:p>
            <a:r>
              <a:rPr lang="ru-RU" b="1" dirty="0" smtClean="0"/>
              <a:t>Образовательная область: </a:t>
            </a:r>
            <a:r>
              <a:rPr lang="ru-RU" dirty="0" smtClean="0"/>
              <a:t>познание,</a:t>
            </a:r>
            <a:r>
              <a:rPr lang="ru-RU" b="1" dirty="0" smtClean="0"/>
              <a:t> </a:t>
            </a:r>
            <a:r>
              <a:rPr lang="ru-RU" dirty="0" smtClean="0"/>
              <a:t>социализация, коммуникация, чтение художественной литературы. </a:t>
            </a:r>
          </a:p>
          <a:p>
            <a:r>
              <a:rPr lang="ru-RU" b="1" dirty="0" smtClean="0"/>
              <a:t>Вид деятельности:</a:t>
            </a:r>
            <a:r>
              <a:rPr lang="ru-RU" dirty="0" smtClean="0"/>
              <a:t>  проектная.</a:t>
            </a:r>
          </a:p>
          <a:p>
            <a:r>
              <a:rPr lang="ru-RU" b="1" dirty="0" smtClean="0"/>
              <a:t>Возрастная группа</a:t>
            </a:r>
            <a:r>
              <a:rPr lang="ru-RU" b="1" smtClean="0"/>
              <a:t>: </a:t>
            </a:r>
            <a:r>
              <a:rPr lang="ru-RU" smtClean="0"/>
              <a:t>средняя.</a:t>
            </a:r>
            <a:endParaRPr lang="ru-RU" dirty="0" smtClean="0"/>
          </a:p>
          <a:p>
            <a:r>
              <a:rPr lang="ru-RU" b="1" dirty="0" smtClean="0"/>
              <a:t>Тема проекта: </a:t>
            </a:r>
            <a:r>
              <a:rPr lang="ru-RU" dirty="0" smtClean="0"/>
              <a:t>«Вода вокруг нас».</a:t>
            </a:r>
          </a:p>
          <a:p>
            <a:r>
              <a:rPr lang="ru-RU" b="1" dirty="0" smtClean="0"/>
              <a:t>Вид проекта:</a:t>
            </a:r>
            <a:r>
              <a:rPr lang="ru-RU" dirty="0" smtClean="0"/>
              <a:t> исследовательский.</a:t>
            </a:r>
          </a:p>
          <a:p>
            <a:r>
              <a:rPr lang="ru-RU" b="1" dirty="0" smtClean="0"/>
              <a:t>Сроки реализации проекта: </a:t>
            </a:r>
            <a:r>
              <a:rPr lang="ru-RU" dirty="0" smtClean="0"/>
              <a:t>долгосрочный (2 месяца )</a:t>
            </a:r>
          </a:p>
          <a:p>
            <a:r>
              <a:rPr lang="ru-RU" b="1" dirty="0" smtClean="0"/>
              <a:t>Участники:</a:t>
            </a:r>
            <a:r>
              <a:rPr lang="ru-RU" dirty="0" smtClean="0"/>
              <a:t> воспитатель, воспитанники, родители.</a:t>
            </a:r>
          </a:p>
        </p:txBody>
      </p:sp>
      <p:pic>
        <p:nvPicPr>
          <p:cNvPr id="7170" name="Picture 2" descr="http://vodapitevaya.ru/wp-content/uploads/2013/09/voda-i-tsivilizatsiya.jpg"/>
          <p:cNvPicPr>
            <a:picLocks noChangeAspect="1" noChangeArrowheads="1"/>
          </p:cNvPicPr>
          <p:nvPr/>
        </p:nvPicPr>
        <p:blipFill>
          <a:blip r:embed="rId2"/>
          <a:srcRect/>
          <a:stretch>
            <a:fillRect/>
          </a:stretch>
        </p:blipFill>
        <p:spPr bwMode="auto">
          <a:xfrm>
            <a:off x="4214810" y="4214818"/>
            <a:ext cx="3429024" cy="2143140"/>
          </a:xfrm>
          <a:prstGeom prst="rect">
            <a:avLst/>
          </a:prstGeom>
          <a:noFill/>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632666"/>
          </a:xfrm>
        </p:spPr>
        <p:txBody>
          <a:bodyPr>
            <a:normAutofit fontScale="90000"/>
          </a:bodyPr>
          <a:lstStyle/>
          <a:p>
            <a:r>
              <a:rPr lang="ru-RU" b="1" dirty="0" smtClean="0"/>
              <a:t>Этапы и содержание проекта</a:t>
            </a:r>
            <a:endParaRPr lang="ru-RU" dirty="0"/>
          </a:p>
        </p:txBody>
      </p:sp>
      <p:sp>
        <p:nvSpPr>
          <p:cNvPr id="3" name="Содержимое 2"/>
          <p:cNvSpPr>
            <a:spLocks noGrp="1"/>
          </p:cNvSpPr>
          <p:nvPr>
            <p:ph idx="1"/>
          </p:nvPr>
        </p:nvSpPr>
        <p:spPr>
          <a:xfrm>
            <a:off x="357158" y="1428736"/>
            <a:ext cx="4643470" cy="5214974"/>
          </a:xfrm>
        </p:spPr>
        <p:txBody>
          <a:bodyPr>
            <a:normAutofit fontScale="55000" lnSpcReduction="20000"/>
          </a:bodyPr>
          <a:lstStyle/>
          <a:p>
            <a:r>
              <a:rPr lang="ru-RU" b="1" dirty="0" smtClean="0">
                <a:latin typeface="Times New Roman" pitchFamily="18" charset="0"/>
                <a:cs typeface="Times New Roman" pitchFamily="18" charset="0"/>
              </a:rPr>
              <a:t>Подготовительный этап </a:t>
            </a:r>
            <a:r>
              <a:rPr lang="ru-RU" dirty="0" smtClean="0">
                <a:latin typeface="Times New Roman" pitchFamily="18" charset="0"/>
                <a:cs typeface="Times New Roman" pitchFamily="18" charset="0"/>
              </a:rPr>
              <a:t>(организационный): </a:t>
            </a:r>
          </a:p>
          <a:p>
            <a:r>
              <a:rPr lang="ru-RU" dirty="0" smtClean="0">
                <a:latin typeface="Times New Roman" pitchFamily="18" charset="0"/>
                <a:cs typeface="Times New Roman" pitchFamily="18" charset="0"/>
              </a:rPr>
              <a:t>подбор различных материалов;</a:t>
            </a:r>
          </a:p>
          <a:p>
            <a:r>
              <a:rPr lang="ru-RU" dirty="0" smtClean="0">
                <a:latin typeface="Times New Roman" pitchFamily="18" charset="0"/>
                <a:cs typeface="Times New Roman" pitchFamily="18" charset="0"/>
              </a:rPr>
              <a:t>пополнение  предметно - развивающей среды группы;</a:t>
            </a:r>
          </a:p>
          <a:p>
            <a:r>
              <a:rPr lang="ru-RU" dirty="0" smtClean="0">
                <a:latin typeface="Times New Roman" pitchFamily="18" charset="0"/>
                <a:cs typeface="Times New Roman" pitchFamily="18" charset="0"/>
              </a:rPr>
              <a:t> подбор художественной литературы;</a:t>
            </a:r>
          </a:p>
          <a:p>
            <a:r>
              <a:rPr lang="ru-RU" dirty="0" smtClean="0">
                <a:latin typeface="Times New Roman" pitchFamily="18" charset="0"/>
                <a:cs typeface="Times New Roman" pitchFamily="18" charset="0"/>
              </a:rPr>
              <a:t> консультации для родителей;</a:t>
            </a:r>
          </a:p>
          <a:p>
            <a:r>
              <a:rPr lang="ru-RU" dirty="0" smtClean="0">
                <a:latin typeface="Times New Roman" pitchFamily="18" charset="0"/>
                <a:cs typeface="Times New Roman" pitchFamily="18" charset="0"/>
              </a:rPr>
              <a:t>знакомство родителей с целями и задачами проекта.</a:t>
            </a:r>
          </a:p>
          <a:p>
            <a:r>
              <a:rPr lang="ru-RU" b="1" dirty="0" smtClean="0">
                <a:latin typeface="Times New Roman" pitchFamily="18" charset="0"/>
                <a:cs typeface="Times New Roman" pitchFamily="18" charset="0"/>
              </a:rPr>
              <a:t>Основной этап </a:t>
            </a:r>
            <a:r>
              <a:rPr lang="ru-RU" dirty="0" smtClean="0">
                <a:latin typeface="Times New Roman" pitchFamily="18" charset="0"/>
                <a:cs typeface="Times New Roman" pitchFamily="18" charset="0"/>
              </a:rPr>
              <a:t>(исследовательский): чтение и рассматривание  художественной литературы (</a:t>
            </a:r>
            <a:r>
              <a:rPr lang="ru-RU" dirty="0" err="1" smtClean="0">
                <a:latin typeface="Times New Roman" pitchFamily="18" charset="0"/>
                <a:cs typeface="Times New Roman" pitchFamily="18" charset="0"/>
              </a:rPr>
              <a:t>потешки</a:t>
            </a:r>
            <a:r>
              <a:rPr lang="ru-RU" dirty="0" smtClean="0">
                <a:latin typeface="Times New Roman" pitchFamily="18" charset="0"/>
                <a:cs typeface="Times New Roman" pitchFamily="18" charset="0"/>
              </a:rPr>
              <a:t>, прибаутки, шутки);</a:t>
            </a:r>
          </a:p>
          <a:p>
            <a:r>
              <a:rPr lang="ru-RU" dirty="0" smtClean="0">
                <a:latin typeface="Times New Roman" pitchFamily="18" charset="0"/>
                <a:cs typeface="Times New Roman" pitchFamily="18" charset="0"/>
              </a:rPr>
              <a:t>проведение  игр с водой;</a:t>
            </a:r>
          </a:p>
          <a:p>
            <a:r>
              <a:rPr lang="ru-RU" dirty="0" smtClean="0">
                <a:latin typeface="Times New Roman" pitchFamily="18" charset="0"/>
                <a:cs typeface="Times New Roman" pitchFamily="18" charset="0"/>
              </a:rPr>
              <a:t>проведение  бесед;</a:t>
            </a:r>
          </a:p>
          <a:p>
            <a:r>
              <a:rPr lang="ru-RU" dirty="0" smtClean="0">
                <a:latin typeface="Times New Roman" pitchFamily="18" charset="0"/>
                <a:cs typeface="Times New Roman" pitchFamily="18" charset="0"/>
              </a:rPr>
              <a:t>опытно – экспериментальная деятельность;</a:t>
            </a:r>
          </a:p>
          <a:p>
            <a:r>
              <a:rPr lang="ru-RU" dirty="0" smtClean="0">
                <a:latin typeface="Times New Roman" pitchFamily="18" charset="0"/>
                <a:cs typeface="Times New Roman" pitchFamily="18" charset="0"/>
              </a:rPr>
              <a:t>игры: подвижные, дидактические;</a:t>
            </a:r>
          </a:p>
          <a:p>
            <a:r>
              <a:rPr lang="ru-RU" dirty="0" smtClean="0">
                <a:latin typeface="Times New Roman" pitchFamily="18" charset="0"/>
                <a:cs typeface="Times New Roman" pitchFamily="18" charset="0"/>
              </a:rPr>
              <a:t>наблюдения за природными явлениями, связанными с водой (лужи, ручейки, дождь и т.д.);</a:t>
            </a:r>
          </a:p>
          <a:p>
            <a:r>
              <a:rPr lang="ru-RU" dirty="0" smtClean="0">
                <a:latin typeface="Times New Roman" pitchFamily="18" charset="0"/>
                <a:cs typeface="Times New Roman" pitchFamily="18" charset="0"/>
              </a:rPr>
              <a:t>рассматривание иллюстраций с изображение реки, озера, моря, пустыни, предметных картинок с сюжетами использования воды.</a:t>
            </a:r>
          </a:p>
          <a:p>
            <a:r>
              <a:rPr lang="ru-RU" b="1" dirty="0" smtClean="0">
                <a:latin typeface="Times New Roman" pitchFamily="18" charset="0"/>
                <a:cs typeface="Times New Roman" pitchFamily="18" charset="0"/>
              </a:rPr>
              <a:t>Заключительный этап </a:t>
            </a:r>
            <a:r>
              <a:rPr lang="ru-RU" dirty="0" smtClean="0">
                <a:latin typeface="Times New Roman" pitchFamily="18" charset="0"/>
                <a:cs typeface="Times New Roman" pitchFamily="18" charset="0"/>
              </a:rPr>
              <a:t>(итоговый): </a:t>
            </a:r>
          </a:p>
          <a:p>
            <a:r>
              <a:rPr lang="ru-RU" dirty="0" smtClean="0">
                <a:latin typeface="Times New Roman" pitchFamily="18" charset="0"/>
                <a:cs typeface="Times New Roman" pitchFamily="18" charset="0"/>
              </a:rPr>
              <a:t>выставка продуктивной деятельности детей;</a:t>
            </a:r>
          </a:p>
          <a:p>
            <a:r>
              <a:rPr lang="ru-RU" dirty="0" smtClean="0">
                <a:latin typeface="Times New Roman" pitchFamily="18" charset="0"/>
                <a:cs typeface="Times New Roman" pitchFamily="18" charset="0"/>
              </a:rPr>
              <a:t>изготовление макетов «Аквариум» совместно </a:t>
            </a:r>
            <a:r>
              <a:rPr lang="ru-RU" dirty="0" smtClean="0"/>
              <a:t>с родителями</a:t>
            </a:r>
          </a:p>
        </p:txBody>
      </p:sp>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53210"/>
          </a:xfrm>
        </p:spPr>
        <p:txBody>
          <a:bodyPr>
            <a:normAutofit fontScale="90000"/>
          </a:bodyPr>
          <a:lstStyle/>
          <a:p>
            <a:r>
              <a:rPr lang="ru-RU" b="1" dirty="0" smtClean="0"/>
              <a:t>«Лед – твердая вода»</a:t>
            </a:r>
            <a:br>
              <a:rPr lang="ru-RU" b="1" dirty="0" smtClean="0"/>
            </a:br>
            <a:r>
              <a:rPr lang="ru-RU" sz="1600" dirty="0" smtClean="0"/>
              <a:t/>
            </a:r>
            <a:br>
              <a:rPr lang="ru-RU" sz="1600" dirty="0" smtClean="0"/>
            </a:br>
            <a:endParaRPr lang="ru-RU" sz="1600" dirty="0"/>
          </a:p>
        </p:txBody>
      </p:sp>
      <p:sp>
        <p:nvSpPr>
          <p:cNvPr id="3" name="Содержимое 2"/>
          <p:cNvSpPr>
            <a:spLocks noGrp="1"/>
          </p:cNvSpPr>
          <p:nvPr>
            <p:ph idx="1"/>
          </p:nvPr>
        </p:nvSpPr>
        <p:spPr>
          <a:xfrm>
            <a:off x="285720" y="1000108"/>
            <a:ext cx="3000396" cy="4857784"/>
          </a:xfrm>
        </p:spPr>
        <p:txBody>
          <a:bodyPr>
            <a:normAutofit fontScale="92500" lnSpcReduction="20000"/>
          </a:bodyPr>
          <a:lstStyle/>
          <a:p>
            <a:r>
              <a:rPr lang="ru-RU" sz="2800" dirty="0" smtClean="0">
                <a:latin typeface="Times New Roman" pitchFamily="18" charset="0"/>
                <a:cs typeface="Times New Roman" pitchFamily="18" charset="0"/>
              </a:rPr>
              <a:t>Цель: Познакомить детей с агрегатными состояниями воды. Развивать умение самостоятельно устанавливать причинно-следственные связи,</a:t>
            </a:r>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расширять знания о свойствах воды.</a:t>
            </a:r>
            <a:endParaRPr lang="ru-RU" dirty="0"/>
          </a:p>
        </p:txBody>
      </p:sp>
      <p:pic>
        <p:nvPicPr>
          <p:cNvPr id="4" name="Рисунок 3" descr="H:\DCIM\101MSDCF\DSC02663.JPG"/>
          <p:cNvPicPr/>
          <p:nvPr/>
        </p:nvPicPr>
        <p:blipFill>
          <a:blip r:embed="rId2" cstate="print"/>
          <a:srcRect/>
          <a:stretch>
            <a:fillRect/>
          </a:stretch>
        </p:blipFill>
        <p:spPr bwMode="auto">
          <a:xfrm>
            <a:off x="3143240" y="1285860"/>
            <a:ext cx="5500726" cy="464347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071570"/>
          </a:xfrm>
        </p:spPr>
        <p:txBody>
          <a:bodyPr>
            <a:normAutofit fontScale="90000"/>
          </a:bodyPr>
          <a:lstStyle/>
          <a:p>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«Тонет не тонет» </a:t>
            </a:r>
            <a:r>
              <a:rPr lang="ru-RU" dirty="0" smtClean="0"/>
              <a:t/>
            </a:r>
            <a:br>
              <a:rPr lang="ru-RU" dirty="0" smtClean="0"/>
            </a:br>
            <a:endParaRPr lang="ru-RU" sz="1000" dirty="0"/>
          </a:p>
        </p:txBody>
      </p:sp>
      <p:sp>
        <p:nvSpPr>
          <p:cNvPr id="4" name="Содержимое 3"/>
          <p:cNvSpPr>
            <a:spLocks noGrp="1"/>
          </p:cNvSpPr>
          <p:nvPr>
            <p:ph idx="1"/>
          </p:nvPr>
        </p:nvSpPr>
        <p:spPr>
          <a:xfrm>
            <a:off x="428596" y="1214422"/>
            <a:ext cx="8115328" cy="2000264"/>
          </a:xfrm>
        </p:spPr>
        <p:txBody>
          <a:bodyPr>
            <a:normAutofit fontScale="92500" lnSpcReduction="20000"/>
          </a:bodyPr>
          <a:lstStyle/>
          <a:p>
            <a:r>
              <a:rPr lang="ru-RU" b="1" dirty="0" smtClean="0"/>
              <a:t> </a:t>
            </a:r>
            <a:r>
              <a:rPr lang="ru-RU" sz="2800" dirty="0" smtClean="0"/>
              <a:t>Вам понадобится миска с водой.  Предметы: камешек, крышечка от кастрюли, чашечка, кубик. Приготовьте тряпочку, губку, полотенце. Перед началом игры предложите детям догадаться, какие предметы не утонут. По очереди опускаем в миску с водой один за одним все предметы. </a:t>
            </a:r>
            <a:endParaRPr lang="ru-RU" dirty="0"/>
          </a:p>
        </p:txBody>
      </p:sp>
      <p:pic>
        <p:nvPicPr>
          <p:cNvPr id="5" name="Рисунок 4" descr="H:\DCIM\101MSDCF\DSC02682.JPG"/>
          <p:cNvPicPr/>
          <p:nvPr/>
        </p:nvPicPr>
        <p:blipFill>
          <a:blip r:embed="rId2" cstate="print"/>
          <a:srcRect/>
          <a:stretch>
            <a:fillRect/>
          </a:stretch>
        </p:blipFill>
        <p:spPr bwMode="auto">
          <a:xfrm>
            <a:off x="2428860" y="3286124"/>
            <a:ext cx="4357718" cy="3429024"/>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401080" cy="1000132"/>
          </a:xfrm>
        </p:spPr>
        <p:txBody>
          <a:bodyPr>
            <a:normAutofit fontScale="90000"/>
          </a:bodyPr>
          <a:lstStyle/>
          <a:p>
            <a:r>
              <a:rPr lang="ru-RU" b="1" dirty="0" smtClean="0"/>
              <a:t>Цветок, распустившийся на воде.</a:t>
            </a:r>
            <a:endParaRPr lang="ru-RU" dirty="0"/>
          </a:p>
        </p:txBody>
      </p:sp>
      <p:sp>
        <p:nvSpPr>
          <p:cNvPr id="3" name="Содержимое 2"/>
          <p:cNvSpPr>
            <a:spLocks noGrp="1"/>
          </p:cNvSpPr>
          <p:nvPr>
            <p:ph idx="1"/>
          </p:nvPr>
        </p:nvSpPr>
        <p:spPr>
          <a:xfrm>
            <a:off x="285720" y="1714488"/>
            <a:ext cx="3686172" cy="4708230"/>
          </a:xfrm>
        </p:spPr>
        <p:txBody>
          <a:bodyPr>
            <a:normAutofit fontScale="85000" lnSpcReduction="20000"/>
          </a:bodyPr>
          <a:lstStyle/>
          <a:p>
            <a:r>
              <a:rPr lang="ru-RU" dirty="0" smtClean="0"/>
              <a:t>Вырежьте из цветной бумаги цветы с длинными лепестками. При помощи карандаша закрутите лепестки к центру. А теперь опустите разноцветные лотосы на воду, налитую в таз. Буквально на ваших глазах лепестки цветов начнут распускаться. Это происходит потому, что бумага намокает, становится постепенно тяжелее и лепестки раскрываются.</a:t>
            </a:r>
          </a:p>
        </p:txBody>
      </p:sp>
      <p:pic>
        <p:nvPicPr>
          <p:cNvPr id="49154" name="Picture 2" descr="DSC02640"/>
          <p:cNvPicPr>
            <a:picLocks noChangeAspect="1" noChangeArrowheads="1"/>
          </p:cNvPicPr>
          <p:nvPr/>
        </p:nvPicPr>
        <p:blipFill>
          <a:blip r:embed="rId2" cstate="print"/>
          <a:srcRect/>
          <a:stretch>
            <a:fillRect/>
          </a:stretch>
        </p:blipFill>
        <p:spPr bwMode="auto">
          <a:xfrm>
            <a:off x="4286248" y="2428868"/>
            <a:ext cx="4286280" cy="3216783"/>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normAutofit/>
          </a:bodyPr>
          <a:lstStyle/>
          <a:p>
            <a:r>
              <a:rPr lang="ru-RU" b="1" dirty="0" smtClean="0"/>
              <a:t>Предел плавучести</a:t>
            </a:r>
            <a:endParaRPr lang="ru-RU" dirty="0"/>
          </a:p>
        </p:txBody>
      </p:sp>
      <p:sp>
        <p:nvSpPr>
          <p:cNvPr id="3" name="Содержимое 2"/>
          <p:cNvSpPr>
            <a:spLocks noGrp="1"/>
          </p:cNvSpPr>
          <p:nvPr>
            <p:ph idx="1"/>
          </p:nvPr>
        </p:nvSpPr>
        <p:spPr>
          <a:xfrm>
            <a:off x="214282" y="1357298"/>
            <a:ext cx="4643470" cy="5143536"/>
          </a:xfrm>
        </p:spPr>
        <p:txBody>
          <a:bodyPr>
            <a:normAutofit fontScale="77500" lnSpcReduction="20000"/>
          </a:bodyPr>
          <a:lstStyle/>
          <a:p>
            <a:r>
              <a:rPr lang="ru-RU" dirty="0" smtClean="0"/>
              <a:t>Чем больше нагружается ванночка, тем глубже она погружается в воду.</a:t>
            </a:r>
          </a:p>
          <a:p>
            <a:r>
              <a:rPr lang="ru-RU" dirty="0" smtClean="0"/>
              <a:t>Это потому, что ванночка имеет определенный объем, заполненный воздухом. Но по мере наполнения грузом она при тех, же размерах становится тяжелее, то есть приобретает повышенную плотность. До тех пор, пока ванночка вытесняет больше воды, чем весит сама, она не тонет, а только погружается все глубже и глубже. Но когда ванночка станет тяжелее воды, которую способна вытеснить, она пойдет ко дну. Этот опыт показывает, что плавучесть предмета зависит также от его плотности.</a:t>
            </a:r>
          </a:p>
        </p:txBody>
      </p:sp>
      <p:pic>
        <p:nvPicPr>
          <p:cNvPr id="4" name="Рисунок 3" descr="H:\DCIM\101MSDCF\DSC02693.JPG"/>
          <p:cNvPicPr/>
          <p:nvPr/>
        </p:nvPicPr>
        <p:blipFill>
          <a:blip r:embed="rId2" cstate="print"/>
          <a:srcRect/>
          <a:stretch>
            <a:fillRect/>
          </a:stretch>
        </p:blipFill>
        <p:spPr bwMode="auto">
          <a:xfrm>
            <a:off x="4786314" y="1857364"/>
            <a:ext cx="4214842" cy="3714776"/>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143000"/>
          </a:xfrm>
        </p:spPr>
        <p:txBody>
          <a:bodyPr>
            <a:normAutofit/>
          </a:bodyPr>
          <a:lstStyle/>
          <a:p>
            <a:r>
              <a:rPr lang="ru-RU" b="1" dirty="0" smtClean="0"/>
              <a:t>«Купаем куклу Катю»</a:t>
            </a:r>
            <a:endParaRPr lang="ru-RU" dirty="0"/>
          </a:p>
        </p:txBody>
      </p:sp>
      <p:pic>
        <p:nvPicPr>
          <p:cNvPr id="4" name="Рисунок 3" descr="H:\DCIM\101MSDCF\DSC02687.JPG"/>
          <p:cNvPicPr/>
          <p:nvPr/>
        </p:nvPicPr>
        <p:blipFill>
          <a:blip r:embed="rId2" cstate="print"/>
          <a:srcRect/>
          <a:stretch>
            <a:fillRect/>
          </a:stretch>
        </p:blipFill>
        <p:spPr bwMode="auto">
          <a:xfrm>
            <a:off x="1142976" y="1285860"/>
            <a:ext cx="6643734" cy="5357850"/>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286</TotalTime>
  <Words>756</Words>
  <PresentationFormat>Экран (4:3)</PresentationFormat>
  <Paragraphs>57</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Поток</vt:lpstr>
      <vt:lpstr>Проект  Вода вокруг нас</vt:lpstr>
      <vt:lpstr>Цель проекта:</vt:lpstr>
      <vt:lpstr>Слайд 3</vt:lpstr>
      <vt:lpstr>Этапы и содержание проекта</vt:lpstr>
      <vt:lpstr>«Лед – твердая вода»  </vt:lpstr>
      <vt:lpstr>      «Тонет не тонет»  </vt:lpstr>
      <vt:lpstr>Цветок, распустившийся на воде.</vt:lpstr>
      <vt:lpstr>Предел плавучести</vt:lpstr>
      <vt:lpstr>«Купаем куклу Катю»</vt:lpstr>
      <vt:lpstr>«Ловим шарики»</vt:lpstr>
      <vt:lpstr>«Водяная мельница»</vt:lpstr>
      <vt:lpstr>  Эксперименты с подкрашенной водой </vt:lpstr>
      <vt:lpstr>Список используемой литературы:</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Ядрен батон</dc:title>
  <dc:creator>Admin</dc:creator>
  <cp:lastModifiedBy>Admin</cp:lastModifiedBy>
  <cp:revision>31</cp:revision>
  <dcterms:created xsi:type="dcterms:W3CDTF">2014-03-31T15:59:43Z</dcterms:created>
  <dcterms:modified xsi:type="dcterms:W3CDTF">2014-05-07T17:02:04Z</dcterms:modified>
</cp:coreProperties>
</file>