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63" r:id="rId2"/>
    <p:sldId id="324" r:id="rId3"/>
    <p:sldId id="327" r:id="rId4"/>
    <p:sldId id="261" r:id="rId5"/>
    <p:sldId id="277" r:id="rId6"/>
    <p:sldId id="265" r:id="rId7"/>
    <p:sldId id="266" r:id="rId8"/>
    <p:sldId id="267" r:id="rId9"/>
    <p:sldId id="289" r:id="rId10"/>
    <p:sldId id="288" r:id="rId11"/>
    <p:sldId id="287" r:id="rId12"/>
    <p:sldId id="290" r:id="rId13"/>
    <p:sldId id="360" r:id="rId14"/>
    <p:sldId id="361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62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66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6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6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6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6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66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66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66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66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4EE4F8"/>
    <a:srgbClr val="660066"/>
    <a:srgbClr val="FF00FF"/>
    <a:srgbClr val="FF9900"/>
    <a:srgbClr val="00CC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78" autoAdjust="0"/>
    <p:restoredTop sz="86340" autoAdjust="0"/>
  </p:normalViewPr>
  <p:slideViewPr>
    <p:cSldViewPr>
      <p:cViewPr varScale="1">
        <p:scale>
          <a:sx n="71" d="100"/>
          <a:sy n="71" d="100"/>
        </p:scale>
        <p:origin x="-106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0E700216-BCC1-42AC-8451-ECE3AF677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8B3A3-0899-4A9C-9736-AA58756A6F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D7A01-6299-4F30-8EDE-B1AB17CF3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30B7A-59C0-4F86-901E-272FC31E0B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5763C-6502-45CE-B73B-9378BAF29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AA2A4-2AB7-435A-9F61-AD7E960FF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F9A8A-DCEF-4901-B4B1-D17CD737C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27A77-7C24-4EDD-97D7-80D1C89F3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30861-589E-4868-BE61-A6DCFEA90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A583C-E008-47E4-8A2C-8C6032AF6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2F22A-67E1-4C02-A520-565310B6F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53589-A2BB-472C-AB36-1A175CA1D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E708E-46E8-4199-AFD5-D3643F269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5A6A6-B424-4744-B76A-27B3490CA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1B047-0D27-4626-A8FF-AAD2ADB5B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66C2ACF8-53E4-4A63-BB0B-C4BAAF6B08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4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9.png"/><Relationship Id="rId7" Type="http://schemas.openxmlformats.org/officeDocument/2006/relationships/image" Target="../media/image3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242886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kern="1200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4000" b="1" kern="1200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4000" b="1" kern="1200" dirty="0" smtClean="0">
                <a:solidFill>
                  <a:srgbClr val="FFFF00"/>
                </a:solidFill>
                <a:latin typeface="Times New Roman" pitchFamily="18" charset="0"/>
              </a:rPr>
              <a:t>Знай </a:t>
            </a:r>
            <a:r>
              <a:rPr lang="ru-RU" sz="4000" b="1" kern="1200" dirty="0">
                <a:solidFill>
                  <a:srgbClr val="FFFF00"/>
                </a:solidFill>
                <a:latin typeface="Times New Roman" pitchFamily="18" charset="0"/>
              </a:rPr>
              <a:t>и люби</a:t>
            </a:r>
            <a:br>
              <a:rPr lang="ru-RU" sz="4000" b="1" kern="1200" dirty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4000" b="1" kern="1200" dirty="0">
                <a:solidFill>
                  <a:srgbClr val="FFFF00"/>
                </a:solidFill>
                <a:latin typeface="Times New Roman" pitchFamily="18" charset="0"/>
              </a:rPr>
              <a:t> природу родного края</a:t>
            </a:r>
            <a:br>
              <a:rPr lang="ru-RU" sz="4000" b="1" kern="1200" dirty="0">
                <a:solidFill>
                  <a:srgbClr val="FFFF00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76375" y="4652963"/>
            <a:ext cx="593883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0" kern="0" dirty="0">
                <a:solidFill>
                  <a:srgbClr val="0000FF"/>
                </a:solidFill>
                <a:cs typeface="Times New Roman" panose="02020603050405020304" pitchFamily="18" charset="0"/>
              </a:rPr>
              <a:t>презентацию подготовила</a:t>
            </a:r>
            <a:br>
              <a:rPr lang="ru-RU" altLang="ru-RU" sz="2400" b="0" kern="0" dirty="0">
                <a:solidFill>
                  <a:srgbClr val="0000FF"/>
                </a:solidFill>
                <a:cs typeface="Times New Roman" panose="02020603050405020304" pitchFamily="18" charset="0"/>
              </a:rPr>
            </a:br>
            <a:r>
              <a:rPr lang="ru-RU" altLang="ru-RU" sz="2400" b="0" kern="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воспитатель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0" kern="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Грищенко Людмила Ивановна</a:t>
            </a:r>
            <a:endParaRPr lang="ru-RU" altLang="ru-RU" sz="2400" b="0" kern="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FFFF00"/>
                </a:solidFill>
              </a:rPr>
              <a:t>Поменяй букву и получи название животного</a:t>
            </a:r>
            <a:endParaRPr lang="ru-RU" altLang="ru-RU" sz="4000" b="1" smtClean="0">
              <a:solidFill>
                <a:srgbClr val="FF0000"/>
              </a:solidFill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z="6000" smtClean="0">
                <a:solidFill>
                  <a:schemeClr val="accent2"/>
                </a:solidFill>
              </a:rPr>
              <a:t>  Полк 				Волк       </a:t>
            </a:r>
          </a:p>
          <a:p>
            <a:pPr eaLnBrk="1" hangingPunct="1">
              <a:buFontTx/>
              <a:buNone/>
            </a:pPr>
            <a:r>
              <a:rPr lang="ru-RU" altLang="ru-RU" sz="6000" smtClean="0">
                <a:solidFill>
                  <a:schemeClr val="accent2"/>
                </a:solidFill>
              </a:rPr>
              <a:t>  Липа				Лиса</a:t>
            </a:r>
          </a:p>
          <a:p>
            <a:pPr eaLnBrk="1" hangingPunct="1">
              <a:buFontTx/>
              <a:buNone/>
            </a:pPr>
            <a:r>
              <a:rPr lang="ru-RU" altLang="ru-RU" sz="6000" smtClean="0">
                <a:solidFill>
                  <a:schemeClr val="accent2"/>
                </a:solidFill>
              </a:rPr>
              <a:t>  Лоск				</a:t>
            </a:r>
          </a:p>
          <a:p>
            <a:pPr eaLnBrk="1" hangingPunct="1">
              <a:buFontTx/>
              <a:buNone/>
            </a:pPr>
            <a:r>
              <a:rPr lang="ru-RU" altLang="ru-RU" sz="6000" smtClean="0">
                <a:solidFill>
                  <a:schemeClr val="accent2"/>
                </a:solidFill>
              </a:rPr>
              <a:t>  Высь				</a:t>
            </a:r>
          </a:p>
          <a:p>
            <a:pPr eaLnBrk="1" hangingPunct="1"/>
            <a:endParaRPr lang="ru-RU" altLang="ru-RU" sz="6000" smtClean="0">
              <a:solidFill>
                <a:schemeClr val="accent2"/>
              </a:solidFill>
            </a:endParaRPr>
          </a:p>
        </p:txBody>
      </p:sp>
      <p:sp>
        <p:nvSpPr>
          <p:cNvPr id="34819" name="AutoShape 4"/>
          <p:cNvSpPr>
            <a:spLocks noChangeArrowheads="1"/>
          </p:cNvSpPr>
          <p:nvPr/>
        </p:nvSpPr>
        <p:spPr bwMode="auto">
          <a:xfrm>
            <a:off x="3565525" y="1989138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20" name="AutoShape 5"/>
          <p:cNvSpPr>
            <a:spLocks noChangeArrowheads="1"/>
          </p:cNvSpPr>
          <p:nvPr/>
        </p:nvSpPr>
        <p:spPr bwMode="auto">
          <a:xfrm>
            <a:off x="3565525" y="3068638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21" name="AutoShape 6"/>
          <p:cNvSpPr>
            <a:spLocks noChangeArrowheads="1"/>
          </p:cNvSpPr>
          <p:nvPr/>
        </p:nvSpPr>
        <p:spPr bwMode="auto">
          <a:xfrm>
            <a:off x="3563938" y="4221163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22" name="AutoShape 7"/>
          <p:cNvSpPr>
            <a:spLocks noChangeArrowheads="1"/>
          </p:cNvSpPr>
          <p:nvPr/>
        </p:nvSpPr>
        <p:spPr bwMode="auto">
          <a:xfrm>
            <a:off x="3565525" y="5302250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Поменяй букву и получи название животного</a:t>
            </a:r>
            <a:endParaRPr lang="ru-RU" altLang="ru-RU" sz="40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z="6000" smtClean="0">
                <a:solidFill>
                  <a:schemeClr val="accent2"/>
                </a:solidFill>
              </a:rPr>
              <a:t>  Полк 				Волк       </a:t>
            </a:r>
          </a:p>
          <a:p>
            <a:pPr eaLnBrk="1" hangingPunct="1">
              <a:buFontTx/>
              <a:buNone/>
            </a:pPr>
            <a:r>
              <a:rPr lang="ru-RU" altLang="ru-RU" sz="6000" smtClean="0">
                <a:solidFill>
                  <a:schemeClr val="accent2"/>
                </a:solidFill>
              </a:rPr>
              <a:t>  Липа				Лиса</a:t>
            </a:r>
          </a:p>
          <a:p>
            <a:pPr eaLnBrk="1" hangingPunct="1">
              <a:buFontTx/>
              <a:buNone/>
            </a:pPr>
            <a:r>
              <a:rPr lang="ru-RU" altLang="ru-RU" sz="6000" smtClean="0">
                <a:solidFill>
                  <a:schemeClr val="accent2"/>
                </a:solidFill>
              </a:rPr>
              <a:t>  Лоск				Лось</a:t>
            </a:r>
          </a:p>
          <a:p>
            <a:pPr eaLnBrk="1" hangingPunct="1">
              <a:buFontTx/>
              <a:buNone/>
            </a:pPr>
            <a:r>
              <a:rPr lang="ru-RU" altLang="ru-RU" sz="6000" smtClean="0">
                <a:solidFill>
                  <a:schemeClr val="accent2"/>
                </a:solidFill>
              </a:rPr>
              <a:t>  Высь				</a:t>
            </a:r>
          </a:p>
          <a:p>
            <a:pPr eaLnBrk="1" hangingPunct="1"/>
            <a:endParaRPr lang="ru-RU" altLang="ru-RU" sz="6000" smtClean="0">
              <a:solidFill>
                <a:schemeClr val="accent2"/>
              </a:solidFill>
            </a:endParaRPr>
          </a:p>
        </p:txBody>
      </p:sp>
      <p:sp>
        <p:nvSpPr>
          <p:cNvPr id="35843" name="AutoShape 4"/>
          <p:cNvSpPr>
            <a:spLocks noChangeArrowheads="1"/>
          </p:cNvSpPr>
          <p:nvPr/>
        </p:nvSpPr>
        <p:spPr bwMode="auto">
          <a:xfrm>
            <a:off x="3565525" y="1989138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5844" name="AutoShape 5"/>
          <p:cNvSpPr>
            <a:spLocks noChangeArrowheads="1"/>
          </p:cNvSpPr>
          <p:nvPr/>
        </p:nvSpPr>
        <p:spPr bwMode="auto">
          <a:xfrm>
            <a:off x="3565525" y="3068638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5845" name="AutoShape 6"/>
          <p:cNvSpPr>
            <a:spLocks noChangeArrowheads="1"/>
          </p:cNvSpPr>
          <p:nvPr/>
        </p:nvSpPr>
        <p:spPr bwMode="auto">
          <a:xfrm>
            <a:off x="3563938" y="4221163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5846" name="AutoShape 7"/>
          <p:cNvSpPr>
            <a:spLocks noChangeArrowheads="1"/>
          </p:cNvSpPr>
          <p:nvPr/>
        </p:nvSpPr>
        <p:spPr bwMode="auto">
          <a:xfrm>
            <a:off x="3565525" y="5302250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Поменяй букву и получи название животного</a:t>
            </a:r>
            <a:endParaRPr lang="ru-RU" altLang="ru-RU" sz="40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z="6000" smtClean="0">
                <a:solidFill>
                  <a:schemeClr val="accent2"/>
                </a:solidFill>
              </a:rPr>
              <a:t>  Полк 				Волк       </a:t>
            </a:r>
          </a:p>
          <a:p>
            <a:pPr eaLnBrk="1" hangingPunct="1">
              <a:buFontTx/>
              <a:buNone/>
            </a:pPr>
            <a:r>
              <a:rPr lang="ru-RU" altLang="ru-RU" sz="6000" smtClean="0">
                <a:solidFill>
                  <a:schemeClr val="accent2"/>
                </a:solidFill>
              </a:rPr>
              <a:t>  Липа				Лиса</a:t>
            </a:r>
          </a:p>
          <a:p>
            <a:pPr eaLnBrk="1" hangingPunct="1">
              <a:buFontTx/>
              <a:buNone/>
            </a:pPr>
            <a:r>
              <a:rPr lang="ru-RU" altLang="ru-RU" sz="6000" smtClean="0">
                <a:solidFill>
                  <a:schemeClr val="accent2"/>
                </a:solidFill>
              </a:rPr>
              <a:t>  Лоск				Лось</a:t>
            </a:r>
          </a:p>
          <a:p>
            <a:pPr eaLnBrk="1" hangingPunct="1">
              <a:buFontTx/>
              <a:buNone/>
            </a:pPr>
            <a:r>
              <a:rPr lang="ru-RU" altLang="ru-RU" sz="6000" smtClean="0">
                <a:solidFill>
                  <a:schemeClr val="accent2"/>
                </a:solidFill>
              </a:rPr>
              <a:t>  Высь				Рысь</a:t>
            </a:r>
          </a:p>
          <a:p>
            <a:pPr eaLnBrk="1" hangingPunct="1"/>
            <a:endParaRPr lang="ru-RU" altLang="ru-RU" sz="6000" smtClean="0">
              <a:solidFill>
                <a:schemeClr val="accent2"/>
              </a:solidFill>
            </a:endParaRPr>
          </a:p>
        </p:txBody>
      </p:sp>
      <p:sp>
        <p:nvSpPr>
          <p:cNvPr id="36867" name="AutoShape 4"/>
          <p:cNvSpPr>
            <a:spLocks noChangeArrowheads="1"/>
          </p:cNvSpPr>
          <p:nvPr/>
        </p:nvSpPr>
        <p:spPr bwMode="auto">
          <a:xfrm>
            <a:off x="3565525" y="1989138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6868" name="AutoShape 5"/>
          <p:cNvSpPr>
            <a:spLocks noChangeArrowheads="1"/>
          </p:cNvSpPr>
          <p:nvPr/>
        </p:nvSpPr>
        <p:spPr bwMode="auto">
          <a:xfrm>
            <a:off x="3565525" y="3068638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6869" name="AutoShape 6"/>
          <p:cNvSpPr>
            <a:spLocks noChangeArrowheads="1"/>
          </p:cNvSpPr>
          <p:nvPr/>
        </p:nvSpPr>
        <p:spPr bwMode="auto">
          <a:xfrm>
            <a:off x="3563938" y="4221163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6870" name="AutoShape 7"/>
          <p:cNvSpPr>
            <a:spLocks noChangeArrowheads="1"/>
          </p:cNvSpPr>
          <p:nvPr/>
        </p:nvSpPr>
        <p:spPr bwMode="auto">
          <a:xfrm>
            <a:off x="3565525" y="5302250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9088" y="260350"/>
            <a:ext cx="842486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4000" kern="0" dirty="0">
                <a:solidFill>
                  <a:srgbClr val="FFFF00"/>
                </a:solidFill>
                <a:cs typeface="Times New Roman" panose="02020603050405020304" pitchFamily="18" charset="0"/>
              </a:rPr>
              <a:t>Кто где живет?</a:t>
            </a:r>
            <a:endParaRPr lang="ru-RU" sz="4000" dirty="0">
              <a:cs typeface="Times New Roman" panose="02020603050405020304" pitchFamily="18" charset="0"/>
            </a:endParaRPr>
          </a:p>
        </p:txBody>
      </p:sp>
      <p:sp>
        <p:nvSpPr>
          <p:cNvPr id="37890" name="Овал 27"/>
          <p:cNvSpPr>
            <a:spLocks noChangeArrowheads="1"/>
          </p:cNvSpPr>
          <p:nvPr/>
        </p:nvSpPr>
        <p:spPr bwMode="auto">
          <a:xfrm>
            <a:off x="179388" y="5399088"/>
            <a:ext cx="2274887" cy="914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sz="3200">
                <a:solidFill>
                  <a:srgbClr val="002060"/>
                </a:solidFill>
              </a:rPr>
              <a:t>берлога</a:t>
            </a:r>
          </a:p>
        </p:txBody>
      </p:sp>
      <p:sp>
        <p:nvSpPr>
          <p:cNvPr id="37891" name="Овал 28"/>
          <p:cNvSpPr>
            <a:spLocks noChangeArrowheads="1"/>
          </p:cNvSpPr>
          <p:nvPr/>
        </p:nvSpPr>
        <p:spPr bwMode="auto">
          <a:xfrm>
            <a:off x="2628900" y="5494338"/>
            <a:ext cx="2076450" cy="72231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sz="3200">
                <a:solidFill>
                  <a:srgbClr val="002060"/>
                </a:solidFill>
              </a:rPr>
              <a:t>хатка</a:t>
            </a:r>
          </a:p>
        </p:txBody>
      </p:sp>
      <p:sp>
        <p:nvSpPr>
          <p:cNvPr id="37892" name="Овал 29"/>
          <p:cNvSpPr>
            <a:spLocks noChangeArrowheads="1"/>
          </p:cNvSpPr>
          <p:nvPr/>
        </p:nvSpPr>
        <p:spPr bwMode="auto">
          <a:xfrm>
            <a:off x="4867275" y="5494338"/>
            <a:ext cx="2052638" cy="7239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sz="3200">
                <a:solidFill>
                  <a:srgbClr val="002060"/>
                </a:solidFill>
              </a:rPr>
              <a:t>дупло</a:t>
            </a:r>
          </a:p>
        </p:txBody>
      </p:sp>
      <p:sp>
        <p:nvSpPr>
          <p:cNvPr id="37893" name="Овал 30"/>
          <p:cNvSpPr>
            <a:spLocks noChangeArrowheads="1"/>
          </p:cNvSpPr>
          <p:nvPr/>
        </p:nvSpPr>
        <p:spPr bwMode="auto">
          <a:xfrm>
            <a:off x="6977063" y="5589588"/>
            <a:ext cx="2016125" cy="7239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200">
                <a:solidFill>
                  <a:srgbClr val="002060"/>
                </a:solidFill>
              </a:rPr>
              <a:t>нора</a:t>
            </a:r>
          </a:p>
        </p:txBody>
      </p:sp>
      <p:pic>
        <p:nvPicPr>
          <p:cNvPr id="37894" name="Picture 2" descr="http://img.viptrophy.com/2013/08/21/74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84313"/>
            <a:ext cx="2449512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4" descr="http://cs407429.userapi.com/v407429251/cb/ybYdb2ICa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5750" y="1509713"/>
            <a:ext cx="1903413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8" descr="http://news.astv.ru/files/news/imagecache/one_new/front/bury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83163" y="1509713"/>
            <a:ext cx="1936750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10" descr="http://www.nrk.cross-ipk.ru/body/pie/body/7/sshushreserve/6-5-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00888" y="1484313"/>
            <a:ext cx="1768475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Прямая со стрелкой 35"/>
          <p:cNvCxnSpPr>
            <a:endCxn id="37891" idx="0"/>
          </p:cNvCxnSpPr>
          <p:nvPr/>
        </p:nvCxnSpPr>
        <p:spPr bwMode="auto">
          <a:xfrm>
            <a:off x="1276350" y="3468688"/>
            <a:ext cx="2390775" cy="2025650"/>
          </a:xfrm>
          <a:prstGeom prst="straightConnector1">
            <a:avLst/>
          </a:prstGeom>
          <a:ln>
            <a:solidFill>
              <a:srgbClr val="0000FF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 bwMode="auto">
          <a:xfrm flipH="1">
            <a:off x="1581150" y="3563938"/>
            <a:ext cx="4503738" cy="1835150"/>
          </a:xfrm>
          <a:prstGeom prst="straightConnector1">
            <a:avLst/>
          </a:prstGeom>
          <a:ln>
            <a:solidFill>
              <a:srgbClr val="0000FF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 bwMode="auto">
          <a:xfrm>
            <a:off x="7929563" y="3635375"/>
            <a:ext cx="47625" cy="1960563"/>
          </a:xfrm>
          <a:prstGeom prst="straightConnector1">
            <a:avLst/>
          </a:prstGeom>
          <a:ln>
            <a:solidFill>
              <a:srgbClr val="0000FF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 bwMode="auto">
          <a:xfrm>
            <a:off x="3819525" y="3506788"/>
            <a:ext cx="2390775" cy="2024062"/>
          </a:xfrm>
          <a:prstGeom prst="straightConnector1">
            <a:avLst/>
          </a:prstGeom>
          <a:ln>
            <a:solidFill>
              <a:srgbClr val="0000FF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Кто живёт в реке?</a:t>
            </a:r>
          </a:p>
        </p:txBody>
      </p:sp>
      <p:sp>
        <p:nvSpPr>
          <p:cNvPr id="3891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altLang="ru-RU" sz="2800" smtClean="0"/>
          </a:p>
          <a:p>
            <a:pPr eaLnBrk="1" hangingPunct="1"/>
            <a:endParaRPr lang="ru-RU" altLang="ru-RU" sz="2800" smtClean="0"/>
          </a:p>
          <a:p>
            <a:pPr eaLnBrk="1" hangingPunct="1"/>
            <a:endParaRPr lang="ru-RU" altLang="ru-RU" sz="2800" smtClean="0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116013" y="1444625"/>
            <a:ext cx="633571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002060"/>
                </a:solidFill>
              </a:rPr>
              <a:t>Опасней всех она в реке,</a:t>
            </a:r>
          </a:p>
          <a:p>
            <a:r>
              <a:rPr lang="ru-RU" sz="3600">
                <a:solidFill>
                  <a:srgbClr val="002060"/>
                </a:solidFill>
              </a:rPr>
              <a:t>Хитра, прожорлива, сильна,</a:t>
            </a:r>
          </a:p>
          <a:p>
            <a:r>
              <a:rPr lang="ru-RU" sz="3600">
                <a:solidFill>
                  <a:srgbClr val="002060"/>
                </a:solidFill>
              </a:rPr>
              <a:t>Притом — такая злюка!</a:t>
            </a:r>
          </a:p>
          <a:p>
            <a:r>
              <a:rPr lang="ru-RU" sz="3600">
                <a:solidFill>
                  <a:srgbClr val="002060"/>
                </a:solidFill>
              </a:rPr>
              <a:t>Конечно, это…</a:t>
            </a:r>
            <a:endParaRPr lang="ru-RU" sz="3600">
              <a:solidFill>
                <a:srgbClr val="FF0000"/>
              </a:solidFill>
            </a:endParaRPr>
          </a:p>
          <a:p>
            <a:endParaRPr lang="ru-RU" sz="3600">
              <a:solidFill>
                <a:srgbClr val="002060"/>
              </a:solidFill>
            </a:endParaRPr>
          </a:p>
        </p:txBody>
      </p:sp>
      <p:pic>
        <p:nvPicPr>
          <p:cNvPr id="11" name="Picture 10" descr="http://lib.convdocs.org/pars_docs/refs/49/48404/48404_html_m2ff5b2c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7138" y="4221163"/>
            <a:ext cx="591978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572000" y="3068638"/>
            <a:ext cx="1295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щука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Кто живёт в реке?</a:t>
            </a:r>
          </a:p>
        </p:txBody>
      </p:sp>
      <p:sp>
        <p:nvSpPr>
          <p:cNvPr id="3993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altLang="ru-RU" sz="2800" smtClean="0"/>
          </a:p>
          <a:p>
            <a:pPr eaLnBrk="1" hangingPunct="1"/>
            <a:endParaRPr lang="ru-RU" altLang="ru-RU" sz="2800" smtClean="0"/>
          </a:p>
          <a:p>
            <a:pPr eaLnBrk="1" hangingPunct="1"/>
            <a:endParaRPr lang="ru-RU" altLang="ru-RU" sz="2800" smtClean="0"/>
          </a:p>
        </p:txBody>
      </p:sp>
      <p:sp>
        <p:nvSpPr>
          <p:cNvPr id="39939" name="WordArt 31"/>
          <p:cNvSpPr>
            <a:spLocks noChangeArrowheads="1" noChangeShapeType="1" noTextEdit="1"/>
          </p:cNvSpPr>
          <p:nvPr/>
        </p:nvSpPr>
        <p:spPr bwMode="auto">
          <a:xfrm>
            <a:off x="1258888" y="2924175"/>
            <a:ext cx="1525587" cy="741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9940" name="WordArt 34"/>
          <p:cNvSpPr>
            <a:spLocks noChangeArrowheads="1" noChangeShapeType="1" noTextEdit="1"/>
          </p:cNvSpPr>
          <p:nvPr/>
        </p:nvSpPr>
        <p:spPr bwMode="auto">
          <a:xfrm>
            <a:off x="6084888" y="2708275"/>
            <a:ext cx="3429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9941" name="WordArt 35"/>
          <p:cNvSpPr>
            <a:spLocks noChangeArrowheads="1" noChangeShapeType="1" noTextEdit="1"/>
          </p:cNvSpPr>
          <p:nvPr/>
        </p:nvSpPr>
        <p:spPr bwMode="auto">
          <a:xfrm>
            <a:off x="6732588" y="2924175"/>
            <a:ext cx="1655762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96988" y="1687513"/>
            <a:ext cx="60801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2060"/>
                </a:solidFill>
              </a:rPr>
              <a:t>От зубастой щуки скрылся,</a:t>
            </a:r>
            <a:br>
              <a:rPr lang="ru-RU" sz="3600">
                <a:solidFill>
                  <a:srgbClr val="002060"/>
                </a:solidFill>
              </a:rPr>
            </a:br>
            <a:r>
              <a:rPr lang="ru-RU" sz="3600">
                <a:solidFill>
                  <a:srgbClr val="002060"/>
                </a:solidFill>
              </a:rPr>
              <a:t>В зарослях он притаился.</a:t>
            </a:r>
            <a:br>
              <a:rPr lang="ru-RU" sz="3600">
                <a:solidFill>
                  <a:srgbClr val="002060"/>
                </a:solidFill>
              </a:rPr>
            </a:br>
            <a:r>
              <a:rPr lang="ru-RU" sz="3600">
                <a:solidFill>
                  <a:srgbClr val="002060"/>
                </a:solidFill>
              </a:rPr>
              <a:t>Выплыл с тины серебрясь...</a:t>
            </a:r>
            <a:br>
              <a:rPr lang="ru-RU" sz="3600">
                <a:solidFill>
                  <a:srgbClr val="002060"/>
                </a:solidFill>
              </a:rPr>
            </a:br>
            <a:r>
              <a:rPr lang="ru-RU" sz="3600">
                <a:solidFill>
                  <a:srgbClr val="002060"/>
                </a:solidFill>
              </a:rPr>
              <a:t>Как его зовут?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0" y="3346450"/>
            <a:ext cx="1611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карась</a:t>
            </a:r>
          </a:p>
        </p:txBody>
      </p:sp>
      <p:pic>
        <p:nvPicPr>
          <p:cNvPr id="10" name="Picture 4" descr="http://klub-rybaka.ru/photo/360-50-1/787_karas-sil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4100" y="4090988"/>
            <a:ext cx="410368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Кто живёт в реке?</a:t>
            </a:r>
          </a:p>
        </p:txBody>
      </p:sp>
      <p:sp>
        <p:nvSpPr>
          <p:cNvPr id="4096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altLang="ru-RU" sz="2800" smtClean="0"/>
          </a:p>
          <a:p>
            <a:pPr eaLnBrk="1" hangingPunct="1"/>
            <a:endParaRPr lang="ru-RU" altLang="ru-RU" sz="2800" smtClean="0"/>
          </a:p>
          <a:p>
            <a:pPr eaLnBrk="1" hangingPunct="1"/>
            <a:endParaRPr lang="ru-RU" altLang="ru-RU" sz="2800" smtClean="0"/>
          </a:p>
        </p:txBody>
      </p:sp>
      <p:sp>
        <p:nvSpPr>
          <p:cNvPr id="40963" name="WordArt 31"/>
          <p:cNvSpPr>
            <a:spLocks noChangeArrowheads="1" noChangeShapeType="1" noTextEdit="1"/>
          </p:cNvSpPr>
          <p:nvPr/>
        </p:nvSpPr>
        <p:spPr bwMode="auto">
          <a:xfrm>
            <a:off x="1258888" y="2924175"/>
            <a:ext cx="1525587" cy="741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0964" name="WordArt 34"/>
          <p:cNvSpPr>
            <a:spLocks noChangeArrowheads="1" noChangeShapeType="1" noTextEdit="1"/>
          </p:cNvSpPr>
          <p:nvPr/>
        </p:nvSpPr>
        <p:spPr bwMode="auto">
          <a:xfrm>
            <a:off x="6084888" y="2708275"/>
            <a:ext cx="3429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0965" name="WordArt 35"/>
          <p:cNvSpPr>
            <a:spLocks noChangeArrowheads="1" noChangeShapeType="1" noTextEdit="1"/>
          </p:cNvSpPr>
          <p:nvPr/>
        </p:nvSpPr>
        <p:spPr bwMode="auto">
          <a:xfrm>
            <a:off x="6732588" y="2924175"/>
            <a:ext cx="1655762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96988" y="1687513"/>
            <a:ext cx="56673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2060"/>
                </a:solidFill>
              </a:rPr>
              <a:t>Он всеядный и большой,</a:t>
            </a:r>
          </a:p>
          <a:p>
            <a:r>
              <a:rPr lang="ru-RU" sz="3600">
                <a:solidFill>
                  <a:srgbClr val="002060"/>
                </a:solidFill>
              </a:rPr>
              <a:t>Скрытый жёлтой чешуёй.</a:t>
            </a:r>
          </a:p>
          <a:p>
            <a:r>
              <a:rPr lang="ru-RU" sz="3600">
                <a:solidFill>
                  <a:srgbClr val="002060"/>
                </a:solidFill>
              </a:rPr>
              <a:t>Ил его любимый скарб...</a:t>
            </a:r>
          </a:p>
          <a:p>
            <a:r>
              <a:rPr lang="ru-RU" sz="3600">
                <a:solidFill>
                  <a:srgbClr val="002060"/>
                </a:solidFill>
              </a:rPr>
              <a:t>Как зовут все рыбку?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81725" y="3392488"/>
            <a:ext cx="11969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карп</a:t>
            </a:r>
          </a:p>
        </p:txBody>
      </p:sp>
      <p:pic>
        <p:nvPicPr>
          <p:cNvPr id="11" name="Picture 8" descr="http://img2.board.com.ua/a/2000604049/wm/1-ryiboposadochnyij-materia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6963" y="4251325"/>
            <a:ext cx="3717925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Кто живёт в реке?</a:t>
            </a:r>
          </a:p>
        </p:txBody>
      </p:sp>
      <p:sp>
        <p:nvSpPr>
          <p:cNvPr id="4198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altLang="ru-RU" sz="2800" smtClean="0"/>
          </a:p>
          <a:p>
            <a:pPr eaLnBrk="1" hangingPunct="1"/>
            <a:endParaRPr lang="ru-RU" altLang="ru-RU" sz="2800" smtClean="0"/>
          </a:p>
          <a:p>
            <a:pPr eaLnBrk="1" hangingPunct="1"/>
            <a:endParaRPr lang="ru-RU" altLang="ru-RU" sz="2800" smtClean="0"/>
          </a:p>
        </p:txBody>
      </p:sp>
      <p:sp>
        <p:nvSpPr>
          <p:cNvPr id="41987" name="WordArt 31"/>
          <p:cNvSpPr>
            <a:spLocks noChangeArrowheads="1" noChangeShapeType="1" noTextEdit="1"/>
          </p:cNvSpPr>
          <p:nvPr/>
        </p:nvSpPr>
        <p:spPr bwMode="auto">
          <a:xfrm>
            <a:off x="1258888" y="2924175"/>
            <a:ext cx="1525587" cy="741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988" name="WordArt 34"/>
          <p:cNvSpPr>
            <a:spLocks noChangeArrowheads="1" noChangeShapeType="1" noTextEdit="1"/>
          </p:cNvSpPr>
          <p:nvPr/>
        </p:nvSpPr>
        <p:spPr bwMode="auto">
          <a:xfrm>
            <a:off x="6084888" y="2708275"/>
            <a:ext cx="3429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989" name="WordArt 35"/>
          <p:cNvSpPr>
            <a:spLocks noChangeArrowheads="1" noChangeShapeType="1" noTextEdit="1"/>
          </p:cNvSpPr>
          <p:nvPr/>
        </p:nvSpPr>
        <p:spPr bwMode="auto">
          <a:xfrm>
            <a:off x="6732588" y="2924175"/>
            <a:ext cx="1655762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96988" y="1687513"/>
            <a:ext cx="65246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2060"/>
                </a:solidFill>
              </a:rPr>
              <a:t>Она похожа на плотву,</a:t>
            </a:r>
          </a:p>
          <a:p>
            <a:r>
              <a:rPr lang="ru-RU" sz="3600">
                <a:solidFill>
                  <a:srgbClr val="002060"/>
                </a:solidFill>
              </a:rPr>
              <a:t>В иле копается на дну.</a:t>
            </a:r>
          </a:p>
          <a:p>
            <a:r>
              <a:rPr lang="ru-RU" sz="3600">
                <a:solidFill>
                  <a:srgbClr val="002060"/>
                </a:solidFill>
              </a:rPr>
              <a:t>Глаз кровавый, дальнозорка...</a:t>
            </a:r>
          </a:p>
          <a:p>
            <a:r>
              <a:rPr lang="ru-RU" sz="3600">
                <a:solidFill>
                  <a:srgbClr val="002060"/>
                </a:solidFill>
              </a:rPr>
              <a:t>Как зовётся?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25925" y="3333750"/>
            <a:ext cx="2857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краснопёрка</a:t>
            </a:r>
          </a:p>
        </p:txBody>
      </p:sp>
      <p:pic>
        <p:nvPicPr>
          <p:cNvPr id="10" name="Picture 12" descr="http://aktiv.3dn.ru/_fr/0/s93126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2350" y="3275013"/>
            <a:ext cx="3865563" cy="386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Кто живёт в реке?</a:t>
            </a:r>
          </a:p>
        </p:txBody>
      </p:sp>
      <p:sp>
        <p:nvSpPr>
          <p:cNvPr id="4301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altLang="ru-RU" sz="2800" smtClean="0"/>
          </a:p>
          <a:p>
            <a:pPr eaLnBrk="1" hangingPunct="1"/>
            <a:endParaRPr lang="ru-RU" altLang="ru-RU" sz="2800" smtClean="0"/>
          </a:p>
          <a:p>
            <a:pPr eaLnBrk="1" hangingPunct="1"/>
            <a:endParaRPr lang="ru-RU" altLang="ru-RU" sz="2800" smtClean="0"/>
          </a:p>
        </p:txBody>
      </p:sp>
      <p:sp>
        <p:nvSpPr>
          <p:cNvPr id="43011" name="WordArt 31"/>
          <p:cNvSpPr>
            <a:spLocks noChangeArrowheads="1" noChangeShapeType="1" noTextEdit="1"/>
          </p:cNvSpPr>
          <p:nvPr/>
        </p:nvSpPr>
        <p:spPr bwMode="auto">
          <a:xfrm>
            <a:off x="1258888" y="2924175"/>
            <a:ext cx="1525587" cy="741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3012" name="WordArt 34"/>
          <p:cNvSpPr>
            <a:spLocks noChangeArrowheads="1" noChangeShapeType="1" noTextEdit="1"/>
          </p:cNvSpPr>
          <p:nvPr/>
        </p:nvSpPr>
        <p:spPr bwMode="auto">
          <a:xfrm>
            <a:off x="6084888" y="2708275"/>
            <a:ext cx="3429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3013" name="WordArt 35"/>
          <p:cNvSpPr>
            <a:spLocks noChangeArrowheads="1" noChangeShapeType="1" noTextEdit="1"/>
          </p:cNvSpPr>
          <p:nvPr/>
        </p:nvSpPr>
        <p:spPr bwMode="auto">
          <a:xfrm>
            <a:off x="6732588" y="2924175"/>
            <a:ext cx="1655762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96988" y="1687513"/>
            <a:ext cx="49117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2060"/>
                </a:solidFill>
              </a:rPr>
              <a:t>В омуте речном живёт,</a:t>
            </a:r>
          </a:p>
          <a:p>
            <a:r>
              <a:rPr lang="ru-RU" sz="3600">
                <a:solidFill>
                  <a:srgbClr val="002060"/>
                </a:solidFill>
              </a:rPr>
              <a:t>У него огромный рот,</a:t>
            </a:r>
          </a:p>
          <a:p>
            <a:r>
              <a:rPr lang="ru-RU" sz="3600">
                <a:solidFill>
                  <a:srgbClr val="002060"/>
                </a:solidFill>
              </a:rPr>
              <a:t>Вы слыхали о таком?</a:t>
            </a:r>
          </a:p>
          <a:p>
            <a:r>
              <a:rPr lang="ru-RU" sz="3600">
                <a:solidFill>
                  <a:srgbClr val="002060"/>
                </a:solidFill>
              </a:rPr>
              <a:t>Ну конечно, это…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148263" y="3333750"/>
            <a:ext cx="9255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сом</a:t>
            </a:r>
          </a:p>
        </p:txBody>
      </p:sp>
      <p:pic>
        <p:nvPicPr>
          <p:cNvPr id="11" name="Picture 20" descr="http://s010.radikal.ru/i314/1104/9c/6d1c7b95d5c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1650" y="4149725"/>
            <a:ext cx="4405313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Кто живёт в реке?</a:t>
            </a:r>
          </a:p>
        </p:txBody>
      </p:sp>
      <p:sp>
        <p:nvSpPr>
          <p:cNvPr id="4403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altLang="ru-RU" sz="2800" smtClean="0"/>
          </a:p>
          <a:p>
            <a:pPr eaLnBrk="1" hangingPunct="1"/>
            <a:endParaRPr lang="ru-RU" altLang="ru-RU" sz="2800" smtClean="0"/>
          </a:p>
          <a:p>
            <a:pPr eaLnBrk="1" hangingPunct="1"/>
            <a:endParaRPr lang="ru-RU" altLang="ru-RU" sz="2800" smtClean="0"/>
          </a:p>
        </p:txBody>
      </p:sp>
      <p:sp>
        <p:nvSpPr>
          <p:cNvPr id="44035" name="WordArt 31"/>
          <p:cNvSpPr>
            <a:spLocks noChangeArrowheads="1" noChangeShapeType="1" noTextEdit="1"/>
          </p:cNvSpPr>
          <p:nvPr/>
        </p:nvSpPr>
        <p:spPr bwMode="auto">
          <a:xfrm>
            <a:off x="1258888" y="2924175"/>
            <a:ext cx="1525587" cy="741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4036" name="WordArt 34"/>
          <p:cNvSpPr>
            <a:spLocks noChangeArrowheads="1" noChangeShapeType="1" noTextEdit="1"/>
          </p:cNvSpPr>
          <p:nvPr/>
        </p:nvSpPr>
        <p:spPr bwMode="auto">
          <a:xfrm>
            <a:off x="6084888" y="2708275"/>
            <a:ext cx="3429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4037" name="WordArt 35"/>
          <p:cNvSpPr>
            <a:spLocks noChangeArrowheads="1" noChangeShapeType="1" noTextEdit="1"/>
          </p:cNvSpPr>
          <p:nvPr/>
        </p:nvSpPr>
        <p:spPr bwMode="auto">
          <a:xfrm>
            <a:off x="6732588" y="2924175"/>
            <a:ext cx="1655762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03250" y="1268413"/>
            <a:ext cx="58324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2060"/>
                </a:solidFill>
              </a:rPr>
              <a:t>На реке живёт один</a:t>
            </a:r>
          </a:p>
          <a:p>
            <a:r>
              <a:rPr lang="ru-RU" sz="3600">
                <a:solidFill>
                  <a:srgbClr val="002060"/>
                </a:solidFill>
              </a:rPr>
              <a:t>Очень странный господин.</a:t>
            </a:r>
          </a:p>
          <a:p>
            <a:r>
              <a:rPr lang="ru-RU" sz="3600">
                <a:solidFill>
                  <a:srgbClr val="002060"/>
                </a:solidFill>
              </a:rPr>
              <a:t>Между рыбами чудак,</a:t>
            </a:r>
          </a:p>
          <a:p>
            <a:r>
              <a:rPr lang="ru-RU" sz="3600">
                <a:solidFill>
                  <a:srgbClr val="002060"/>
                </a:solidFill>
              </a:rPr>
              <a:t>Всё он делает не так:</a:t>
            </a:r>
          </a:p>
          <a:p>
            <a:r>
              <a:rPr lang="ru-RU" sz="3600">
                <a:solidFill>
                  <a:srgbClr val="002060"/>
                </a:solidFill>
              </a:rPr>
              <a:t>В холода ему не спится,</a:t>
            </a:r>
          </a:p>
          <a:p>
            <a:r>
              <a:rPr lang="ru-RU" sz="3600">
                <a:solidFill>
                  <a:srgbClr val="002060"/>
                </a:solidFill>
              </a:rPr>
              <a:t>Ищет, чем бы поживиться,</a:t>
            </a:r>
          </a:p>
          <a:p>
            <a:r>
              <a:rPr lang="ru-RU" sz="3600">
                <a:solidFill>
                  <a:srgbClr val="002060"/>
                </a:solidFill>
              </a:rPr>
              <a:t>А в жару, как нелюдим,</a:t>
            </a:r>
          </a:p>
          <a:p>
            <a:r>
              <a:rPr lang="ru-RU" sz="3600">
                <a:solidFill>
                  <a:srgbClr val="002060"/>
                </a:solidFill>
              </a:rPr>
              <a:t>Под корягой спит…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714875" y="5146675"/>
            <a:ext cx="15255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налим</a:t>
            </a:r>
          </a:p>
        </p:txBody>
      </p:sp>
      <p:pic>
        <p:nvPicPr>
          <p:cNvPr id="10" name="Picture 18" descr="http://www.wild-facts.com/wp-content/uploads/2012/02/Lota_lota_GLERL_1-300x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6025" y="1865313"/>
            <a:ext cx="2236788" cy="4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4213" y="188913"/>
            <a:ext cx="74168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FFFF00"/>
                </a:solidFill>
              </a:rPr>
              <a:t>Знай и люби</a:t>
            </a:r>
          </a:p>
          <a:p>
            <a:pPr algn="ctr"/>
            <a:r>
              <a:rPr lang="ru-RU" sz="4000">
                <a:solidFill>
                  <a:srgbClr val="FFFF00"/>
                </a:solidFill>
              </a:rPr>
              <a:t> природу родного края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70075"/>
            <a:ext cx="8243887" cy="467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Кто живёт в реке?</a:t>
            </a:r>
          </a:p>
        </p:txBody>
      </p:sp>
      <p:sp>
        <p:nvSpPr>
          <p:cNvPr id="4505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989138"/>
            <a:ext cx="4038600" cy="4525962"/>
          </a:xfrm>
        </p:spPr>
        <p:txBody>
          <a:bodyPr/>
          <a:lstStyle/>
          <a:p>
            <a:pPr eaLnBrk="1" hangingPunct="1"/>
            <a:endParaRPr lang="ru-RU" altLang="ru-RU" sz="2800" smtClean="0"/>
          </a:p>
          <a:p>
            <a:pPr eaLnBrk="1" hangingPunct="1"/>
            <a:endParaRPr lang="ru-RU" altLang="ru-RU" sz="2800" smtClean="0"/>
          </a:p>
          <a:p>
            <a:pPr eaLnBrk="1" hangingPunct="1"/>
            <a:endParaRPr lang="ru-RU" altLang="ru-RU" sz="2800" smtClean="0"/>
          </a:p>
        </p:txBody>
      </p:sp>
      <p:sp>
        <p:nvSpPr>
          <p:cNvPr id="45059" name="WordArt 31"/>
          <p:cNvSpPr>
            <a:spLocks noChangeArrowheads="1" noChangeShapeType="1" noTextEdit="1"/>
          </p:cNvSpPr>
          <p:nvPr/>
        </p:nvSpPr>
        <p:spPr bwMode="auto">
          <a:xfrm>
            <a:off x="1258888" y="2924175"/>
            <a:ext cx="1525587" cy="741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5060" name="WordArt 34"/>
          <p:cNvSpPr>
            <a:spLocks noChangeArrowheads="1" noChangeShapeType="1" noTextEdit="1"/>
          </p:cNvSpPr>
          <p:nvPr/>
        </p:nvSpPr>
        <p:spPr bwMode="auto">
          <a:xfrm>
            <a:off x="6084888" y="2708275"/>
            <a:ext cx="3429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5061" name="WordArt 35"/>
          <p:cNvSpPr>
            <a:spLocks noChangeArrowheads="1" noChangeShapeType="1" noTextEdit="1"/>
          </p:cNvSpPr>
          <p:nvPr/>
        </p:nvSpPr>
        <p:spPr bwMode="auto">
          <a:xfrm>
            <a:off x="6732588" y="2924175"/>
            <a:ext cx="1655762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96988" y="1687513"/>
            <a:ext cx="73929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2060"/>
                </a:solidFill>
              </a:rPr>
              <a:t>Он в речке демон из  шипов,</a:t>
            </a:r>
          </a:p>
          <a:p>
            <a:r>
              <a:rPr lang="ru-RU" sz="3600">
                <a:solidFill>
                  <a:srgbClr val="002060"/>
                </a:solidFill>
              </a:rPr>
              <a:t>С защитой от щучьих клыков.</a:t>
            </a:r>
          </a:p>
          <a:p>
            <a:r>
              <a:rPr lang="ru-RU" sz="3600">
                <a:solidFill>
                  <a:srgbClr val="002060"/>
                </a:solidFill>
              </a:rPr>
              <a:t>Он весь в колючках, не тревожь... </a:t>
            </a:r>
          </a:p>
          <a:p>
            <a:r>
              <a:rPr lang="ru-RU" sz="3600">
                <a:solidFill>
                  <a:srgbClr val="002060"/>
                </a:solidFill>
              </a:rPr>
              <a:t>Как зовут все рыбку?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49963" y="3392488"/>
            <a:ext cx="1035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ёрш</a:t>
            </a:r>
          </a:p>
        </p:txBody>
      </p:sp>
      <p:pic>
        <p:nvPicPr>
          <p:cNvPr id="11" name="Picture 24" descr="http://www.ccff.co.uk/images/trips/2008/pic20080224-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4094163"/>
            <a:ext cx="4573588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Кто живёт в реке?</a:t>
            </a:r>
          </a:p>
        </p:txBody>
      </p:sp>
      <p:sp>
        <p:nvSpPr>
          <p:cNvPr id="460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989138"/>
            <a:ext cx="4038600" cy="4525962"/>
          </a:xfrm>
        </p:spPr>
        <p:txBody>
          <a:bodyPr/>
          <a:lstStyle/>
          <a:p>
            <a:pPr eaLnBrk="1" hangingPunct="1"/>
            <a:endParaRPr lang="ru-RU" altLang="ru-RU" sz="2800" smtClean="0"/>
          </a:p>
          <a:p>
            <a:pPr eaLnBrk="1" hangingPunct="1"/>
            <a:endParaRPr lang="ru-RU" altLang="ru-RU" sz="2800" smtClean="0"/>
          </a:p>
          <a:p>
            <a:pPr eaLnBrk="1" hangingPunct="1"/>
            <a:endParaRPr lang="ru-RU" altLang="ru-RU" sz="2800" smtClean="0"/>
          </a:p>
        </p:txBody>
      </p:sp>
      <p:sp>
        <p:nvSpPr>
          <p:cNvPr id="46083" name="WordArt 31"/>
          <p:cNvSpPr>
            <a:spLocks noChangeArrowheads="1" noChangeShapeType="1" noTextEdit="1"/>
          </p:cNvSpPr>
          <p:nvPr/>
        </p:nvSpPr>
        <p:spPr bwMode="auto">
          <a:xfrm>
            <a:off x="1258888" y="2924175"/>
            <a:ext cx="1525587" cy="741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084" name="WordArt 34"/>
          <p:cNvSpPr>
            <a:spLocks noChangeArrowheads="1" noChangeShapeType="1" noTextEdit="1"/>
          </p:cNvSpPr>
          <p:nvPr/>
        </p:nvSpPr>
        <p:spPr bwMode="auto">
          <a:xfrm>
            <a:off x="6084888" y="2708275"/>
            <a:ext cx="3429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085" name="WordArt 35"/>
          <p:cNvSpPr>
            <a:spLocks noChangeArrowheads="1" noChangeShapeType="1" noTextEdit="1"/>
          </p:cNvSpPr>
          <p:nvPr/>
        </p:nvSpPr>
        <p:spPr bwMode="auto">
          <a:xfrm>
            <a:off x="6732588" y="2924175"/>
            <a:ext cx="1655762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96988" y="1687513"/>
            <a:ext cx="62769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2060"/>
                </a:solidFill>
              </a:rPr>
              <a:t>Он, голым плавает в воде,</a:t>
            </a:r>
          </a:p>
          <a:p>
            <a:r>
              <a:rPr lang="ru-RU" sz="3600">
                <a:solidFill>
                  <a:srgbClr val="002060"/>
                </a:solidFill>
              </a:rPr>
              <a:t>Живёт в песке, на самом дне.</a:t>
            </a:r>
          </a:p>
          <a:p>
            <a:r>
              <a:rPr lang="ru-RU" sz="3600">
                <a:solidFill>
                  <a:srgbClr val="002060"/>
                </a:solidFill>
              </a:rPr>
              <a:t>Из него плохой гребец...</a:t>
            </a:r>
          </a:p>
          <a:p>
            <a:r>
              <a:rPr lang="ru-RU" sz="3600">
                <a:solidFill>
                  <a:srgbClr val="002060"/>
                </a:solidFill>
              </a:rPr>
              <a:t>Как все зовут его?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49963" y="3392488"/>
            <a:ext cx="13382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голец</a:t>
            </a:r>
          </a:p>
        </p:txBody>
      </p:sp>
      <p:pic>
        <p:nvPicPr>
          <p:cNvPr id="10" name="Picture 26" descr="http://mestokleva.ru/uploads/posts/2010-07/1280559303901arktich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4163" y="4000500"/>
            <a:ext cx="5465762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Кто живёт в реке?</a:t>
            </a:r>
          </a:p>
        </p:txBody>
      </p:sp>
      <p:sp>
        <p:nvSpPr>
          <p:cNvPr id="471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989138"/>
            <a:ext cx="4038600" cy="4525962"/>
          </a:xfrm>
        </p:spPr>
        <p:txBody>
          <a:bodyPr/>
          <a:lstStyle/>
          <a:p>
            <a:pPr eaLnBrk="1" hangingPunct="1"/>
            <a:endParaRPr lang="ru-RU" altLang="ru-RU" sz="2800" smtClean="0"/>
          </a:p>
          <a:p>
            <a:pPr eaLnBrk="1" hangingPunct="1"/>
            <a:endParaRPr lang="ru-RU" altLang="ru-RU" sz="2800" smtClean="0"/>
          </a:p>
          <a:p>
            <a:pPr eaLnBrk="1" hangingPunct="1"/>
            <a:endParaRPr lang="ru-RU" altLang="ru-RU" sz="2800" smtClean="0"/>
          </a:p>
        </p:txBody>
      </p:sp>
      <p:sp>
        <p:nvSpPr>
          <p:cNvPr id="47107" name="WordArt 31"/>
          <p:cNvSpPr>
            <a:spLocks noChangeArrowheads="1" noChangeShapeType="1" noTextEdit="1"/>
          </p:cNvSpPr>
          <p:nvPr/>
        </p:nvSpPr>
        <p:spPr bwMode="auto">
          <a:xfrm>
            <a:off x="1258888" y="2924175"/>
            <a:ext cx="1525587" cy="741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108" name="WordArt 34"/>
          <p:cNvSpPr>
            <a:spLocks noChangeArrowheads="1" noChangeShapeType="1" noTextEdit="1"/>
          </p:cNvSpPr>
          <p:nvPr/>
        </p:nvSpPr>
        <p:spPr bwMode="auto">
          <a:xfrm>
            <a:off x="6084888" y="2708275"/>
            <a:ext cx="3429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109" name="WordArt 35"/>
          <p:cNvSpPr>
            <a:spLocks noChangeArrowheads="1" noChangeShapeType="1" noTextEdit="1"/>
          </p:cNvSpPr>
          <p:nvPr/>
        </p:nvSpPr>
        <p:spPr bwMode="auto">
          <a:xfrm>
            <a:off x="6732588" y="2924175"/>
            <a:ext cx="1655762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7110" name="Picture 2" descr="http://www.asi.org.ru/wp-content/uploads/2013/10/vayva-390x2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341438"/>
            <a:ext cx="8821738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http://aktiv.3dn.ru/_fr/0/s93126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663" y="1162050"/>
            <a:ext cx="20701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6" descr="http://mestokleva.ru/uploads/posts/2010-07/1280559303901arktich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2150" y="1454150"/>
            <a:ext cx="23812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4" descr="http://www.ccff.co.uk/images/trips/2008/pic20080224-0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1304925"/>
            <a:ext cx="2381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http://img2.board.com.ua/a/2000604049/wm/1-ryiboposadochnyij-material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56338" y="2820988"/>
            <a:ext cx="2713037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0" descr="http://s010.radikal.ru/i314/1104/9c/6d1c7b95d5c6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4487863"/>
            <a:ext cx="316865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http://klub-rybaka.ru/photo/360-50-1/787_karas-silv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4050" y="2752725"/>
            <a:ext cx="2735263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http://lib.convdocs.org/pars_docs/refs/49/48404/48404_html_m2ff5b2cb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48038" y="2435225"/>
            <a:ext cx="39243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8" descr="http://www.wild-facts.com/wp-content/uploads/2012/02/Lota_lota_GLERL_1-300x14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48038" y="4005263"/>
            <a:ext cx="3248025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Земля – наш общий дом</a:t>
            </a:r>
          </a:p>
        </p:txBody>
      </p:sp>
      <p:pic>
        <p:nvPicPr>
          <p:cNvPr id="12290" name="Picture 2" descr="http://www.fisher-land.ru/images/WikiFish/shuk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341438"/>
            <a:ext cx="7504112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93938" y="5856288"/>
            <a:ext cx="34575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2060"/>
                </a:solidFill>
              </a:rPr>
              <a:t>«Рыбе – вода,…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Земля – наш общий дом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93938" y="5856288"/>
            <a:ext cx="44973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2060"/>
                </a:solidFill>
              </a:rPr>
              <a:t>«…птице – воздух,…</a:t>
            </a:r>
          </a:p>
        </p:txBody>
      </p:sp>
      <p:pic>
        <p:nvPicPr>
          <p:cNvPr id="15364" name="Picture 4" descr="http://www.zoovet.ru/pet/80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341438"/>
            <a:ext cx="8001000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Земля – наш общий дом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979613" y="5856288"/>
            <a:ext cx="3841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2060"/>
                </a:solidFill>
              </a:rPr>
              <a:t>…зверю — лес,... </a:t>
            </a:r>
          </a:p>
        </p:txBody>
      </p:sp>
      <p:pic>
        <p:nvPicPr>
          <p:cNvPr id="16386" name="Picture 2" descr="http://www.brightwallpapers.ru/Uploads/30-5-2013/9029e90a-9e2b-488a-8f31-edf8fa4bdd97/thumb2-6a4579cb942e61174e6dc9b234c041d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341438"/>
            <a:ext cx="7343775" cy="459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Земля – наш общий дом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700338" y="5888038"/>
            <a:ext cx="2390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2060"/>
                </a:solidFill>
              </a:rPr>
              <a:t>…степи,... </a:t>
            </a:r>
          </a:p>
        </p:txBody>
      </p:sp>
      <p:pic>
        <p:nvPicPr>
          <p:cNvPr id="17410" name="Picture 2" descr="http://img.dispute.az/uploads/monthly_04_2012/post-3364-0-55331500-1335644581_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320800"/>
            <a:ext cx="7777162" cy="456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Земля – наш общий дом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348038" y="5888038"/>
            <a:ext cx="1924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2060"/>
                </a:solidFill>
              </a:rPr>
              <a:t>…горы. </a:t>
            </a:r>
          </a:p>
        </p:txBody>
      </p:sp>
      <p:pic>
        <p:nvPicPr>
          <p:cNvPr id="18434" name="Picture 2" descr="http://portadafb.com/wp-content/uploads/2012/04/portada-facebook-leopardo-nie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1484313"/>
            <a:ext cx="8364538" cy="417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Земля – наш общий дом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599122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002060"/>
                </a:solidFill>
              </a:rPr>
              <a:t>А человеку нужна родина.» </a:t>
            </a:r>
            <a:r>
              <a:rPr lang="ru-RU" sz="3600" i="1">
                <a:solidFill>
                  <a:srgbClr val="FF0000"/>
                </a:solidFill>
              </a:rPr>
              <a:t>М.Пришвин</a:t>
            </a:r>
            <a:r>
              <a:rPr lang="ru-RU" sz="360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9464" name="Picture 8" descr="http://hq-wallpapers.ru/wallpapers/5/hq-wallpapers_ru_nature_22693_1024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25" y="981075"/>
            <a:ext cx="8540750" cy="51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tat-anat.ucoz.ru/_ld/0/701693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038" y="981075"/>
            <a:ext cx="752792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51050" y="2112963"/>
            <a:ext cx="515461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solidFill>
                  <a:srgbClr val="FF0000"/>
                </a:solidFill>
              </a:rPr>
              <a:t>Спасибо</a:t>
            </a:r>
            <a:r>
              <a:rPr lang="ru-RU">
                <a:solidFill>
                  <a:srgbClr val="FF0000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4213" y="188913"/>
            <a:ext cx="741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FFFF00"/>
                </a:solidFill>
              </a:rPr>
              <a:t>Угадай по листу</a:t>
            </a:r>
          </a:p>
        </p:txBody>
      </p:sp>
      <p:pic>
        <p:nvPicPr>
          <p:cNvPr id="19458" name="Picture 4" descr="http://xameleon31.ru/pages/sub3_fotoprint/5_list/b/FL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049338"/>
            <a:ext cx="1655762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 descr="http://zhmak.info/uploads/posts/2011-03/1301593769_berez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025525"/>
            <a:ext cx="1449388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8" descr="http://bilki.bg/userfiles/productimages/product_24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5088" y="1046163"/>
            <a:ext cx="141605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0" descr="http://davefarmersblog.files.wordpress.com/2011/12/a-live-oak-leaf-2.jpg?w=270&amp;h=38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9813" y="1049338"/>
            <a:ext cx="1420812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2" descr="http://www.hainaultforest.co.uk/Rowan%20lea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4437063"/>
            <a:ext cx="348615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4" descr="http://arghon.ru/catalog/_files/7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91075" y="4437063"/>
            <a:ext cx="175895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6" descr="http://img1.liveinternet.ru/images/attach/c/0/34/484/34484686_List_kalin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43775" y="4522788"/>
            <a:ext cx="1512888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991100" y="3211513"/>
            <a:ext cx="13589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>
                <a:solidFill>
                  <a:srgbClr val="FF0000"/>
                </a:solidFill>
              </a:rPr>
              <a:t>рябина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3008313" y="3140075"/>
            <a:ext cx="13589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>
                <a:solidFill>
                  <a:srgbClr val="FF0000"/>
                </a:solidFill>
              </a:rPr>
              <a:t>калина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6030913" y="3832225"/>
            <a:ext cx="13589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>
                <a:solidFill>
                  <a:srgbClr val="FF0000"/>
                </a:solidFill>
              </a:rPr>
              <a:t>клён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3630613" y="3832225"/>
            <a:ext cx="1360487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>
                <a:solidFill>
                  <a:srgbClr val="FF0000"/>
                </a:solidFill>
              </a:rPr>
              <a:t>дуб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7467600" y="3440113"/>
            <a:ext cx="13589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>
                <a:solidFill>
                  <a:srgbClr val="FF0000"/>
                </a:solidFill>
              </a:rPr>
              <a:t>осина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295275" y="3149600"/>
            <a:ext cx="1360488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>
                <a:solidFill>
                  <a:srgbClr val="FF0000"/>
                </a:solidFill>
              </a:rPr>
              <a:t>липа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458913" y="3814763"/>
            <a:ext cx="1360487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>
                <a:solidFill>
                  <a:srgbClr val="FF0000"/>
                </a:solidFill>
              </a:rPr>
              <a:t>берёза</a:t>
            </a:r>
          </a:p>
        </p:txBody>
      </p:sp>
      <p:sp>
        <p:nvSpPr>
          <p:cNvPr id="19472" name="TextBox 4"/>
          <p:cNvSpPr txBox="1">
            <a:spLocks noChangeArrowheads="1"/>
          </p:cNvSpPr>
          <p:nvPr/>
        </p:nvSpPr>
        <p:spPr bwMode="auto">
          <a:xfrm>
            <a:off x="1362075" y="2419350"/>
            <a:ext cx="338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473" name="TextBox 19"/>
          <p:cNvSpPr txBox="1">
            <a:spLocks noChangeArrowheads="1"/>
          </p:cNvSpPr>
          <p:nvPr/>
        </p:nvSpPr>
        <p:spPr bwMode="auto">
          <a:xfrm>
            <a:off x="3802063" y="2473325"/>
            <a:ext cx="33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474" name="TextBox 20"/>
          <p:cNvSpPr txBox="1">
            <a:spLocks noChangeArrowheads="1"/>
          </p:cNvSpPr>
          <p:nvPr/>
        </p:nvSpPr>
        <p:spPr bwMode="auto">
          <a:xfrm>
            <a:off x="6223000" y="2479675"/>
            <a:ext cx="338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475" name="TextBox 21"/>
          <p:cNvSpPr txBox="1">
            <a:spLocks noChangeArrowheads="1"/>
          </p:cNvSpPr>
          <p:nvPr/>
        </p:nvSpPr>
        <p:spPr bwMode="auto">
          <a:xfrm>
            <a:off x="8470900" y="2590800"/>
            <a:ext cx="339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476" name="TextBox 22"/>
          <p:cNvSpPr txBox="1">
            <a:spLocks noChangeArrowheads="1"/>
          </p:cNvSpPr>
          <p:nvPr/>
        </p:nvSpPr>
        <p:spPr bwMode="auto">
          <a:xfrm>
            <a:off x="3514725" y="5708650"/>
            <a:ext cx="338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9477" name="TextBox 23"/>
          <p:cNvSpPr txBox="1">
            <a:spLocks noChangeArrowheads="1"/>
          </p:cNvSpPr>
          <p:nvPr/>
        </p:nvSpPr>
        <p:spPr bwMode="auto">
          <a:xfrm>
            <a:off x="6194425" y="5738813"/>
            <a:ext cx="33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9478" name="TextBox 24"/>
          <p:cNvSpPr txBox="1">
            <a:spLocks noChangeArrowheads="1"/>
          </p:cNvSpPr>
          <p:nvPr/>
        </p:nvSpPr>
        <p:spPr bwMode="auto">
          <a:xfrm>
            <a:off x="8518525" y="5749925"/>
            <a:ext cx="338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08973E-6 L 0.53507 -0.055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53" y="-2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6 L 0.48264 0.4182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32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4066 -0.1340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0" y="-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6 L -0.28073 0.3849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45" y="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13541 -0.1840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-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44098 0.440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49" y="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-0.39132 -0.1865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66" y="-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Кто лишний?</a:t>
            </a:r>
          </a:p>
        </p:txBody>
      </p:sp>
      <p:sp>
        <p:nvSpPr>
          <p:cNvPr id="28674" name="WordArt 20"/>
          <p:cNvSpPr>
            <a:spLocks noChangeArrowheads="1" noChangeShapeType="1" noTextEdit="1"/>
          </p:cNvSpPr>
          <p:nvPr/>
        </p:nvSpPr>
        <p:spPr bwMode="auto">
          <a:xfrm>
            <a:off x="539750" y="3213100"/>
            <a:ext cx="1728788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бабочка</a:t>
            </a:r>
          </a:p>
        </p:txBody>
      </p:sp>
      <p:sp>
        <p:nvSpPr>
          <p:cNvPr id="28675" name="WordArt 21"/>
          <p:cNvSpPr>
            <a:spLocks noChangeArrowheads="1" noChangeShapeType="1" noTextEdit="1"/>
          </p:cNvSpPr>
          <p:nvPr/>
        </p:nvSpPr>
        <p:spPr bwMode="auto">
          <a:xfrm>
            <a:off x="2627313" y="3213100"/>
            <a:ext cx="1944687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божья</a:t>
            </a:r>
          </a:p>
          <a:p>
            <a:pPr algn="ctr"/>
            <a:r>
              <a:rPr lang="ru-RU" sz="2000" kern="1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коровка</a:t>
            </a:r>
          </a:p>
        </p:txBody>
      </p:sp>
      <p:sp>
        <p:nvSpPr>
          <p:cNvPr id="28676" name="WordArt 23"/>
          <p:cNvSpPr>
            <a:spLocks noChangeArrowheads="1" noChangeShapeType="1" noTextEdit="1"/>
          </p:cNvSpPr>
          <p:nvPr/>
        </p:nvSpPr>
        <p:spPr bwMode="auto">
          <a:xfrm>
            <a:off x="5076825" y="3284538"/>
            <a:ext cx="136842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пчела</a:t>
            </a:r>
          </a:p>
        </p:txBody>
      </p:sp>
      <p:sp>
        <p:nvSpPr>
          <p:cNvPr id="28677" name="WordArt 24"/>
          <p:cNvSpPr>
            <a:spLocks noChangeArrowheads="1" noChangeShapeType="1" noTextEdit="1"/>
          </p:cNvSpPr>
          <p:nvPr/>
        </p:nvSpPr>
        <p:spPr bwMode="auto">
          <a:xfrm>
            <a:off x="6948488" y="3284538"/>
            <a:ext cx="1871662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жужелица</a:t>
            </a:r>
          </a:p>
        </p:txBody>
      </p:sp>
      <p:sp>
        <p:nvSpPr>
          <p:cNvPr id="28678" name="WordArt 25"/>
          <p:cNvSpPr>
            <a:spLocks noChangeArrowheads="1" noChangeShapeType="1" noTextEdit="1"/>
          </p:cNvSpPr>
          <p:nvPr/>
        </p:nvSpPr>
        <p:spPr bwMode="auto">
          <a:xfrm>
            <a:off x="546100" y="5991225"/>
            <a:ext cx="1152525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паук</a:t>
            </a:r>
          </a:p>
        </p:txBody>
      </p:sp>
      <p:sp>
        <p:nvSpPr>
          <p:cNvPr id="28679" name="WordArt 26"/>
          <p:cNvSpPr>
            <a:spLocks noChangeArrowheads="1" noChangeShapeType="1" noTextEdit="1"/>
          </p:cNvSpPr>
          <p:nvPr/>
        </p:nvSpPr>
        <p:spPr bwMode="auto">
          <a:xfrm>
            <a:off x="2700338" y="5949950"/>
            <a:ext cx="1800225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кузнечик</a:t>
            </a:r>
          </a:p>
        </p:txBody>
      </p:sp>
      <p:sp>
        <p:nvSpPr>
          <p:cNvPr id="28680" name="WordArt 27"/>
          <p:cNvSpPr>
            <a:spLocks noChangeArrowheads="1" noChangeShapeType="1" noTextEdit="1"/>
          </p:cNvSpPr>
          <p:nvPr/>
        </p:nvSpPr>
        <p:spPr bwMode="auto">
          <a:xfrm>
            <a:off x="5219700" y="5949950"/>
            <a:ext cx="936625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муха</a:t>
            </a:r>
          </a:p>
        </p:txBody>
      </p:sp>
      <p:sp>
        <p:nvSpPr>
          <p:cNvPr id="28681" name="WordArt 28"/>
          <p:cNvSpPr>
            <a:spLocks noChangeArrowheads="1" noChangeShapeType="1" noTextEdit="1"/>
          </p:cNvSpPr>
          <p:nvPr/>
        </p:nvSpPr>
        <p:spPr bwMode="auto">
          <a:xfrm>
            <a:off x="7138988" y="5942013"/>
            <a:ext cx="1582737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стрекоза</a:t>
            </a:r>
          </a:p>
        </p:txBody>
      </p:sp>
      <p:pic>
        <p:nvPicPr>
          <p:cNvPr id="27670" name="Picture 22" descr="http://faceimagens.com/imagens/borboletas/6818855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25" y="1487488"/>
            <a:ext cx="2109788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2" name="Picture 24" descr="http://cs411526.userapi.com/v411526677/5b0a/gvnadpmP6p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1487488"/>
            <a:ext cx="21240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4" name="Picture 26" descr="http://hronika.info/uploads/posts/2013-04/1367095440_pchely-vymiraju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6150" y="1487488"/>
            <a:ext cx="1990725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6" name="Picture 28" descr="http://macroclub.ru/gallery/_data/_comfiles/02/thumb200_2009_07_08_045_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10388" y="1487488"/>
            <a:ext cx="20415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0" name="Picture 32" descr="http://www.belgeselizle.com/wp-content/can-orumcekler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4276725"/>
            <a:ext cx="19812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2" name="Picture 34" descr="http://www.hdwallpaperstock.eu/thumbs/grasshopper_on_a_yellow_flower-t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57450" y="4273550"/>
            <a:ext cx="2043113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4" name="Picture 36" descr="http://bm.img.com.ua/nxs281/berlin/storage/300x200/0/c2/b47497d32bf21c2d0e57addf4b64ac2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37100" y="4337050"/>
            <a:ext cx="2009775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6" name="Picture 38" descr="http://cs402724.userapi.com/v402724800/19f5/2KVD2kExn4k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10388" y="4337050"/>
            <a:ext cx="2041525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6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7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6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7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6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7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7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6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276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8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76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8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76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8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76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86"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Разгадай ребус</a:t>
            </a:r>
          </a:p>
        </p:txBody>
      </p:sp>
      <p:sp>
        <p:nvSpPr>
          <p:cNvPr id="2969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altLang="ru-RU" sz="2800" smtClean="0"/>
          </a:p>
          <a:p>
            <a:pPr eaLnBrk="1" hangingPunct="1"/>
            <a:endParaRPr lang="ru-RU" altLang="ru-RU" sz="2800" smtClean="0"/>
          </a:p>
          <a:p>
            <a:pPr eaLnBrk="1" hangingPunct="1"/>
            <a:endParaRPr lang="ru-RU" altLang="ru-RU" sz="2800" smtClean="0"/>
          </a:p>
          <a:p>
            <a:pPr eaLnBrk="1" hangingPunct="1"/>
            <a:endParaRPr lang="ru-RU" altLang="ru-RU" sz="2800" smtClean="0"/>
          </a:p>
        </p:txBody>
      </p:sp>
      <p:sp>
        <p:nvSpPr>
          <p:cNvPr id="29699" name="WordArt 31"/>
          <p:cNvSpPr>
            <a:spLocks noChangeArrowheads="1" noChangeShapeType="1" noTextEdit="1"/>
          </p:cNvSpPr>
          <p:nvPr/>
        </p:nvSpPr>
        <p:spPr bwMode="auto">
          <a:xfrm>
            <a:off x="1258888" y="2924175"/>
            <a:ext cx="1525587" cy="741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</a:t>
            </a:r>
          </a:p>
        </p:txBody>
      </p:sp>
      <p:sp>
        <p:nvSpPr>
          <p:cNvPr id="29700" name="WordArt 34"/>
          <p:cNvSpPr>
            <a:spLocks noChangeArrowheads="1" noChangeShapeType="1" noTextEdit="1"/>
          </p:cNvSpPr>
          <p:nvPr/>
        </p:nvSpPr>
        <p:spPr bwMode="auto">
          <a:xfrm>
            <a:off x="6084888" y="2708275"/>
            <a:ext cx="3429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,,,</a:t>
            </a:r>
          </a:p>
        </p:txBody>
      </p:sp>
      <p:sp>
        <p:nvSpPr>
          <p:cNvPr id="29701" name="WordArt 35"/>
          <p:cNvSpPr>
            <a:spLocks noChangeArrowheads="1" noChangeShapeType="1" noTextEdit="1"/>
          </p:cNvSpPr>
          <p:nvPr/>
        </p:nvSpPr>
        <p:spPr bwMode="auto">
          <a:xfrm>
            <a:off x="6732588" y="2924175"/>
            <a:ext cx="1655762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ИК</a:t>
            </a:r>
          </a:p>
        </p:txBody>
      </p:sp>
      <p:pic>
        <p:nvPicPr>
          <p:cNvPr id="29702" name="Picture 11" descr="http://media.moyareklama.ru/afisha/af_att_34063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6713" y="2420938"/>
            <a:ext cx="3200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5" name="Picture 17" descr="http://uh.ru/files/a/1/2654/images/evropeiskii-zyabli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412875"/>
            <a:ext cx="8145463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203575" y="5500688"/>
            <a:ext cx="3224213" cy="7524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600">
                <a:solidFill>
                  <a:srgbClr val="FF0000"/>
                </a:solidFill>
              </a:rPr>
              <a:t>зяблик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5400" b="1" smtClean="0">
                <a:solidFill>
                  <a:srgbClr val="FFFF00"/>
                </a:solidFill>
              </a:rPr>
              <a:t>     </a:t>
            </a:r>
            <a:r>
              <a:rPr lang="ru-RU" altLang="ru-RU" sz="4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Разгадай ребус</a:t>
            </a:r>
          </a:p>
        </p:txBody>
      </p:sp>
      <p:sp>
        <p:nvSpPr>
          <p:cNvPr id="30722" name="WordArt 20"/>
          <p:cNvSpPr>
            <a:spLocks noChangeArrowheads="1" noChangeShapeType="1" noTextEdit="1"/>
          </p:cNvSpPr>
          <p:nvPr/>
        </p:nvSpPr>
        <p:spPr bwMode="auto">
          <a:xfrm>
            <a:off x="4284663" y="2420938"/>
            <a:ext cx="431800" cy="595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,,</a:t>
            </a:r>
          </a:p>
        </p:txBody>
      </p:sp>
      <p:sp>
        <p:nvSpPr>
          <p:cNvPr id="30723" name="WordArt 21"/>
          <p:cNvSpPr>
            <a:spLocks noChangeArrowheads="1" noChangeShapeType="1" noTextEdit="1"/>
          </p:cNvSpPr>
          <p:nvPr/>
        </p:nvSpPr>
        <p:spPr bwMode="auto">
          <a:xfrm>
            <a:off x="5711825" y="5338763"/>
            <a:ext cx="1706563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2,1,3</a:t>
            </a:r>
          </a:p>
        </p:txBody>
      </p:sp>
      <p:pic>
        <p:nvPicPr>
          <p:cNvPr id="30724" name="Picture 8" descr="http://www.belvedor.com/images/product/SHF-006S_a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3300" y="1663700"/>
            <a:ext cx="3313113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0" descr="http://cs302503.vkontakte.ru/u15994604/-14/x_0ddd58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2738" y="1663700"/>
            <a:ext cx="2163762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0" name="Picture 14" descr="http://www.thewesternisles.co.uk/Assets/Images/rarebirds/bird-sightings-goldcre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1552575"/>
            <a:ext cx="6403975" cy="491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203575" y="5713413"/>
            <a:ext cx="3224213" cy="7524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600">
                <a:solidFill>
                  <a:srgbClr val="FF0000"/>
                </a:solidFill>
              </a:rPr>
              <a:t>королёк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Разгадай ребус</a:t>
            </a:r>
          </a:p>
        </p:txBody>
      </p:sp>
      <p:sp>
        <p:nvSpPr>
          <p:cNvPr id="31746" name="WordArt 20"/>
          <p:cNvSpPr>
            <a:spLocks noChangeArrowheads="1" noChangeShapeType="1" noTextEdit="1"/>
          </p:cNvSpPr>
          <p:nvPr/>
        </p:nvSpPr>
        <p:spPr bwMode="auto">
          <a:xfrm>
            <a:off x="2028825" y="2343150"/>
            <a:ext cx="287338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747" name="WordArt 26"/>
          <p:cNvSpPr>
            <a:spLocks noChangeArrowheads="1" noChangeShapeType="1" noTextEdit="1"/>
          </p:cNvSpPr>
          <p:nvPr/>
        </p:nvSpPr>
        <p:spPr bwMode="auto">
          <a:xfrm>
            <a:off x="8459788" y="2781300"/>
            <a:ext cx="2159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31748" name="Picture 12" descr="http://img18.slando.ru/images_slandoru/104076883_3_261x203_malina-sadovye-rasten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024063"/>
            <a:ext cx="2503487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WordArt 22"/>
          <p:cNvSpPr>
            <a:spLocks noChangeArrowheads="1" noChangeShapeType="1" noTextEdit="1"/>
          </p:cNvSpPr>
          <p:nvPr/>
        </p:nvSpPr>
        <p:spPr bwMode="auto">
          <a:xfrm>
            <a:off x="2627313" y="2032000"/>
            <a:ext cx="2159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,</a:t>
            </a:r>
          </a:p>
        </p:txBody>
      </p:sp>
      <p:pic>
        <p:nvPicPr>
          <p:cNvPr id="31750" name="Picture 14" descr="http://matizclub.net/uploads/profile/photo-698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5975" y="1689100"/>
            <a:ext cx="20589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18" descr="http://abyssdivecenter.files.wordpress.com/2011/04/southernstingray.jpg?w=300&amp;h=28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8188" y="1860550"/>
            <a:ext cx="28575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WordArt 22"/>
          <p:cNvSpPr>
            <a:spLocks noChangeArrowheads="1" noChangeShapeType="1" noTextEdit="1"/>
          </p:cNvSpPr>
          <p:nvPr/>
        </p:nvSpPr>
        <p:spPr bwMode="auto">
          <a:xfrm>
            <a:off x="5811838" y="1858963"/>
            <a:ext cx="2159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31753" name="WordArt 22"/>
          <p:cNvSpPr>
            <a:spLocks noChangeArrowheads="1" noChangeShapeType="1" noTextEdit="1"/>
          </p:cNvSpPr>
          <p:nvPr/>
        </p:nvSpPr>
        <p:spPr bwMode="auto">
          <a:xfrm>
            <a:off x="8380413" y="1919288"/>
            <a:ext cx="2159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31754" name="WordArt 22"/>
          <p:cNvSpPr>
            <a:spLocks noChangeArrowheads="1" noChangeShapeType="1" noTextEdit="1"/>
          </p:cNvSpPr>
          <p:nvPr/>
        </p:nvSpPr>
        <p:spPr bwMode="auto">
          <a:xfrm>
            <a:off x="3427413" y="1819275"/>
            <a:ext cx="2159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31755" name="WordArt 22"/>
          <p:cNvSpPr>
            <a:spLocks noChangeArrowheads="1" noChangeShapeType="1" noTextEdit="1"/>
          </p:cNvSpPr>
          <p:nvPr/>
        </p:nvSpPr>
        <p:spPr bwMode="auto">
          <a:xfrm>
            <a:off x="4983163" y="1846263"/>
            <a:ext cx="2159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,</a:t>
            </a:r>
          </a:p>
        </p:txBody>
      </p:sp>
      <p:pic>
        <p:nvPicPr>
          <p:cNvPr id="36884" name="Picture 20" descr="http://img-fotki.yandex.ru/get/27/kat-karasik.3/0_16843_4167ce95_X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375" y="1408113"/>
            <a:ext cx="824865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3203575" y="5484813"/>
            <a:ext cx="3224213" cy="7524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600">
                <a:solidFill>
                  <a:srgbClr val="FF0000"/>
                </a:solidFill>
              </a:rPr>
              <a:t>малиновка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Поменяй букву и получи название животного</a:t>
            </a:r>
            <a:endParaRPr lang="ru-RU" altLang="ru-RU" sz="40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z="6000" smtClean="0">
                <a:solidFill>
                  <a:schemeClr val="accent2"/>
                </a:solidFill>
              </a:rPr>
              <a:t>  Полк 				</a:t>
            </a:r>
          </a:p>
          <a:p>
            <a:pPr eaLnBrk="1" hangingPunct="1">
              <a:buFontTx/>
              <a:buNone/>
            </a:pPr>
            <a:r>
              <a:rPr lang="ru-RU" altLang="ru-RU" sz="6000" smtClean="0">
                <a:solidFill>
                  <a:schemeClr val="accent2"/>
                </a:solidFill>
              </a:rPr>
              <a:t>  Липа				</a:t>
            </a:r>
          </a:p>
          <a:p>
            <a:pPr eaLnBrk="1" hangingPunct="1">
              <a:buFontTx/>
              <a:buNone/>
            </a:pPr>
            <a:r>
              <a:rPr lang="ru-RU" altLang="ru-RU" sz="6000" smtClean="0">
                <a:solidFill>
                  <a:schemeClr val="accent2"/>
                </a:solidFill>
              </a:rPr>
              <a:t>  Лоск				 </a:t>
            </a:r>
          </a:p>
          <a:p>
            <a:pPr eaLnBrk="1" hangingPunct="1">
              <a:buFontTx/>
              <a:buNone/>
            </a:pPr>
            <a:r>
              <a:rPr lang="ru-RU" altLang="ru-RU" sz="6000" smtClean="0">
                <a:solidFill>
                  <a:schemeClr val="accent2"/>
                </a:solidFill>
              </a:rPr>
              <a:t>  Высь				</a:t>
            </a:r>
          </a:p>
        </p:txBody>
      </p:sp>
      <p:sp>
        <p:nvSpPr>
          <p:cNvPr id="32771" name="AutoShape 4"/>
          <p:cNvSpPr>
            <a:spLocks noChangeArrowheads="1"/>
          </p:cNvSpPr>
          <p:nvPr/>
        </p:nvSpPr>
        <p:spPr bwMode="auto">
          <a:xfrm>
            <a:off x="3565525" y="1989138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2772" name="AutoShape 5"/>
          <p:cNvSpPr>
            <a:spLocks noChangeArrowheads="1"/>
          </p:cNvSpPr>
          <p:nvPr/>
        </p:nvSpPr>
        <p:spPr bwMode="auto">
          <a:xfrm>
            <a:off x="3565525" y="3068638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2773" name="AutoShape 6"/>
          <p:cNvSpPr>
            <a:spLocks noChangeArrowheads="1"/>
          </p:cNvSpPr>
          <p:nvPr/>
        </p:nvSpPr>
        <p:spPr bwMode="auto">
          <a:xfrm>
            <a:off x="3563938" y="4221163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2774" name="AutoShape 7"/>
          <p:cNvSpPr>
            <a:spLocks noChangeArrowheads="1"/>
          </p:cNvSpPr>
          <p:nvPr/>
        </p:nvSpPr>
        <p:spPr bwMode="auto">
          <a:xfrm>
            <a:off x="3565525" y="5302250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FF00"/>
                </a:solidFill>
              </a:rPr>
              <a:t>Поменяй букву и получи название животного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z="6000" smtClean="0">
                <a:solidFill>
                  <a:schemeClr val="accent2"/>
                </a:solidFill>
              </a:rPr>
              <a:t>  Полк 				Волк       </a:t>
            </a:r>
          </a:p>
          <a:p>
            <a:pPr eaLnBrk="1" hangingPunct="1">
              <a:buFontTx/>
              <a:buNone/>
            </a:pPr>
            <a:r>
              <a:rPr lang="ru-RU" altLang="ru-RU" sz="6000" smtClean="0">
                <a:solidFill>
                  <a:schemeClr val="accent2"/>
                </a:solidFill>
              </a:rPr>
              <a:t>  Липа				</a:t>
            </a:r>
          </a:p>
          <a:p>
            <a:pPr eaLnBrk="1" hangingPunct="1">
              <a:buFontTx/>
              <a:buNone/>
            </a:pPr>
            <a:r>
              <a:rPr lang="ru-RU" altLang="ru-RU" sz="6000" smtClean="0">
                <a:solidFill>
                  <a:schemeClr val="accent2"/>
                </a:solidFill>
              </a:rPr>
              <a:t>  Лоск				</a:t>
            </a:r>
          </a:p>
          <a:p>
            <a:pPr eaLnBrk="1" hangingPunct="1">
              <a:buFontTx/>
              <a:buNone/>
            </a:pPr>
            <a:r>
              <a:rPr lang="ru-RU" altLang="ru-RU" sz="6000" smtClean="0">
                <a:solidFill>
                  <a:schemeClr val="accent2"/>
                </a:solidFill>
              </a:rPr>
              <a:t>  Высь				</a:t>
            </a:r>
          </a:p>
          <a:p>
            <a:pPr eaLnBrk="1" hangingPunct="1"/>
            <a:endParaRPr lang="ru-RU" altLang="ru-RU" sz="6000" smtClean="0">
              <a:solidFill>
                <a:schemeClr val="accent2"/>
              </a:solidFill>
            </a:endParaRPr>
          </a:p>
        </p:txBody>
      </p:sp>
      <p:sp>
        <p:nvSpPr>
          <p:cNvPr id="33795" name="AutoShape 4"/>
          <p:cNvSpPr>
            <a:spLocks noChangeArrowheads="1"/>
          </p:cNvSpPr>
          <p:nvPr/>
        </p:nvSpPr>
        <p:spPr bwMode="auto">
          <a:xfrm>
            <a:off x="3565525" y="1989138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3796" name="AutoShape 5"/>
          <p:cNvSpPr>
            <a:spLocks noChangeArrowheads="1"/>
          </p:cNvSpPr>
          <p:nvPr/>
        </p:nvSpPr>
        <p:spPr bwMode="auto">
          <a:xfrm>
            <a:off x="3565525" y="3068638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3797" name="AutoShape 6"/>
          <p:cNvSpPr>
            <a:spLocks noChangeArrowheads="1"/>
          </p:cNvSpPr>
          <p:nvPr/>
        </p:nvSpPr>
        <p:spPr bwMode="auto">
          <a:xfrm>
            <a:off x="3563938" y="4221163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3798" name="AutoShape 7"/>
          <p:cNvSpPr>
            <a:spLocks noChangeArrowheads="1"/>
          </p:cNvSpPr>
          <p:nvPr/>
        </p:nvSpPr>
        <p:spPr bwMode="auto">
          <a:xfrm>
            <a:off x="3565525" y="5302250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6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6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1505</TotalTime>
  <Words>394</Words>
  <Application>Microsoft Office PowerPoint</Application>
  <PresentationFormat>Экран (4:3)</PresentationFormat>
  <Paragraphs>150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Оформление по умолчанию</vt:lpstr>
      <vt:lpstr> Знай и люби  природу родного края </vt:lpstr>
      <vt:lpstr>Слайд 2</vt:lpstr>
      <vt:lpstr>Слайд 3</vt:lpstr>
      <vt:lpstr>Кто лишний?</vt:lpstr>
      <vt:lpstr>Разгадай ребус</vt:lpstr>
      <vt:lpstr>     Разгадай ребус</vt:lpstr>
      <vt:lpstr>Разгадай ребус</vt:lpstr>
      <vt:lpstr>Поменяй букву и получи название животного</vt:lpstr>
      <vt:lpstr>Поменяй букву и получи название животного</vt:lpstr>
      <vt:lpstr>Поменяй букву и получи название животного</vt:lpstr>
      <vt:lpstr>Поменяй букву и получи название животного</vt:lpstr>
      <vt:lpstr>Поменяй букву и получи название животного</vt:lpstr>
      <vt:lpstr>Слайд 13</vt:lpstr>
      <vt:lpstr>Кто живёт в реке?</vt:lpstr>
      <vt:lpstr>Кто живёт в реке?</vt:lpstr>
      <vt:lpstr>Кто живёт в реке?</vt:lpstr>
      <vt:lpstr>Кто живёт в реке?</vt:lpstr>
      <vt:lpstr>Кто живёт в реке?</vt:lpstr>
      <vt:lpstr>Кто живёт в реке?</vt:lpstr>
      <vt:lpstr>Кто живёт в реке?</vt:lpstr>
      <vt:lpstr>Кто живёт в реке?</vt:lpstr>
      <vt:lpstr>Кто живёт в реке?</vt:lpstr>
      <vt:lpstr>Земля – наш общий дом</vt:lpstr>
      <vt:lpstr>Земля – наш общий дом</vt:lpstr>
      <vt:lpstr>Земля – наш общий дом</vt:lpstr>
      <vt:lpstr>Земля – наш общий дом</vt:lpstr>
      <vt:lpstr>Земля – наш общий дом</vt:lpstr>
      <vt:lpstr>Земля – наш общий дом</vt:lpstr>
      <vt:lpstr>Слайд 29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</dc:creator>
  <cp:lastModifiedBy>Александр</cp:lastModifiedBy>
  <cp:revision>96</cp:revision>
  <dcterms:created xsi:type="dcterms:W3CDTF">2009-04-25T03:18:51Z</dcterms:created>
  <dcterms:modified xsi:type="dcterms:W3CDTF">2014-05-07T18:45:39Z</dcterms:modified>
</cp:coreProperties>
</file>