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57" r:id="rId4"/>
    <p:sldId id="287" r:id="rId5"/>
    <p:sldId id="285" r:id="rId6"/>
    <p:sldId id="269" r:id="rId7"/>
    <p:sldId id="266" r:id="rId8"/>
    <p:sldId id="278" r:id="rId9"/>
    <p:sldId id="271" r:id="rId10"/>
    <p:sldId id="264" r:id="rId11"/>
    <p:sldId id="265" r:id="rId12"/>
    <p:sldId id="267" r:id="rId13"/>
    <p:sldId id="283" r:id="rId14"/>
    <p:sldId id="270" r:id="rId15"/>
    <p:sldId id="281" r:id="rId16"/>
    <p:sldId id="279" r:id="rId17"/>
    <p:sldId id="280" r:id="rId18"/>
    <p:sldId id="286" r:id="rId19"/>
    <p:sldId id="259" r:id="rId20"/>
    <p:sldId id="282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1C437-FD69-4049-93CA-907D6AADA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49C1-F7C7-42DC-80AD-375719B15AF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83A3-222D-4405-A6EC-4839005966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CBD0509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92087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FF0000"/>
                </a:solidFill>
              </a:rPr>
              <a:t>Цифра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Составила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Лягушина</a:t>
            </a:r>
            <a:r>
              <a:rPr lang="ru-RU" dirty="0" smtClean="0">
                <a:solidFill>
                  <a:srgbClr val="FF0000"/>
                </a:solidFill>
              </a:rPr>
              <a:t> Л.В.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7" name="Picture 10" descr="MMj017829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5895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800" b="1">
                <a:solidFill>
                  <a:srgbClr val="FF0000"/>
                </a:solidFill>
              </a:rPr>
              <a:t>1</a:t>
            </a:r>
            <a:r>
              <a:rPr lang="ru-RU" sz="20800" b="1">
                <a:solidFill>
                  <a:srgbClr val="33CC33"/>
                </a:solidFill>
              </a:rPr>
              <a:t>+</a:t>
            </a:r>
            <a:r>
              <a:rPr lang="ru-RU" sz="20800" b="1">
                <a:solidFill>
                  <a:srgbClr val="FF0000"/>
                </a:solidFill>
              </a:rPr>
              <a:t>2</a:t>
            </a:r>
            <a:r>
              <a:rPr lang="ru-RU" sz="20800" b="1">
                <a:solidFill>
                  <a:srgbClr val="33CC33"/>
                </a:solidFill>
              </a:rPr>
              <a:t>=</a:t>
            </a:r>
            <a:r>
              <a:rPr lang="ru-RU" sz="20800" b="1">
                <a:solidFill>
                  <a:schemeClr val="tx2"/>
                </a:solidFill>
              </a:rPr>
              <a:t> </a:t>
            </a:r>
            <a:r>
              <a:rPr lang="ru-RU" sz="20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914400" y="39624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057400" y="3581400"/>
            <a:ext cx="1295400" cy="1219200"/>
          </a:xfrm>
          <a:prstGeom prst="plus">
            <a:avLst>
              <a:gd name="adj" fmla="val 4036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3962400"/>
            <a:ext cx="1066800" cy="609600"/>
            <a:chOff x="3264" y="2496"/>
            <a:chExt cx="672" cy="384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3264" y="273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81400" y="3886200"/>
            <a:ext cx="1447800" cy="685800"/>
            <a:chOff x="432" y="2472"/>
            <a:chExt cx="912" cy="432"/>
          </a:xfrm>
        </p:grpSpPr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91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43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29400" y="3886200"/>
            <a:ext cx="2209800" cy="685800"/>
            <a:chOff x="4176" y="2448"/>
            <a:chExt cx="1392" cy="43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176" y="2448"/>
              <a:ext cx="912" cy="432"/>
              <a:chOff x="4176" y="2448"/>
              <a:chExt cx="912" cy="432"/>
            </a:xfrm>
          </p:grpSpPr>
          <p:sp>
            <p:nvSpPr>
              <p:cNvPr id="7181" name="Oval 13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5136" y="2448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1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nimBg="1"/>
      <p:bldP spid="7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3352800"/>
          </a:xfrm>
        </p:spPr>
        <p:txBody>
          <a:bodyPr/>
          <a:lstStyle/>
          <a:p>
            <a:r>
              <a:rPr lang="ru-RU" sz="20800" b="1">
                <a:solidFill>
                  <a:srgbClr val="FF0000"/>
                </a:solidFill>
              </a:rPr>
              <a:t>2</a:t>
            </a:r>
            <a:r>
              <a:rPr lang="ru-RU" sz="20800" b="1">
                <a:solidFill>
                  <a:srgbClr val="33CC33"/>
                </a:solidFill>
              </a:rPr>
              <a:t>+</a:t>
            </a:r>
            <a:r>
              <a:rPr lang="ru-RU" sz="20800" b="1">
                <a:solidFill>
                  <a:srgbClr val="FF0000"/>
                </a:solidFill>
              </a:rPr>
              <a:t>1</a:t>
            </a:r>
            <a:r>
              <a:rPr lang="ru-RU" sz="20800" b="1">
                <a:solidFill>
                  <a:srgbClr val="33CC33"/>
                </a:solidFill>
              </a:rPr>
              <a:t>=</a:t>
            </a:r>
            <a:r>
              <a:rPr lang="ru-RU" sz="20800" b="1"/>
              <a:t> </a:t>
            </a:r>
            <a:r>
              <a:rPr lang="ru-RU" sz="20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86200" y="38100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286000" y="3581400"/>
            <a:ext cx="1295400" cy="1219200"/>
          </a:xfrm>
          <a:prstGeom prst="plus">
            <a:avLst>
              <a:gd name="adj" fmla="val 4036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962400"/>
            <a:ext cx="1066800" cy="609600"/>
            <a:chOff x="3264" y="2496"/>
            <a:chExt cx="672" cy="384"/>
          </a:xfrm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3264" y="273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3924300"/>
            <a:ext cx="1447800" cy="685800"/>
            <a:chOff x="432" y="2472"/>
            <a:chExt cx="912" cy="432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1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3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629400" y="3886200"/>
            <a:ext cx="2209800" cy="685800"/>
            <a:chOff x="4176" y="2448"/>
            <a:chExt cx="1392" cy="43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176" y="2448"/>
              <a:ext cx="912" cy="432"/>
              <a:chOff x="4176" y="2448"/>
              <a:chExt cx="912" cy="432"/>
            </a:xfrm>
          </p:grpSpPr>
          <p:sp>
            <p:nvSpPr>
              <p:cNvPr id="6149" name="Oval 5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" name="Oval 6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136" y="2448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10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1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Сколько было яблок? 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Сколько осталось?</a:t>
            </a:r>
          </a:p>
        </p:txBody>
      </p:sp>
      <p:pic>
        <p:nvPicPr>
          <p:cNvPr id="18435" name="Picture 3" descr="img01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357298"/>
            <a:ext cx="4021148" cy="3538894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51500" y="2492375"/>
            <a:ext cx="1206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993300"/>
              </a:solidFill>
            </a:endParaRPr>
          </a:p>
          <a:p>
            <a:endParaRPr lang="ru-RU" b="1">
              <a:solidFill>
                <a:srgbClr val="993300"/>
              </a:solidFill>
            </a:endParaRPr>
          </a:p>
          <a:p>
            <a:endParaRPr lang="ru-RU" b="1">
              <a:solidFill>
                <a:srgbClr val="9933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24750" y="2708275"/>
            <a:ext cx="6302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597" y="5072073"/>
            <a:ext cx="4572032" cy="14465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/>
              <a:t>3 – 1 = 2</a:t>
            </a:r>
            <a:endParaRPr lang="ru-RU" sz="8800" dirty="0"/>
          </a:p>
        </p:txBody>
      </p:sp>
      <p:pic>
        <p:nvPicPr>
          <p:cNvPr id="8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600" y="0"/>
            <a:ext cx="2247400" cy="234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4714875" y="4143375"/>
            <a:ext cx="500063" cy="1071563"/>
            <a:chOff x="3000364" y="5143512"/>
            <a:chExt cx="500066" cy="107157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00364" y="5143512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000364" y="5715016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714875" y="3571875"/>
            <a:ext cx="500063" cy="500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3571875" y="4143375"/>
            <a:ext cx="1071563" cy="1071563"/>
            <a:chOff x="1857356" y="5143512"/>
            <a:chExt cx="1071570" cy="10715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60" y="5715016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57356" y="5715016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8860" y="5143512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643438" y="2928938"/>
            <a:ext cx="64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pitchFamily="34" charset="0"/>
              </a:rPr>
              <a:t>3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500438" y="4071938"/>
            <a:ext cx="64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pitchFamily="34" charset="0"/>
              </a:rPr>
              <a:t>1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4071938" y="3500438"/>
            <a:ext cx="64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6050" y="714375"/>
            <a:ext cx="5929354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Образование числа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375" y="714375"/>
            <a:ext cx="642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3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5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2907526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643182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13118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-ка-КПП 2\КПП 2\3\М-ка 1-с.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4982454" cy="6857999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004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00570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71480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27432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4572000" y="6248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181600" y="6248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791200" y="6248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Arc 6"/>
          <p:cNvSpPr>
            <a:spLocks/>
          </p:cNvSpPr>
          <p:nvPr/>
        </p:nvSpPr>
        <p:spPr bwMode="auto">
          <a:xfrm rot="876523" flipH="1">
            <a:off x="2667000" y="2819400"/>
            <a:ext cx="1295400" cy="1482725"/>
          </a:xfrm>
          <a:custGeom>
            <a:avLst/>
            <a:gdLst>
              <a:gd name="T0" fmla="*/ 570693288 w 42175"/>
              <a:gd name="T1" fmla="*/ 1753496168 h 43116"/>
              <a:gd name="T2" fmla="*/ 1222084607 w 42175"/>
              <a:gd name="T3" fmla="*/ 611056075 h 43116"/>
              <a:gd name="T4" fmla="*/ 625892573 w 42175"/>
              <a:gd name="T5" fmla="*/ 878455989 h 43116"/>
              <a:gd name="T6" fmla="*/ 0 60000 65536"/>
              <a:gd name="T7" fmla="*/ 0 60000 65536"/>
              <a:gd name="T8" fmla="*/ 0 60000 65536"/>
              <a:gd name="T9" fmla="*/ 0 w 42175"/>
              <a:gd name="T10" fmla="*/ 0 h 43116"/>
              <a:gd name="T11" fmla="*/ 42175 w 42175"/>
              <a:gd name="T12" fmla="*/ 43116 h 43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rc 7"/>
          <p:cNvSpPr>
            <a:spLocks/>
          </p:cNvSpPr>
          <p:nvPr/>
        </p:nvSpPr>
        <p:spPr bwMode="auto">
          <a:xfrm>
            <a:off x="2286000" y="4267200"/>
            <a:ext cx="1676400" cy="2057400"/>
          </a:xfrm>
          <a:custGeom>
            <a:avLst/>
            <a:gdLst>
              <a:gd name="T0" fmla="*/ 1320193524 w 41211"/>
              <a:gd name="T1" fmla="*/ 0 h 43200"/>
              <a:gd name="T2" fmla="*/ 0 w 41211"/>
              <a:gd name="T3" fmla="*/ 2147483647 h 43200"/>
              <a:gd name="T4" fmla="*/ 1320057495 w 41211"/>
              <a:gd name="T5" fmla="*/ 2147483647 h 43200"/>
              <a:gd name="T6" fmla="*/ 0 60000 65536"/>
              <a:gd name="T7" fmla="*/ 0 60000 65536"/>
              <a:gd name="T8" fmla="*/ 0 60000 65536"/>
              <a:gd name="T9" fmla="*/ 0 w 41211"/>
              <a:gd name="T10" fmla="*/ 0 h 43200"/>
              <a:gd name="T11" fmla="*/ 41211 w 4121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667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3048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14" name="Picture 10" descr="Рисунок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1933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858000" y="-685800"/>
            <a:ext cx="21209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5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ru-RU" sz="305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81000" y="304800"/>
            <a:ext cx="4953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 вот это посмотри,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Выступает цифра три.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Тройка – третий из значков -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Состоит из двух крючков.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5626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2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49530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1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43434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0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61722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6553200" y="3733800"/>
            <a:ext cx="2438400" cy="2362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7315200" y="45720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7696200" y="51054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8001000" y="45720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9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C 0.00243 -0.00509 0.00486 -0.01018 0.00677 -0.01412 C 0.00868 -0.01805 0.00972 -0.0206 0.01198 -0.02315 C 0.01424 -0.02569 0.01788 -0.02755 0.02014 -0.03009 C 0.0224 -0.03264 0.02205 -0.03611 0.02535 -0.03912 C 0.02865 -0.04213 0.03559 -0.0456 0.0401 -0.04792 C 0.04462 -0.05023 0.04861 -0.05231 0.05208 -0.05324 C 0.05556 -0.05417 0.05833 -0.05324 0.06146 -0.05324 C 0.06458 -0.05324 0.06753 -0.05324 0.07066 -0.05324 C 0.07378 -0.05324 0.07552 -0.05463 0.08003 -0.05324 C 0.08455 -0.05185 0.0934 -0.04676 0.0974 -0.04444 C 0.10139 -0.04213 0.10087 -0.04305 0.10399 -0.03912 C 0.10712 -0.03518 0.11267 -0.02685 0.11597 -0.0213 C 0.11927 -0.01574 0.12188 -0.01134 0.12413 -0.00532 C 0.12639 0.0007 0.12778 0.00857 0.12934 0.01435 C 0.1309 0.02014 0.13264 0.02454 0.13333 0.03032 C 0.13403 0.03611 0.13333 0.04421 0.13333 0.04977 C 0.13333 0.05532 0.13351 0.05995 0.13333 0.06412 C 0.13316 0.06829 0.13281 0.07107 0.13212 0.07477 C 0.13142 0.07847 0.1309 0.08218 0.12934 0.08704 C 0.12778 0.0919 0.12431 0.09884 0.12274 0.10324 C 0.12118 0.10764 0.12153 0.11088 0.12014 0.11389 C 0.11875 0.1169 0.11684 0.11852 0.11476 0.12083 C 0.11267 0.12315 0.11059 0.12454 0.10799 0.12801 C 0.10538 0.13148 0.10226 0.13866 0.09878 0.14213 C 0.09531 0.1456 0.09063 0.14722 0.08681 0.14907 C 0.08299 0.15093 0.08003 0.15185 0.07604 0.15278 C 0.07205 0.1537 0.06753 0.15417 0.06267 0.1544 C 0.05781 0.15463 0.04965 0.1544 0.0467 0.1544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900"/>
                            </p:stCondLst>
                            <p:childTnLst>
                              <p:par>
                                <p:cTn id="9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9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382 0.00023 0.00764 0.0007 0.01215 0.00162 C 0.01666 0.00255 0.02274 0.00417 0.02673 0.00533 C 0.03073 0.00648 0.03316 0.00672 0.03611 0.0088 C 0.03906 0.01088 0.03975 0.01297 0.04409 0.01759 C 0.04843 0.02222 0.05833 0.03195 0.06267 0.03727 C 0.06701 0.04259 0.0684 0.04537 0.07066 0.04977 C 0.07291 0.05417 0.07448 0.05972 0.07604 0.06389 C 0.0776 0.06806 0.07864 0.07107 0.08003 0.07454 C 0.08142 0.07801 0.08246 0.08009 0.08403 0.08519 C 0.08559 0.09028 0.08819 0.09977 0.08941 0.10486 C 0.09062 0.10996 0.09062 0.11158 0.0908 0.11551 C 0.09097 0.11945 0.09062 0.12408 0.0908 0.12778 C 0.09097 0.13172 0.09184 0.13472 0.09201 0.13843 C 0.09218 0.14213 0.09218 0.1463 0.09201 0.1507 C 0.09184 0.15509 0.09097 0.16088 0.0908 0.16505 C 0.09062 0.16922 0.09097 0.17176 0.0908 0.1757 C 0.09062 0.17963 0.09028 0.1838 0.08941 0.1882 C 0.08854 0.19259 0.08646 0.19815 0.08541 0.20232 C 0.08437 0.20648 0.08368 0.20949 0.08281 0.21297 C 0.08194 0.21644 0.08159 0.22037 0.08003 0.22361 C 0.07847 0.22685 0.07569 0.22824 0.07343 0.23264 C 0.07118 0.23704 0.06962 0.24514 0.06666 0.25047 C 0.06371 0.25579 0.05903 0.26111 0.05607 0.26459 C 0.05312 0.26806 0.05139 0.26945 0.04948 0.27176 C 0.04757 0.27408 0.04635 0.27685 0.04409 0.27871 C 0.04184 0.28056 0.03975 0.28033 0.03611 0.28241 C 0.03246 0.28449 0.02812 0.28889 0.02274 0.29121 C 0.01736 0.29352 0.00868 0.2956 0.00399 0.29653 C -0.0007 0.29746 -0.00174 0.29653 -0.00521 0.29653 C -0.00868 0.29653 -0.01302 0.29746 -0.01719 0.29653 C -0.02136 0.2956 -0.02639 0.29306 -0.03056 0.29121 C -0.03472 0.28935 -0.03924 0.2882 -0.04254 0.28588 C -0.04584 0.28357 -0.04775 0.28009 -0.05052 0.27709 C -0.0533 0.27408 -0.05573 0.27107 -0.05868 0.26806 C -0.06163 0.26505 -0.06545 0.26273 -0.06788 0.25926 C -0.07032 0.25579 -0.07153 0.25023 -0.07327 0.24676 C -0.075 0.24329 -0.07622 0.24375 -0.07865 0.23797 C -0.08108 0.23218 -0.08629 0.21574 -0.08785 0.21134 " pathEditMode="relative" rAng="0" ptsTypes="aaaaaaaaaaaaaaaaaaaaaaaaaaaaaaaaaaaaaaA">
                                      <p:cBhvr>
                                        <p:cTn id="104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900"/>
                            </p:stCondLst>
                            <p:childTnLst>
                              <p:par>
                                <p:cTn id="106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8" grpId="0" animBg="1"/>
      <p:bldP spid="47109" grpId="0" animBg="1"/>
      <p:bldP spid="47110" grpId="0" animBg="1"/>
      <p:bldP spid="47111" grpId="0" animBg="1"/>
      <p:bldP spid="47112" grpId="0" animBg="1"/>
      <p:bldP spid="47112" grpId="1" animBg="1"/>
      <p:bldP spid="47112" grpId="2" animBg="1"/>
      <p:bldP spid="47113" grpId="0" animBg="1"/>
      <p:bldP spid="47113" grpId="1" animBg="1"/>
      <p:bldP spid="47113" grpId="2" animBg="1"/>
      <p:bldP spid="47115" grpId="0"/>
      <p:bldP spid="47117" grpId="0"/>
      <p:bldP spid="47118" grpId="0"/>
      <p:bldP spid="47119" grpId="0"/>
      <p:bldP spid="47120" grpId="0"/>
      <p:bldP spid="47121" grpId="0" animBg="1"/>
      <p:bldP spid="47122" grpId="0" animBg="1"/>
      <p:bldP spid="47123" grpId="0" animBg="1"/>
      <p:bldP spid="471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76600" y="762000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Магия числа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001000" cy="47545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      </a:t>
            </a:r>
            <a:r>
              <a:rPr lang="ru-RU" sz="1600" smtClean="0">
                <a:latin typeface="Times New Roman" pitchFamily="18" charset="0"/>
              </a:rPr>
              <a:t>Ребята, многие из вас уже умеют считать, могут сосчитать и свои игрушки, и своих друзей, и деревья в саду, и многое другое. А в далекие времена люди с большим трудом научились считать сначала до двух и только через много – много лет начали продвигаться в счете. Каждый раз за двойкой начиналось что-то неизвестное, загадочное. когда считали «один, два, много», то после двух было «все». Поэтому число 3, которое при счете должно было идти за числом 2, обозначало «все».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     Долгое время число 3 было для многих народов пределом счета, совершенством, символом полноты, счастливым числом. Число 3 стало самым излюбленным числом и в мифах, и в сказках. Помните сказки о Трех поросятах, о Трёх медведях, о Трёх богатырях, о Трёх братьях, которые три раза пытались достичь какой-то цели?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     Стало традицией писать произведения в трёх частях (трилогии), картины (триптихи).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    У древних греков это число считалось счастливым, а в Древнем Вавилоне поклонялись трём главным божествам: Солнцу, Луне и Венере.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    Число 3 считалось в древности магическим и потому, что оно складывалось из суммы предыдущих чисел (3=2+1); символизировались треугольником, который представляет прошлое, настоящее и будущее.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    Ну а что означает тройка как число имени? Это талант, разносторонность, веселость, указание на науку, мир искусства, на спорт, на все, что служит отдушиной человеку. Так что, Кати, Вити, Алёши, Димы и Феди, если вы учтёте это при выборе профессии, то обязательно придёте к успеху и славе.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7192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0"/>
            <a:ext cx="18256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3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267200"/>
            <a:ext cx="16224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" y="4114800"/>
            <a:ext cx="13954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3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81000"/>
            <a:ext cx="169703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219200" y="3124200"/>
            <a:ext cx="227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Древней Руси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981200" y="6019800"/>
            <a:ext cx="272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Древнем Египте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181600" y="40386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Римская нумерация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5791200" y="2743200"/>
            <a:ext cx="323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Китайская нумерация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  <p:bldP spid="460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28670"/>
            <a:ext cx="47198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– это заклинатель змей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Вышел с дудочкой своей.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ним танцует змейка –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Хвост крючком, дугою шейка.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на змейку посмотри –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ведь это цифра три!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nsc.1september.ru/2009/14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8338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14290"/>
            <a:ext cx="4929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похожа цифра 3?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-Погляди </a:t>
            </a:r>
            <a:r>
              <a:rPr lang="ru-RU" sz="2800" dirty="0"/>
              <a:t>на цифру три –</a:t>
            </a:r>
            <a:br>
              <a:rPr lang="ru-RU" sz="2800" dirty="0"/>
            </a:br>
            <a:r>
              <a:rPr lang="ru-RU" sz="2800" dirty="0"/>
              <a:t>Точно ласточка, смотри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-Три не просто завитушка –</a:t>
            </a:r>
            <a:br>
              <a:rPr lang="ru-RU" sz="2800" dirty="0"/>
            </a:br>
            <a:r>
              <a:rPr lang="ru-RU" sz="2800" dirty="0"/>
              <a:t>Три – пружинка, крендель, стружка</a:t>
            </a:r>
          </a:p>
        </p:txBody>
      </p:sp>
      <p:pic>
        <p:nvPicPr>
          <p:cNvPr id="6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600" y="4512610"/>
            <a:ext cx="2247400" cy="234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03525" cy="292576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-ка-КПП 2\КПП 2\3\М-ка 1-с.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4886331" cy="6725692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004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256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642918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676400" y="1981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shade val="46275"/>
                  <a:invGamma/>
                </a:srgbClr>
              </a:gs>
              <a:gs pos="50000">
                <a:srgbClr val="FF0066">
                  <a:alpha val="75999"/>
                </a:srgbClr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18900000" scaled="1"/>
          </a:gradFill>
          <a:ln w="254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667000" y="1828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3733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724400" y="1828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6699">
                  <a:alpha val="78000"/>
                </a:srgbClr>
              </a:gs>
              <a:gs pos="100000">
                <a:schemeClr val="bg1"/>
              </a:gs>
            </a:gsLst>
            <a:lin ang="18900000" scaled="1"/>
          </a:gradFill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5715000" y="1981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43025" name="Rectangle 17" descr="Рисунок3"/>
          <p:cNvSpPr>
            <a:spLocks noChangeArrowheads="1"/>
          </p:cNvSpPr>
          <p:nvPr/>
        </p:nvSpPr>
        <p:spPr bwMode="auto">
          <a:xfrm>
            <a:off x="3124200" y="2895600"/>
            <a:ext cx="2209800" cy="236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14300" cmpd="thickThin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600" y="4512610"/>
            <a:ext cx="2247400" cy="2345390"/>
          </a:xfrm>
          <a:prstGeom prst="rect">
            <a:avLst/>
          </a:prstGeom>
          <a:noFill/>
        </p:spPr>
      </p:pic>
      <p:pic>
        <p:nvPicPr>
          <p:cNvPr id="11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214554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  <p:bldP spid="43019" grpId="0" animBg="1"/>
      <p:bldP spid="43020" grpId="0" animBg="1"/>
      <p:bldP spid="430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95600" y="3810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 числа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4191000" y="340677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2133600" y="3124200"/>
            <a:ext cx="1581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endParaRPr lang="ru-RU" sz="2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5867400" y="34290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4191000" y="477837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867400" y="48006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4724400" y="1371600"/>
            <a:ext cx="1828800" cy="17526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895600" y="1371600"/>
            <a:ext cx="1828800" cy="17526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59" name="Oval 31"/>
          <p:cNvSpPr>
            <a:spLocks noChangeArrowheads="1"/>
          </p:cNvSpPr>
          <p:nvPr/>
        </p:nvSpPr>
        <p:spPr bwMode="auto">
          <a:xfrm>
            <a:off x="3657600" y="20574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60" name="Oval 32"/>
          <p:cNvSpPr>
            <a:spLocks noChangeArrowheads="1"/>
          </p:cNvSpPr>
          <p:nvPr/>
        </p:nvSpPr>
        <p:spPr bwMode="auto">
          <a:xfrm>
            <a:off x="5867400" y="25146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61" name="Oval 33"/>
          <p:cNvSpPr>
            <a:spLocks noChangeArrowheads="1"/>
          </p:cNvSpPr>
          <p:nvPr/>
        </p:nvSpPr>
        <p:spPr bwMode="auto">
          <a:xfrm>
            <a:off x="5029200" y="16764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62" name="Oval 34"/>
          <p:cNvSpPr>
            <a:spLocks noChangeArrowheads="1"/>
          </p:cNvSpPr>
          <p:nvPr/>
        </p:nvSpPr>
        <p:spPr bwMode="auto">
          <a:xfrm>
            <a:off x="3200400" y="16002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64" name="Oval 36"/>
          <p:cNvSpPr>
            <a:spLocks noChangeArrowheads="1"/>
          </p:cNvSpPr>
          <p:nvPr/>
        </p:nvSpPr>
        <p:spPr bwMode="auto">
          <a:xfrm>
            <a:off x="4114800" y="25146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37" descr="1321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8" grpId="0"/>
      <p:bldP spid="48149" grpId="0"/>
      <p:bldP spid="48150" grpId="0"/>
      <p:bldP spid="48155" grpId="0" animBg="1"/>
      <p:bldP spid="48156" grpId="0" animBg="1"/>
      <p:bldP spid="48159" grpId="0" animBg="1"/>
      <p:bldP spid="48159" grpId="1" animBg="1"/>
      <p:bldP spid="48159" grpId="2" animBg="1"/>
      <p:bldP spid="48159" grpId="3" animBg="1"/>
      <p:bldP spid="48160" grpId="0" animBg="1"/>
      <p:bldP spid="48160" grpId="1" animBg="1"/>
      <p:bldP spid="48161" grpId="0" animBg="1"/>
      <p:bldP spid="48161" grpId="1" animBg="1"/>
      <p:bldP spid="48162" grpId="0" animBg="1"/>
      <p:bldP spid="48162" grpId="1" animBg="1"/>
      <p:bldP spid="48164" grpId="0" animBg="1"/>
      <p:bldP spid="4816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2808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C3F0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СПАСИБО ЗА УРОК!</a:t>
            </a:r>
          </a:p>
        </p:txBody>
      </p:sp>
      <p:pic>
        <p:nvPicPr>
          <p:cNvPr id="4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84721"/>
            <a:ext cx="4000528" cy="4174957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5" name="Picture 1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00240"/>
            <a:ext cx="3657600" cy="3657600"/>
          </a:xfrm>
          <a:prstGeom prst="rect">
            <a:avLst/>
          </a:prstGeom>
          <a:noFill/>
        </p:spPr>
      </p:pic>
      <p:pic>
        <p:nvPicPr>
          <p:cNvPr id="31746" name="Picture 2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2071678"/>
            <a:ext cx="3657600" cy="3657600"/>
          </a:xfrm>
          <a:prstGeom prst="rect">
            <a:avLst/>
          </a:prstGeom>
          <a:noFill/>
        </p:spPr>
      </p:pic>
      <p:pic>
        <p:nvPicPr>
          <p:cNvPr id="8" name="Picture 18" descr="MMj0178299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20713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643050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Носик круглый, пятачком,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 в земле удобно рыться,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Хвостик маленький крючком,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Вместо туфелек – копытца.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Трое их – и до чего же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Братья дружные похожи!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Отгадайте без подсказки,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герои этой сказки?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pattFill prst="dkUpDiag">
                  <a:fgClr>
                    <a:schemeClr val="accent2"/>
                  </a:fgClr>
                  <a:bgClr>
                    <a:srgbClr val="FFFFFF"/>
                  </a:bgClr>
                </a:patt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Arial"/>
                <a:cs typeface="Arial"/>
              </a:rPr>
              <a:t>Загадка.</a:t>
            </a:r>
            <a:endParaRPr lang="ru-RU" sz="6000" dirty="0"/>
          </a:p>
        </p:txBody>
      </p:sp>
      <p:pic>
        <p:nvPicPr>
          <p:cNvPr id="7" name="Picture 2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62168"/>
            <a:ext cx="4857784" cy="5069590"/>
          </a:xfrm>
          <a:prstGeom prst="rect">
            <a:avLst/>
          </a:prstGeom>
          <a:noFill/>
        </p:spPr>
      </p:pic>
      <p:pic>
        <p:nvPicPr>
          <p:cNvPr id="3" name="Picture 18" descr="MMj017829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000372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MMj017829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74625" y="808038"/>
            <a:ext cx="8512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latin typeface="Book Antiqua" pitchFamily="18" charset="0"/>
              </a:rPr>
              <a:t>Найдите ошибку и восстановите порядок.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928662" y="2857496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526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146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2766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9624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46482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54102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60960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4676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6781800" y="2895600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9906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18288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40386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3</a:t>
            </a:r>
            <a:endParaRPr lang="ru-RU" sz="2400" b="1">
              <a:solidFill>
                <a:srgbClr val="000000"/>
              </a:solidFill>
              <a:latin typeface="Wingdings 2" pitchFamily="18" charset="2"/>
            </a:endParaRP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7</a:t>
            </a:r>
          </a:p>
        </p:txBody>
      </p:sp>
      <p:sp>
        <p:nvSpPr>
          <p:cNvPr id="3089" name="Text Box 22"/>
          <p:cNvSpPr txBox="1">
            <a:spLocks noChangeArrowheads="1"/>
          </p:cNvSpPr>
          <p:nvPr/>
        </p:nvSpPr>
        <p:spPr bwMode="auto">
          <a:xfrm>
            <a:off x="3260725" y="29479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4724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5470525" y="29479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3092" name="Text Box 26"/>
          <p:cNvSpPr txBox="1">
            <a:spLocks noChangeArrowheads="1"/>
          </p:cNvSpPr>
          <p:nvPr/>
        </p:nvSpPr>
        <p:spPr bwMode="auto">
          <a:xfrm>
            <a:off x="61722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68580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9</a:t>
            </a:r>
          </a:p>
        </p:txBody>
      </p:sp>
      <p:sp>
        <p:nvSpPr>
          <p:cNvPr id="608284" name="Text Box 28"/>
          <p:cNvSpPr txBox="1">
            <a:spLocks noChangeArrowheads="1"/>
          </p:cNvSpPr>
          <p:nvPr/>
        </p:nvSpPr>
        <p:spPr bwMode="auto">
          <a:xfrm>
            <a:off x="74676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3095" name="Rectangle 29"/>
          <p:cNvSpPr>
            <a:spLocks noChangeArrowheads="1"/>
          </p:cNvSpPr>
          <p:nvPr/>
        </p:nvSpPr>
        <p:spPr bwMode="auto">
          <a:xfrm>
            <a:off x="9302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30"/>
          <p:cNvSpPr>
            <a:spLocks noChangeArrowheads="1"/>
          </p:cNvSpPr>
          <p:nvPr/>
        </p:nvSpPr>
        <p:spPr bwMode="auto">
          <a:xfrm>
            <a:off x="17684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31"/>
          <p:cNvSpPr>
            <a:spLocks noChangeArrowheads="1"/>
          </p:cNvSpPr>
          <p:nvPr/>
        </p:nvSpPr>
        <p:spPr bwMode="auto">
          <a:xfrm>
            <a:off x="25304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32"/>
          <p:cNvSpPr>
            <a:spLocks noChangeArrowheads="1"/>
          </p:cNvSpPr>
          <p:nvPr/>
        </p:nvSpPr>
        <p:spPr bwMode="auto">
          <a:xfrm>
            <a:off x="32924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Rectangle 33"/>
          <p:cNvSpPr>
            <a:spLocks noChangeArrowheads="1"/>
          </p:cNvSpPr>
          <p:nvPr/>
        </p:nvSpPr>
        <p:spPr bwMode="auto">
          <a:xfrm>
            <a:off x="39782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0" name="Rectangle 34"/>
          <p:cNvSpPr>
            <a:spLocks noChangeArrowheads="1"/>
          </p:cNvSpPr>
          <p:nvPr/>
        </p:nvSpPr>
        <p:spPr bwMode="auto">
          <a:xfrm>
            <a:off x="46640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35"/>
          <p:cNvSpPr>
            <a:spLocks noChangeArrowheads="1"/>
          </p:cNvSpPr>
          <p:nvPr/>
        </p:nvSpPr>
        <p:spPr bwMode="auto">
          <a:xfrm>
            <a:off x="54260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6"/>
          <p:cNvSpPr>
            <a:spLocks noChangeArrowheads="1"/>
          </p:cNvSpPr>
          <p:nvPr/>
        </p:nvSpPr>
        <p:spPr bwMode="auto">
          <a:xfrm>
            <a:off x="61118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Rectangle 38"/>
          <p:cNvSpPr>
            <a:spLocks noChangeArrowheads="1"/>
          </p:cNvSpPr>
          <p:nvPr/>
        </p:nvSpPr>
        <p:spPr bwMode="auto">
          <a:xfrm>
            <a:off x="74834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Rectangle 39"/>
          <p:cNvSpPr>
            <a:spLocks noChangeArrowheads="1"/>
          </p:cNvSpPr>
          <p:nvPr/>
        </p:nvSpPr>
        <p:spPr bwMode="auto">
          <a:xfrm>
            <a:off x="6797675" y="4900613"/>
            <a:ext cx="533400" cy="53340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8296" name="Text Box 40"/>
          <p:cNvSpPr txBox="1">
            <a:spLocks noChangeArrowheads="1"/>
          </p:cNvSpPr>
          <p:nvPr/>
        </p:nvSpPr>
        <p:spPr bwMode="auto">
          <a:xfrm>
            <a:off x="1006475" y="4976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608297" name="Text Box 41"/>
          <p:cNvSpPr txBox="1">
            <a:spLocks noChangeArrowheads="1"/>
          </p:cNvSpPr>
          <p:nvPr/>
        </p:nvSpPr>
        <p:spPr bwMode="auto">
          <a:xfrm>
            <a:off x="1844675" y="4976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608298" name="Text Box 42"/>
          <p:cNvSpPr txBox="1">
            <a:spLocks noChangeArrowheads="1"/>
          </p:cNvSpPr>
          <p:nvPr/>
        </p:nvSpPr>
        <p:spPr bwMode="auto">
          <a:xfrm>
            <a:off x="26670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3</a:t>
            </a:r>
            <a:endParaRPr lang="ru-RU" sz="2400" b="1">
              <a:solidFill>
                <a:srgbClr val="000000"/>
              </a:solidFill>
              <a:latin typeface="Wingdings 2" pitchFamily="18" charset="2"/>
            </a:endParaRPr>
          </a:p>
        </p:txBody>
      </p:sp>
      <p:sp>
        <p:nvSpPr>
          <p:cNvPr id="608299" name="Text Box 43"/>
          <p:cNvSpPr txBox="1">
            <a:spLocks noChangeArrowheads="1"/>
          </p:cNvSpPr>
          <p:nvPr/>
        </p:nvSpPr>
        <p:spPr bwMode="auto">
          <a:xfrm>
            <a:off x="5486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7</a:t>
            </a:r>
          </a:p>
        </p:txBody>
      </p:sp>
      <p:sp>
        <p:nvSpPr>
          <p:cNvPr id="608300" name="Text Box 44"/>
          <p:cNvSpPr txBox="1">
            <a:spLocks noChangeArrowheads="1"/>
          </p:cNvSpPr>
          <p:nvPr/>
        </p:nvSpPr>
        <p:spPr bwMode="auto">
          <a:xfrm>
            <a:off x="3276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608301" name="Text Box 45"/>
          <p:cNvSpPr txBox="1">
            <a:spLocks noChangeArrowheads="1"/>
          </p:cNvSpPr>
          <p:nvPr/>
        </p:nvSpPr>
        <p:spPr bwMode="auto">
          <a:xfrm>
            <a:off x="4038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608302" name="Text Box 46"/>
          <p:cNvSpPr txBox="1">
            <a:spLocks noChangeArrowheads="1"/>
          </p:cNvSpPr>
          <p:nvPr/>
        </p:nvSpPr>
        <p:spPr bwMode="auto">
          <a:xfrm>
            <a:off x="4724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608304" name="Text Box 48"/>
          <p:cNvSpPr txBox="1">
            <a:spLocks noChangeArrowheads="1"/>
          </p:cNvSpPr>
          <p:nvPr/>
        </p:nvSpPr>
        <p:spPr bwMode="auto">
          <a:xfrm>
            <a:off x="6172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608305" name="Text Box 49"/>
          <p:cNvSpPr txBox="1">
            <a:spLocks noChangeArrowheads="1"/>
          </p:cNvSpPr>
          <p:nvPr/>
        </p:nvSpPr>
        <p:spPr bwMode="auto">
          <a:xfrm>
            <a:off x="6934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9</a:t>
            </a:r>
          </a:p>
        </p:txBody>
      </p:sp>
      <p:sp>
        <p:nvSpPr>
          <p:cNvPr id="3114" name="Text Box 52"/>
          <p:cNvSpPr txBox="1">
            <a:spLocks noChangeArrowheads="1"/>
          </p:cNvSpPr>
          <p:nvPr/>
        </p:nvSpPr>
        <p:spPr bwMode="auto">
          <a:xfrm>
            <a:off x="74676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10</a:t>
            </a:r>
          </a:p>
        </p:txBody>
      </p:sp>
      <p:pic>
        <p:nvPicPr>
          <p:cNvPr id="43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600" y="0"/>
            <a:ext cx="2247400" cy="2345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0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0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0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60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60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60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60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60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60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60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608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608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60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60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60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60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60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60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608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608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84" grpId="0" build="p" autoUpdateAnimBg="0"/>
      <p:bldP spid="608296" grpId="0" build="p" autoUpdateAnimBg="0"/>
      <p:bldP spid="608297" grpId="0" build="p" autoUpdateAnimBg="0"/>
      <p:bldP spid="608298" grpId="0" build="p" autoUpdateAnimBg="0"/>
      <p:bldP spid="608299" grpId="0" build="p" autoUpdateAnimBg="0"/>
      <p:bldP spid="608300" grpId="0" build="p" autoUpdateAnimBg="0"/>
      <p:bldP spid="608301" grpId="0" build="p" autoUpdateAnimBg="0"/>
      <p:bldP spid="608302" grpId="0" build="p" autoUpdateAnimBg="0"/>
      <p:bldP spid="608304" grpId="0" build="p" autoUpdateAnimBg="0"/>
      <p:bldP spid="60830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Сколько зайцев в корзине?</a:t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>Почему ты так решил?</a:t>
            </a:r>
          </a:p>
        </p:txBody>
      </p:sp>
      <p:pic>
        <p:nvPicPr>
          <p:cNvPr id="10243" name="Picture 3" descr="img06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543550" cy="467995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740650" y="3429000"/>
            <a:ext cx="4556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4400" b="1">
                <a:solidFill>
                  <a:srgbClr val="993300"/>
                </a:solidFill>
              </a:rPr>
              <a:t>3</a:t>
            </a:r>
          </a:p>
        </p:txBody>
      </p:sp>
      <p:pic>
        <p:nvPicPr>
          <p:cNvPr id="5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422" y="0"/>
            <a:ext cx="205357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2060575"/>
            <a:ext cx="8280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Посмотрите! Птичья стая!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Тройки по небу летают.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Цифрой 3 сгибая сук,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Смастерить несложно лук.</a:t>
            </a:r>
          </a:p>
        </p:txBody>
      </p:sp>
      <p:pic>
        <p:nvPicPr>
          <p:cNvPr id="4099" name="Picture 8" descr="j02135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941888"/>
            <a:ext cx="19431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j02363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1238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052513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20713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268413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j02363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25538"/>
            <a:ext cx="1238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j02363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20713"/>
            <a:ext cx="1238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620713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4398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ТРИ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3240C"/>
                </a:solidFill>
                <a:latin typeface="Century Schoolbook"/>
              </a:rPr>
              <a:t>3</a:t>
            </a:r>
          </a:p>
        </p:txBody>
      </p:sp>
      <p:pic>
        <p:nvPicPr>
          <p:cNvPr id="820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8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28670"/>
            <a:ext cx="36062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плетень взлетел петух,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Повстречал еще там двух.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стало петухов?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ответ готов?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Мои документы\дом.жив-е\пету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1266825" cy="9525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дом.жив-е\пету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1266825" cy="9525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дом.жив-е\пету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1266825" cy="9525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М-ка-КПП 2\КПП 2\3\Digitalizar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600" y="0"/>
            <a:ext cx="2247400" cy="234539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М-ка-КПП 2\КПП 2\3\Красивые цифр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00400"/>
            <a:ext cx="3657600" cy="3657600"/>
          </a:xfrm>
          <a:prstGeom prst="rect">
            <a:avLst/>
          </a:prstGeom>
          <a:noFill/>
        </p:spPr>
      </p:pic>
      <p:pic>
        <p:nvPicPr>
          <p:cNvPr id="8" name="Picture 18" descr="MMj017829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786322"/>
            <a:ext cx="12239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472</Words>
  <Application>Microsoft Office PowerPoint</Application>
  <PresentationFormat>Экран (4:3)</PresentationFormat>
  <Paragraphs>90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Цифра 3</vt:lpstr>
      <vt:lpstr>Слайд 2</vt:lpstr>
      <vt:lpstr>Слайд 3</vt:lpstr>
      <vt:lpstr>Слайд 4</vt:lpstr>
      <vt:lpstr>Слайд 5</vt:lpstr>
      <vt:lpstr>Сколько зайцев в корзине? Почему ты так решил?</vt:lpstr>
      <vt:lpstr>Слайд 7</vt:lpstr>
      <vt:lpstr>Слайд 8</vt:lpstr>
      <vt:lpstr>Слайд 9</vt:lpstr>
      <vt:lpstr>Слайд 10</vt:lpstr>
      <vt:lpstr>2+1= 3</vt:lpstr>
      <vt:lpstr>Сколько было яблок?  Сколько осталось?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2011-10-19T19:04:22Z</dcterms:created>
  <dcterms:modified xsi:type="dcterms:W3CDTF">2011-10-19T21:59:33Z</dcterms:modified>
</cp:coreProperties>
</file>