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4" r:id="rId2"/>
    <p:sldId id="258" r:id="rId3"/>
    <p:sldId id="282" r:id="rId4"/>
    <p:sldId id="270" r:id="rId5"/>
    <p:sldId id="265" r:id="rId6"/>
    <p:sldId id="274" r:id="rId7"/>
    <p:sldId id="266" r:id="rId8"/>
    <p:sldId id="273" r:id="rId9"/>
    <p:sldId id="267" r:id="rId10"/>
    <p:sldId id="277" r:id="rId11"/>
    <p:sldId id="268" r:id="rId12"/>
    <p:sldId id="278" r:id="rId13"/>
    <p:sldId id="269" r:id="rId14"/>
    <p:sldId id="271" r:id="rId15"/>
    <p:sldId id="264" r:id="rId16"/>
    <p:sldId id="279" r:id="rId17"/>
    <p:sldId id="263" r:id="rId18"/>
    <p:sldId id="272" r:id="rId19"/>
    <p:sldId id="281" r:id="rId20"/>
    <p:sldId id="280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CB61A8-DAAD-4E04-BD74-4F750AD93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813B-1E78-4403-A308-9EF3EDE5A3D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A216-DBE4-4588-AF37-3CD5FA8447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6.wav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080;\&#1055;&#1088;&#1077;&#1079;&#1077;&#1085;&#1090;&#1072;&#1094;&#1080;&#1080;%20&#1082;&#1072;&#1090;&#1072;&#1083;&#1086;&#1075;\&#1063;&#1090;&#1077;&#1085;&#1080;&#1077;%20&#1080;%20&#1089;&#1095;&#1105;&#1090;\&#1057;&#1095;&#1077;&#1090;_&#1088;&#1091;&#1089;&#1089;&#1082;&#1080;&#1081;_20256-10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audio" Target="../media/audio14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audio" Target="../media/audio13.wav"/><Relationship Id="rId2" Type="http://schemas.openxmlformats.org/officeDocument/2006/relationships/audio" Target="../media/audio3.wav"/><Relationship Id="rId16" Type="http://schemas.openxmlformats.org/officeDocument/2006/relationships/image" Target="../media/image7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audio" Target="../media/audio12.wav"/><Relationship Id="rId5" Type="http://schemas.openxmlformats.org/officeDocument/2006/relationships/audio" Target="../media/audio6.wav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audio" Target="../media/audio1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6553200" cy="2941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Урок математики.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rot="399965">
            <a:off x="0" y="3192463"/>
            <a:ext cx="3444875" cy="2098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00035" scaled="1"/>
                </a:gradFill>
                <a:latin typeface="Impact"/>
              </a:rPr>
              <a:t>Тема: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3924300" y="2565400"/>
            <a:ext cx="48958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Число и цифра 4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1" descr="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964381"/>
            <a:ext cx="1865296" cy="18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12032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20508" y="6000768"/>
            <a:ext cx="2702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Учитель: </a:t>
            </a:r>
            <a:r>
              <a:rPr lang="ru-RU" sz="2000" dirty="0" err="1">
                <a:solidFill>
                  <a:srgbClr val="FF0000"/>
                </a:solidFill>
              </a:rPr>
              <a:t>Лягушина</a:t>
            </a:r>
            <a:r>
              <a:rPr lang="ru-RU" sz="2000" dirty="0">
                <a:solidFill>
                  <a:srgbClr val="FF0000"/>
                </a:solidFill>
              </a:rPr>
              <a:t>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4" grpId="0" animBg="1"/>
      <p:bldP spid="20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 </a:t>
            </a:r>
            <a:r>
              <a:rPr lang="ru-RU" dirty="0"/>
              <a:t>                           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928670"/>
            <a:ext cx="8162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пушистых кошечки улеглись в лукошечке,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одна к ним прибежала -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вместе кошек стало?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0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0049"/>
            <a:ext cx="3238470" cy="39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2143140" cy="2060712"/>
          </a:xfrm>
          <a:prstGeom prst="rect">
            <a:avLst/>
          </a:prstGeom>
          <a:noFill/>
        </p:spPr>
      </p:pic>
      <p:pic>
        <p:nvPicPr>
          <p:cNvPr id="6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4"/>
            <a:ext cx="2143140" cy="2060712"/>
          </a:xfrm>
          <a:prstGeom prst="rect">
            <a:avLst/>
          </a:prstGeom>
          <a:noFill/>
        </p:spPr>
      </p:pic>
      <p:pic>
        <p:nvPicPr>
          <p:cNvPr id="7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2143140" cy="2060712"/>
          </a:xfrm>
          <a:prstGeom prst="rect">
            <a:avLst/>
          </a:prstGeom>
          <a:noFill/>
        </p:spPr>
      </p:pic>
      <p:pic>
        <p:nvPicPr>
          <p:cNvPr id="8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797288"/>
            <a:ext cx="2143140" cy="206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800" b="1">
                <a:solidFill>
                  <a:srgbClr val="FF0000"/>
                </a:solidFill>
              </a:rPr>
              <a:t>3</a:t>
            </a:r>
            <a:r>
              <a:rPr lang="ru-RU" sz="20800" b="1">
                <a:solidFill>
                  <a:srgbClr val="33CC33"/>
                </a:solidFill>
              </a:rPr>
              <a:t>+</a:t>
            </a:r>
            <a:r>
              <a:rPr lang="en-US" sz="20800" b="1">
                <a:solidFill>
                  <a:srgbClr val="FF0000"/>
                </a:solidFill>
              </a:rPr>
              <a:t>1</a:t>
            </a:r>
            <a:r>
              <a:rPr lang="ru-RU" sz="20800" b="1">
                <a:solidFill>
                  <a:srgbClr val="33CC33"/>
                </a:solidFill>
              </a:rPr>
              <a:t>=</a:t>
            </a:r>
            <a:r>
              <a:rPr lang="ru-RU" sz="20800" b="1">
                <a:solidFill>
                  <a:schemeClr val="tx2"/>
                </a:solidFill>
              </a:rPr>
              <a:t> </a:t>
            </a:r>
            <a:r>
              <a:rPr lang="en-US" sz="20800" b="1">
                <a:solidFill>
                  <a:srgbClr val="FF0000"/>
                </a:solidFill>
              </a:rPr>
              <a:t>4</a:t>
            </a:r>
            <a:endParaRPr lang="ru-RU" sz="20800" b="1">
              <a:solidFill>
                <a:srgbClr val="FF0000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708400" y="3789363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057400" y="3581400"/>
            <a:ext cx="1295400" cy="1219200"/>
          </a:xfrm>
          <a:prstGeom prst="plus">
            <a:avLst>
              <a:gd name="adj" fmla="val 4036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3962400"/>
            <a:ext cx="1066800" cy="609600"/>
            <a:chOff x="3264" y="2496"/>
            <a:chExt cx="672" cy="384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264" y="273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9750" y="3789363"/>
            <a:ext cx="1447800" cy="1381125"/>
            <a:chOff x="2256" y="2448"/>
            <a:chExt cx="912" cy="87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256" y="2448"/>
              <a:ext cx="912" cy="432"/>
              <a:chOff x="432" y="2472"/>
              <a:chExt cx="912" cy="432"/>
            </a:xfrm>
          </p:grpSpPr>
          <p:sp>
            <p:nvSpPr>
              <p:cNvPr id="25610" name="Oval 10"/>
              <p:cNvSpPr>
                <a:spLocks noChangeArrowheads="1"/>
              </p:cNvSpPr>
              <p:nvPr/>
            </p:nvSpPr>
            <p:spPr bwMode="auto">
              <a:xfrm>
                <a:off x="912" y="24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11" name="Oval 11"/>
              <p:cNvSpPr>
                <a:spLocks noChangeArrowheads="1"/>
              </p:cNvSpPr>
              <p:nvPr/>
            </p:nvSpPr>
            <p:spPr bwMode="auto">
              <a:xfrm>
                <a:off x="432" y="24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2472" y="288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59563" y="3860800"/>
            <a:ext cx="1447800" cy="1406525"/>
            <a:chOff x="4195" y="2432"/>
            <a:chExt cx="912" cy="886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195" y="2432"/>
              <a:ext cx="912" cy="432"/>
              <a:chOff x="4176" y="2448"/>
              <a:chExt cx="912" cy="432"/>
            </a:xfrm>
          </p:grpSpPr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195" y="2886"/>
              <a:ext cx="912" cy="432"/>
              <a:chOff x="4176" y="2448"/>
              <a:chExt cx="912" cy="432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Tm="1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nimBg="1"/>
      <p:bldP spid="256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-ка-КПП 2\КПП 2\4\М-ка 1-с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982455" cy="6858000"/>
          </a:xfrm>
          <a:prstGeom prst="rect">
            <a:avLst/>
          </a:prstGeom>
          <a:noFill/>
        </p:spPr>
      </p:pic>
      <p:pic>
        <p:nvPicPr>
          <p:cNvPr id="3" name="Picture 20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2930049"/>
            <a:ext cx="3238470" cy="39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300542"/>
            <a:ext cx="2519205" cy="25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6" descr="Рисунок4"/>
          <p:cNvSpPr>
            <a:spLocks noChangeArrowheads="1"/>
          </p:cNvSpPr>
          <p:nvPr/>
        </p:nvSpPr>
        <p:spPr bwMode="auto">
          <a:xfrm>
            <a:off x="285720" y="357166"/>
            <a:ext cx="2438400" cy="23622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88900" cmpd="thinThick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3286125" y="3857625"/>
            <a:ext cx="1643063" cy="1643063"/>
            <a:chOff x="1857356" y="4572008"/>
            <a:chExt cx="1643074" cy="164307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00364" y="5143512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428860" y="5715016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000364" y="5715016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57356" y="5715016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4572008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28860" y="5143512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00625" y="3286125"/>
            <a:ext cx="500063" cy="500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" name="Группа 21"/>
          <p:cNvGrpSpPr>
            <a:grpSpLocks/>
          </p:cNvGrpSpPr>
          <p:nvPr/>
        </p:nvGrpSpPr>
        <p:grpSpPr bwMode="auto">
          <a:xfrm>
            <a:off x="5000625" y="3857625"/>
            <a:ext cx="500063" cy="1643063"/>
            <a:chOff x="3571868" y="4572008"/>
            <a:chExt cx="500066" cy="16430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868" y="5715016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4572008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868" y="5143512"/>
              <a:ext cx="500066" cy="50006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5" name="TextBox 15"/>
          <p:cNvSpPr txBox="1">
            <a:spLocks noChangeArrowheads="1"/>
          </p:cNvSpPr>
          <p:nvPr/>
        </p:nvSpPr>
        <p:spPr bwMode="auto">
          <a:xfrm>
            <a:off x="4357688" y="3286125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charset="0"/>
              </a:rPr>
              <a:t>3</a:t>
            </a:r>
          </a:p>
        </p:txBody>
      </p:sp>
      <p:sp>
        <p:nvSpPr>
          <p:cNvPr id="5126" name="TextBox 16"/>
          <p:cNvSpPr txBox="1">
            <a:spLocks noChangeArrowheads="1"/>
          </p:cNvSpPr>
          <p:nvPr/>
        </p:nvSpPr>
        <p:spPr bwMode="auto">
          <a:xfrm>
            <a:off x="3214688" y="4429125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charset="0"/>
              </a:rPr>
              <a:t>1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3786188" y="3857625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charset="0"/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88" y="2714625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Arial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4563" y="714375"/>
            <a:ext cx="4643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 числа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9375" y="714375"/>
            <a:ext cx="642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1" name="Picture 20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294489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19400" y="271463"/>
            <a:ext cx="3590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 числа</a:t>
            </a:r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2743200" y="1447800"/>
            <a:ext cx="1828800" cy="17526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4572000" y="1447800"/>
            <a:ext cx="1828800" cy="17526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39" name="Oval 39"/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40" name="Oval 40"/>
          <p:cNvSpPr>
            <a:spLocks noChangeArrowheads="1"/>
          </p:cNvSpPr>
          <p:nvPr/>
        </p:nvSpPr>
        <p:spPr bwMode="auto">
          <a:xfrm>
            <a:off x="5715000" y="26670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41" name="Oval 41"/>
          <p:cNvSpPr>
            <a:spLocks noChangeArrowheads="1"/>
          </p:cNvSpPr>
          <p:nvPr/>
        </p:nvSpPr>
        <p:spPr bwMode="auto">
          <a:xfrm>
            <a:off x="5257800" y="2209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42" name="Oval 42"/>
          <p:cNvSpPr>
            <a:spLocks noChangeArrowheads="1"/>
          </p:cNvSpPr>
          <p:nvPr/>
        </p:nvSpPr>
        <p:spPr bwMode="auto">
          <a:xfrm>
            <a:off x="4800600" y="17526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1524000" y="3200400"/>
            <a:ext cx="1581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endParaRPr lang="ru-RU" sz="2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6096000" y="35814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3429000" y="3581400"/>
            <a:ext cx="8572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46" name="Rectangle 46"/>
          <p:cNvSpPr>
            <a:spLocks noChangeArrowheads="1"/>
          </p:cNvSpPr>
          <p:nvPr/>
        </p:nvSpPr>
        <p:spPr bwMode="auto">
          <a:xfrm>
            <a:off x="6096000" y="49530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4800600" y="49530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3429000" y="49530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4724400" y="35814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ru-RU" sz="9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50" name="Oval 50"/>
          <p:cNvSpPr>
            <a:spLocks noChangeArrowheads="1"/>
          </p:cNvSpPr>
          <p:nvPr/>
        </p:nvSpPr>
        <p:spPr bwMode="auto">
          <a:xfrm>
            <a:off x="56388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1" name="Oval 51"/>
          <p:cNvSpPr>
            <a:spLocks noChangeArrowheads="1"/>
          </p:cNvSpPr>
          <p:nvPr/>
        </p:nvSpPr>
        <p:spPr bwMode="auto">
          <a:xfrm>
            <a:off x="4800600" y="17526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2" name="Oval 52"/>
          <p:cNvSpPr>
            <a:spLocks noChangeArrowheads="1"/>
          </p:cNvSpPr>
          <p:nvPr/>
        </p:nvSpPr>
        <p:spPr bwMode="auto">
          <a:xfrm>
            <a:off x="38100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3" name="Oval 53"/>
          <p:cNvSpPr>
            <a:spLocks noChangeArrowheads="1"/>
          </p:cNvSpPr>
          <p:nvPr/>
        </p:nvSpPr>
        <p:spPr bwMode="auto">
          <a:xfrm>
            <a:off x="3124200" y="17526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4" name="Oval 54"/>
          <p:cNvSpPr>
            <a:spLocks noChangeArrowheads="1"/>
          </p:cNvSpPr>
          <p:nvPr/>
        </p:nvSpPr>
        <p:spPr bwMode="auto">
          <a:xfrm>
            <a:off x="38100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5" name="Oval 55"/>
          <p:cNvSpPr>
            <a:spLocks noChangeArrowheads="1"/>
          </p:cNvSpPr>
          <p:nvPr/>
        </p:nvSpPr>
        <p:spPr bwMode="auto">
          <a:xfrm>
            <a:off x="3810000" y="16764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6" name="Oval 56"/>
          <p:cNvSpPr>
            <a:spLocks noChangeArrowheads="1"/>
          </p:cNvSpPr>
          <p:nvPr/>
        </p:nvSpPr>
        <p:spPr bwMode="auto">
          <a:xfrm>
            <a:off x="30480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57" name="Oval 57"/>
          <p:cNvSpPr>
            <a:spLocks noChangeArrowheads="1"/>
          </p:cNvSpPr>
          <p:nvPr/>
        </p:nvSpPr>
        <p:spPr bwMode="auto">
          <a:xfrm>
            <a:off x="3124200" y="16764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AutoShape 58" descr="1321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7" grpId="0" animBg="1"/>
      <p:bldP spid="76838" grpId="0" animBg="1"/>
      <p:bldP spid="76839" grpId="0" animBg="1"/>
      <p:bldP spid="76839" grpId="1" animBg="1"/>
      <p:bldP spid="76840" grpId="0" animBg="1"/>
      <p:bldP spid="76840" grpId="1" animBg="1"/>
      <p:bldP spid="76841" grpId="0" animBg="1"/>
      <p:bldP spid="76841" grpId="1" animBg="1"/>
      <p:bldP spid="76842" grpId="0" animBg="1"/>
      <p:bldP spid="76842" grpId="1" animBg="1"/>
      <p:bldP spid="76843" grpId="0"/>
      <p:bldP spid="76844" grpId="0"/>
      <p:bldP spid="76845" grpId="0"/>
      <p:bldP spid="76846" grpId="0"/>
      <p:bldP spid="76847" grpId="0"/>
      <p:bldP spid="76848" grpId="0"/>
      <p:bldP spid="76849" grpId="0"/>
      <p:bldP spid="76850" grpId="0" animBg="1"/>
      <p:bldP spid="76850" grpId="1" animBg="1"/>
      <p:bldP spid="76851" grpId="0" animBg="1"/>
      <p:bldP spid="76851" grpId="1" animBg="1"/>
      <p:bldP spid="76852" grpId="0" animBg="1"/>
      <p:bldP spid="76852" grpId="1" animBg="1"/>
      <p:bldP spid="76853" grpId="0" animBg="1"/>
      <p:bldP spid="76853" grpId="1" animBg="1"/>
      <p:bldP spid="76854" grpId="0" animBg="1"/>
      <p:bldP spid="76854" grpId="1" animBg="1"/>
      <p:bldP spid="76855" grpId="0" animBg="1"/>
      <p:bldP spid="76855" grpId="1" animBg="1"/>
      <p:bldP spid="76856" grpId="0" animBg="1"/>
      <p:bldP spid="76856" grpId="1" animBg="1"/>
      <p:bldP spid="76857" grpId="0" animBg="1"/>
      <p:bldP spid="768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447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ЧЕТЫРЕ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4032250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Century Schoolbook"/>
              </a:rPr>
              <a:t>4</a:t>
            </a:r>
          </a:p>
        </p:txBody>
      </p:sp>
      <p:pic>
        <p:nvPicPr>
          <p:cNvPr id="1537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8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5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570" y="4643446"/>
            <a:ext cx="2181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22098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4800" y="4572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тремя идут четыре,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Острый локоть оттопыря.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6629400" y="39624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44196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50292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6388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2484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1981200" y="2209800"/>
            <a:ext cx="685800" cy="19812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1981200" y="4191000"/>
            <a:ext cx="1600200" cy="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3124200" y="2743200"/>
            <a:ext cx="838200" cy="31242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7315200" y="4648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7924800" y="4648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7391400" y="52578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7924800" y="52578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2590800" y="220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38862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023100" y="-762000"/>
            <a:ext cx="21209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500" b="1">
                <a:solidFill>
                  <a:srgbClr val="CC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75798" name="Picture 22" descr="Рисунок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51336">
            <a:off x="4343400" y="1752600"/>
            <a:ext cx="2576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42672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0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4102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2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8006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1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60198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3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66294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9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75 0.277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900"/>
                            </p:stCondLst>
                            <p:childTnLst>
                              <p:par>
                                <p:cTn id="96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9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-1.1111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900"/>
                            </p:stCondLst>
                            <p:childTnLst>
                              <p:par>
                                <p:cTn id="10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9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9166 0.4555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900"/>
                            </p:stCondLst>
                            <p:childTnLst>
                              <p:par>
                                <p:cTn id="120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4" grpId="1" animBg="1"/>
      <p:bldP spid="75794" grpId="2" animBg="1"/>
      <p:bldP spid="75795" grpId="0" animBg="1"/>
      <p:bldP spid="75795" grpId="1" animBg="1"/>
      <p:bldP spid="75795" grpId="2" animBg="1"/>
      <p:bldP spid="75796" grpId="0" animBg="1"/>
      <p:bldP spid="75796" grpId="1" animBg="1"/>
      <p:bldP spid="75796" grpId="2" animBg="1"/>
      <p:bldP spid="75797" grpId="0"/>
      <p:bldP spid="75799" grpId="0"/>
      <p:bldP spid="75800" grpId="0"/>
      <p:bldP spid="75801" grpId="0"/>
      <p:bldP spid="75802" grpId="0"/>
      <p:bldP spid="758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-ка-КПП 2\КПП 2\4\М-ка 1-с.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982456" cy="6858001"/>
          </a:xfrm>
          <a:prstGeom prst="rect">
            <a:avLst/>
          </a:prstGeom>
          <a:noFill/>
        </p:spPr>
      </p:pic>
      <p:pic>
        <p:nvPicPr>
          <p:cNvPr id="3" name="Picture 20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94489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570" y="4643446"/>
            <a:ext cx="2181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6" descr="Рисунок4"/>
          <p:cNvSpPr>
            <a:spLocks noChangeArrowheads="1"/>
          </p:cNvSpPr>
          <p:nvPr/>
        </p:nvSpPr>
        <p:spPr bwMode="auto">
          <a:xfrm>
            <a:off x="0" y="0"/>
            <a:ext cx="2438400" cy="23622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88900" cmpd="thinThick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125538"/>
            <a:ext cx="4953000" cy="5486400"/>
            <a:chOff x="336" y="720"/>
            <a:chExt cx="3120" cy="3456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336" y="864"/>
              <a:ext cx="3072" cy="3168"/>
            </a:xfrm>
            <a:prstGeom prst="upArrow">
              <a:avLst>
                <a:gd name="adj1" fmla="val 88083"/>
                <a:gd name="adj2" fmla="val 25815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336" y="1680"/>
              <a:ext cx="3120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1872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528" y="2448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528" y="3216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28" y="1008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920" y="864"/>
              <a:ext cx="1536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336" y="864"/>
              <a:ext cx="1584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304" y="1728"/>
              <a:ext cx="480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585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08" y="2544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1920" y="720"/>
              <a:ext cx="96" cy="144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04" y="3312"/>
              <a:ext cx="43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432" y="4128"/>
              <a:ext cx="2688" cy="48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3120" y="3936"/>
              <a:ext cx="240" cy="24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5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343400" y="457200"/>
            <a:ext cx="4648200" cy="9144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числа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47800"/>
            <a:ext cx="4876800" cy="685800"/>
          </a:xfrm>
        </p:spPr>
        <p:txBody>
          <a:bodyPr/>
          <a:lstStyle/>
          <a:p>
            <a:r>
              <a:rPr lang="ru-RU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Игра «Назови соседа»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638800" y="2143116"/>
            <a:ext cx="31242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 № </a:t>
            </a: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назовём жителей этого дома </a:t>
            </a:r>
          </a:p>
        </p:txBody>
      </p:sp>
      <p:pic>
        <p:nvPicPr>
          <p:cNvPr id="35861" name="Picture 21" descr="ccc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2166938"/>
          </a:xfrm>
          <a:prstGeom prst="rect">
            <a:avLst/>
          </a:prstGeom>
          <a:noFill/>
        </p:spPr>
      </p:pic>
      <p:sp>
        <p:nvSpPr>
          <p:cNvPr id="35862" name="WordArt 22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38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5863" name="WordArt 23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35864" name="WordArt 24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pic>
        <p:nvPicPr>
          <p:cNvPr id="25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570" y="4643446"/>
            <a:ext cx="2181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  <p:bldP spid="35859" grpId="0" build="p"/>
      <p:bldP spid="35860" grpId="0"/>
      <p:bldP spid="35862" grpId="0" animBg="1"/>
      <p:bldP spid="35863" grpId="0" animBg="1"/>
      <p:bldP spid="358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657600"/>
            <a:ext cx="1990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90600" y="2667000"/>
            <a:ext cx="227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Древней Руси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715000" y="2819400"/>
            <a:ext cx="323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Китайская нумерация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676400" y="6338888"/>
            <a:ext cx="272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Древнем Египте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038600" y="52578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Римская нумерация</a:t>
            </a:r>
          </a:p>
        </p:txBody>
      </p:sp>
      <p:pic>
        <p:nvPicPr>
          <p:cNvPr id="74760" name="Picture 8" descr="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16017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1145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4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17129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4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8025" y="457200"/>
            <a:ext cx="2522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8" grpId="0"/>
      <p:bldP spid="747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1600200" y="190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733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</a:t>
            </a: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5867400" y="1981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26670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48006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</a:p>
        </p:txBody>
      </p:sp>
      <p:pic>
        <p:nvPicPr>
          <p:cNvPr id="21512" name="Picture 14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0"/>
            <a:ext cx="28971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6" name="AutoShape 16" descr="Рисунок4"/>
          <p:cNvSpPr>
            <a:spLocks noChangeArrowheads="1"/>
          </p:cNvSpPr>
          <p:nvPr/>
        </p:nvSpPr>
        <p:spPr bwMode="auto">
          <a:xfrm>
            <a:off x="2971800" y="2819400"/>
            <a:ext cx="2438400" cy="23622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88900" cmpd="thinThick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4" name="Picture 20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2952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1" descr="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657600"/>
            <a:ext cx="2927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1" grpId="0" animBg="1"/>
      <p:bldP spid="563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200400" y="914400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Магия числа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</a:t>
            </a:r>
            <a:r>
              <a:rPr lang="ru-RU" sz="2400" smtClean="0">
                <a:latin typeface="Times New Roman" pitchFamily="18" charset="0"/>
              </a:rPr>
              <a:t>А теперь опять заглянем на минутку в наши магические книги. Итак, древние считали четверку символом устойчивости и прочности. Ведь она представлена квадратом, четыре стороны которого означают стороны света, четыре времени года, четыре стихии – Огонь, Землю, Воздух и Воду.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А что означает четверка как число имени? Ани, Вадики, Пети, Светы и Зои! Знайте, что вас ждет успех в науке и технике. Вы трудолюбивы, надёжны, стойки и честны. На вас можно положиться в трудную минуту, так как именно тогда раскрываются с лучшей стороны качества вашего характера.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Так что постарайтесь, чтобы волшебное предсказание древних магов стало явью!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160463" y="642919"/>
            <a:ext cx="6769100" cy="30003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Молодцы!</a:t>
            </a:r>
          </a:p>
        </p:txBody>
      </p:sp>
      <p:pic>
        <p:nvPicPr>
          <p:cNvPr id="4" name="Picture 21" descr="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0322"/>
            <a:ext cx="3175151" cy="32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94489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e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6911975" cy="6851650"/>
          </a:xfrm>
          <a:prstGeom prst="rect">
            <a:avLst/>
          </a:prstGeom>
          <a:noFill/>
        </p:spPr>
      </p:pic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4356100" y="2708275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5580063" y="908050"/>
            <a:ext cx="515937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2627313" y="1341438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1979613" y="4941888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6443663" y="4437063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1403350" y="278130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6372225" y="2060575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3275013" y="4868863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3203575" y="47625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5148263" y="1844675"/>
            <a:ext cx="515937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3419475" y="213360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2555875" y="256540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588125" y="3068638"/>
            <a:ext cx="515938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5651500" y="3141663"/>
            <a:ext cx="515938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4787900" y="364490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5364163" y="4508500"/>
            <a:ext cx="515937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2051050" y="3716338"/>
            <a:ext cx="515938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3348038" y="3573463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1474788" y="1484313"/>
            <a:ext cx="515937" cy="515937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4283075" y="908050"/>
            <a:ext cx="515938" cy="515938"/>
          </a:xfrm>
          <a:prstGeom prst="ellipse">
            <a:avLst/>
          </a:prstGeom>
          <a:gradFill rotWithShape="1">
            <a:gsLst>
              <a:gs pos="0">
                <a:srgbClr val="FD3F35">
                  <a:gamma/>
                  <a:shade val="46275"/>
                  <a:invGamma/>
                </a:srgbClr>
              </a:gs>
              <a:gs pos="100000">
                <a:srgbClr val="FD3F3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6981825" y="0"/>
            <a:ext cx="11731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</a:t>
            </a: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2</a:t>
            </a: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3</a:t>
            </a:r>
          </a:p>
        </p:txBody>
      </p:sp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4</a:t>
            </a: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5</a:t>
            </a: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6</a:t>
            </a: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7</a:t>
            </a: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8</a:t>
            </a: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948488" y="0"/>
            <a:ext cx="1173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9</a:t>
            </a: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10</a:t>
            </a: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11</a:t>
            </a: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12</a:t>
            </a: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13</a:t>
            </a: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14</a:t>
            </a:r>
          </a:p>
        </p:txBody>
      </p:sp>
      <p:sp>
        <p:nvSpPr>
          <p:cNvPr id="2206" name="Text Box 158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15</a:t>
            </a: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16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17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18</a:t>
            </a: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19</a:t>
            </a: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6981825" y="0"/>
            <a:ext cx="2162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20</a:t>
            </a:r>
          </a:p>
        </p:txBody>
      </p:sp>
      <p:sp>
        <p:nvSpPr>
          <p:cNvPr id="2212" name="Text Box 164"/>
          <p:cNvSpPr txBox="1">
            <a:spLocks noChangeArrowheads="1"/>
          </p:cNvSpPr>
          <p:nvPr/>
        </p:nvSpPr>
        <p:spPr bwMode="auto">
          <a:xfrm>
            <a:off x="7451725" y="0"/>
            <a:ext cx="11731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FD3F35"/>
                </a:solidFill>
              </a:rPr>
              <a:t>0</a:t>
            </a:r>
          </a:p>
        </p:txBody>
      </p:sp>
      <p:pic>
        <p:nvPicPr>
          <p:cNvPr id="2221" name="Счет_русский_20256-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99500" y="6413500"/>
            <a:ext cx="203200" cy="203200"/>
          </a:xfrm>
          <a:prstGeom prst="rect">
            <a:avLst/>
          </a:prstGeom>
          <a:noFill/>
        </p:spPr>
      </p:pic>
    </p:spTree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decel="100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decel="100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decel="1000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decel="100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decel="100000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decel="100000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1"/>
                </p:tgtEl>
              </p:cMediaNode>
            </p:audio>
          </p:childTnLst>
        </p:cTn>
      </p:par>
    </p:tnLst>
    <p:bldLst>
      <p:bldP spid="2078" grpId="0" animBg="1"/>
      <p:bldP spid="2078" grpId="1" animBg="1"/>
      <p:bldP spid="2079" grpId="0" animBg="1"/>
      <p:bldP spid="2079" grpId="1" animBg="1"/>
      <p:bldP spid="2080" grpId="0" animBg="1"/>
      <p:bldP spid="2080" grpId="1" animBg="1"/>
      <p:bldP spid="2081" grpId="0" animBg="1"/>
      <p:bldP spid="2081" grpId="1" animBg="1"/>
      <p:bldP spid="2082" grpId="0" animBg="1"/>
      <p:bldP spid="2082" grpId="1" animBg="1"/>
      <p:bldP spid="2083" grpId="0" animBg="1"/>
      <p:bldP spid="2083" grpId="1" animBg="1"/>
      <p:bldP spid="2084" grpId="0" animBg="1"/>
      <p:bldP spid="2084" grpId="1" animBg="1"/>
      <p:bldP spid="2085" grpId="0" animBg="1"/>
      <p:bldP spid="2085" grpId="1" animBg="1"/>
      <p:bldP spid="2086" grpId="0" animBg="1"/>
      <p:bldP spid="2086" grpId="1" animBg="1"/>
      <p:bldP spid="2087" grpId="0" animBg="1"/>
      <p:bldP spid="2087" grpId="1" animBg="1"/>
      <p:bldP spid="2088" grpId="0" animBg="1"/>
      <p:bldP spid="2088" grpId="1" animBg="1"/>
      <p:bldP spid="2089" grpId="0" animBg="1"/>
      <p:bldP spid="2089" grpId="1" animBg="1"/>
      <p:bldP spid="2090" grpId="0" animBg="1"/>
      <p:bldP spid="2090" grpId="1" animBg="1"/>
      <p:bldP spid="2091" grpId="0" animBg="1"/>
      <p:bldP spid="2091" grpId="1" animBg="1"/>
      <p:bldP spid="2092" grpId="0" animBg="1"/>
      <p:bldP spid="2092" grpId="1" animBg="1"/>
      <p:bldP spid="2093" grpId="0" animBg="1"/>
      <p:bldP spid="2093" grpId="1" animBg="1"/>
      <p:bldP spid="2094" grpId="0" animBg="1"/>
      <p:bldP spid="2094" grpId="1" animBg="1"/>
      <p:bldP spid="2095" grpId="0" animBg="1"/>
      <p:bldP spid="2095" grpId="1" animBg="1"/>
      <p:bldP spid="2096" grpId="0" animBg="1"/>
      <p:bldP spid="2096" grpId="1" animBg="1"/>
      <p:bldP spid="2097" grpId="0" animBg="1"/>
      <p:bldP spid="2097" grpId="1" animBg="1"/>
      <p:bldP spid="2192" grpId="0"/>
      <p:bldP spid="2193" grpId="0"/>
      <p:bldP spid="2194" grpId="0"/>
      <p:bldP spid="2195" grpId="0"/>
      <p:bldP spid="2196" grpId="0"/>
      <p:bldP spid="2197" grpId="0"/>
      <p:bldP spid="2198" grpId="0"/>
      <p:bldP spid="2199" grpId="0"/>
      <p:bldP spid="2200" grpId="0"/>
      <p:bldP spid="2201" grpId="0"/>
      <p:bldP spid="2202" grpId="0"/>
      <p:bldP spid="2203" grpId="0"/>
      <p:bldP spid="2204" grpId="0"/>
      <p:bldP spid="2205" grpId="0"/>
      <p:bldP spid="2206" grpId="0"/>
      <p:bldP spid="2207" grpId="0"/>
      <p:bldP spid="2208" grpId="0"/>
      <p:bldP spid="2209" grpId="0"/>
      <p:bldP spid="2210" grpId="0"/>
      <p:bldP spid="2211" grpId="0"/>
      <p:bldP spid="2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Сколько моркови съел зайчик? </a:t>
            </a:r>
            <a:br>
              <a:rPr lang="ru-RU" sz="3600" smtClean="0">
                <a:solidFill>
                  <a:schemeClr val="folHlink"/>
                </a:solidFill>
              </a:rPr>
            </a:br>
            <a:r>
              <a:rPr lang="ru-RU" sz="3600" smtClean="0">
                <a:solidFill>
                  <a:schemeClr val="folHlink"/>
                </a:solidFill>
              </a:rPr>
              <a:t>Сколько было моркови?</a:t>
            </a:r>
          </a:p>
        </p:txBody>
      </p:sp>
      <p:pic>
        <p:nvPicPr>
          <p:cNvPr id="17411" name="Picture 3" descr="img0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3088"/>
            <a:ext cx="5472113" cy="4681537"/>
          </a:xfr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164388" y="3213100"/>
            <a:ext cx="1422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1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ТЕ</a:t>
            </a:r>
            <a:r>
              <a:rPr lang="ru-RU" sz="7200" b="1">
                <a:solidFill>
                  <a:srgbClr val="F6F8A6"/>
                </a:solidFill>
              </a:rPr>
              <a:t>ЛЕ</a:t>
            </a:r>
            <a:r>
              <a:rPr lang="ru-RU" sz="7200" b="1">
                <a:solidFill>
                  <a:srgbClr val="FFCC66"/>
                </a:solidFill>
              </a:rPr>
              <a:t>ФО</a:t>
            </a:r>
            <a:r>
              <a:rPr lang="ru-RU" sz="7200" b="1">
                <a:solidFill>
                  <a:srgbClr val="CCCC00"/>
                </a:solidFill>
              </a:rPr>
              <a:t>Н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348038" y="1916113"/>
            <a:ext cx="2374900" cy="4514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prstShdw prst="shdw17" dist="81320" dir="3080412">
              <a:schemeClr val="bg2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706813" y="2274888"/>
            <a:ext cx="1663700" cy="15049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FFFF"/>
                </a:solidFill>
              </a:rPr>
              <a:t>АЛЁ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492500" y="4005263"/>
            <a:ext cx="871538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643438" y="4005263"/>
            <a:ext cx="871537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3492500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219700" y="1555750"/>
            <a:ext cx="315913" cy="31591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prstShdw prst="shdw17" dist="81320" dir="3080412">
              <a:schemeClr val="bg2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4211638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4932363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3492500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211638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4932363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3492500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4211638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932363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82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-603250"/>
            <a:ext cx="304800" cy="304800"/>
          </a:xfrm>
          <a:prstGeom prst="rect">
            <a:avLst/>
          </a:prstGeom>
          <a:noFill/>
        </p:spPr>
      </p:pic>
      <p:pic>
        <p:nvPicPr>
          <p:cNvPr id="10283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те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5650" y="-603250"/>
            <a:ext cx="304800" cy="304800"/>
          </a:xfrm>
          <a:prstGeom prst="rect">
            <a:avLst/>
          </a:prstGeom>
          <a:noFill/>
        </p:spPr>
      </p:pic>
      <p:pic>
        <p:nvPicPr>
          <p:cNvPr id="10284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31913" y="-603250"/>
            <a:ext cx="304800" cy="304800"/>
          </a:xfrm>
          <a:prstGeom prst="rect">
            <a:avLst/>
          </a:prstGeom>
          <a:noFill/>
        </p:spPr>
      </p:pic>
      <p:pic>
        <p:nvPicPr>
          <p:cNvPr id="10285" name="Picture 45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прямо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979613" y="-674688"/>
            <a:ext cx="304800" cy="304800"/>
          </a:xfrm>
          <a:prstGeom prst="rect">
            <a:avLst/>
          </a:prstGeom>
          <a:noFill/>
        </p:spPr>
      </p:pic>
      <p:pic>
        <p:nvPicPr>
          <p:cNvPr id="10286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квад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7003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87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-531813"/>
            <a:ext cx="304800" cy="304800"/>
          </a:xfrm>
          <a:prstGeom prst="rect">
            <a:avLst/>
          </a:prstGeom>
          <a:noFill/>
        </p:spPr>
      </p:pic>
      <p:pic>
        <p:nvPicPr>
          <p:cNvPr id="10288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89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156325" y="-1108075"/>
            <a:ext cx="304800" cy="304800"/>
          </a:xfrm>
          <a:prstGeom prst="rect">
            <a:avLst/>
          </a:prstGeom>
          <a:noFill/>
        </p:spPr>
      </p:pic>
      <p:pic>
        <p:nvPicPr>
          <p:cNvPr id="1029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э 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92725" y="-1108075"/>
            <a:ext cx="304800" cy="304800"/>
          </a:xfrm>
          <a:prstGeom prst="rect">
            <a:avLst/>
          </a:prstGeom>
          <a:noFill/>
        </p:spPr>
      </p:pic>
      <p:pic>
        <p:nvPicPr>
          <p:cNvPr id="10291" name="Picture 51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и эт 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6434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867400" y="-531813"/>
            <a:ext cx="304800" cy="304800"/>
          </a:xfrm>
          <a:prstGeom prst="rect">
            <a:avLst/>
          </a:prstGeom>
          <a:noFill/>
        </p:spPr>
      </p:pic>
      <p:pic>
        <p:nvPicPr>
          <p:cNvPr id="10293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алё1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804025" y="-747713"/>
            <a:ext cx="304800" cy="304800"/>
          </a:xfrm>
          <a:prstGeom prst="rect">
            <a:avLst/>
          </a:prstGeom>
          <a:noFill/>
        </p:spPr>
      </p:pic>
      <p:pic>
        <p:nvPicPr>
          <p:cNvPr id="10294" name="Picture 54">
            <a:hlinkClick r:id="" action="ppaction://media"/>
          </p:cNvPr>
          <p:cNvPicPr>
            <a:picLocks noRot="1" noChangeAspect="1" noChangeArrowheads="1"/>
          </p:cNvPicPr>
          <p:nvPr>
            <a:wavAudioFile r:embed="rId11" name="ск_п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-603250"/>
            <a:ext cx="304800" cy="304800"/>
          </a:xfrm>
          <a:prstGeom prst="rect">
            <a:avLst/>
          </a:prstGeom>
          <a:noFill/>
        </p:spPr>
      </p:pic>
      <p:pic>
        <p:nvPicPr>
          <p:cNvPr id="10295" name="Picture 55">
            <a:hlinkClick r:id="" action="ppaction://media"/>
          </p:cNvPr>
          <p:cNvPicPr>
            <a:picLocks noRot="1" noChangeAspect="1" noChangeArrowheads="1"/>
          </p:cNvPicPr>
          <p:nvPr>
            <a:wavAudioFile r:embed="rId12" name="пр  один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101013" y="-603250"/>
            <a:ext cx="304800" cy="304800"/>
          </a:xfrm>
          <a:prstGeom prst="rect">
            <a:avLst/>
          </a:prstGeom>
          <a:noFill/>
        </p:spPr>
      </p:pic>
      <p:pic>
        <p:nvPicPr>
          <p:cNvPr id="10296" name="Picture 56">
            <a:hlinkClick r:id="" action="ppaction://media"/>
          </p:cNvPr>
          <p:cNvPicPr>
            <a:picLocks noRot="1" noChangeAspect="1" noChangeArrowheads="1"/>
          </p:cNvPicPr>
          <p:nvPr>
            <a:wavAudioFile r:embed="rId13" name="ск_к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-1395413"/>
            <a:ext cx="304800" cy="304800"/>
          </a:xfrm>
          <a:prstGeom prst="rect">
            <a:avLst/>
          </a:prstGeom>
          <a:noFill/>
        </p:spPr>
      </p:pic>
      <p:pic>
        <p:nvPicPr>
          <p:cNvPr id="10297" name="Picture 57">
            <a:hlinkClick r:id="" action="ppaction://media"/>
          </p:cNvPr>
          <p:cNvPicPr>
            <a:picLocks noRot="1" noChangeAspect="1" noChangeArrowheads="1"/>
          </p:cNvPicPr>
          <p:nvPr>
            <a:wavAudioFile r:embed="rId14" name="много1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-13239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9" fill="hold"/>
                                        <p:tgtEl>
                                          <p:spTgt spid="10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0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25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309" fill="hold"/>
                                        <p:tgtEl>
                                          <p:spTgt spid="10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34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434" fill="hold"/>
                                        <p:tgtEl>
                                          <p:spTgt spid="10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68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808" fill="hold"/>
                                        <p:tgtEl>
                                          <p:spTgt spid="10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476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808" fill="hold"/>
                                        <p:tgtEl>
                                          <p:spTgt spid="10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284"/>
                            </p:stCondLst>
                            <p:childTnLst>
                              <p:par>
                                <p:cTn id="1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122" fill="hold"/>
                                        <p:tgtEl>
                                          <p:spTgt spid="10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406"/>
                            </p:stCondLst>
                            <p:childTnLst>
                              <p:par>
                                <p:cTn id="1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245" fill="hold"/>
                                        <p:tgtEl>
                                          <p:spTgt spid="10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651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559" fill="hold"/>
                                        <p:tgtEl>
                                          <p:spTgt spid="10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21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559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769"/>
                            </p:stCondLst>
                            <p:childTnLst>
                              <p:par>
                                <p:cTn id="15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269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8897" fill="hold"/>
                                        <p:tgtEl>
                                          <p:spTgt spid="10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166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2559" fill="hold"/>
                                        <p:tgtEl>
                                          <p:spTgt spid="10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725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1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4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grpId="4" nodeType="withEffect">
                                  <p:stCondLst>
                                    <p:cond delay="2075"/>
                                  </p:stCondLst>
                                  <p:childTnLst>
                                    <p:animMotion origin="layout" path="M 0.25 7.40741E-7 L 2.5E-6 7.40741E-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2995" fill="hold"/>
                                        <p:tgtEl>
                                          <p:spTgt spid="10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800"/>
                            </p:stCondLst>
                            <p:childTnLst>
                              <p:par>
                                <p:cTn id="1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371" fill="hold"/>
                                        <p:tgtEl>
                                          <p:spTgt spid="10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171"/>
                            </p:stCondLst>
                            <p:childTnLst>
                              <p:par>
                                <p:cTn id="1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810" fill="hold"/>
                                        <p:tgtEl>
                                          <p:spTgt spid="10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8981"/>
                            </p:stCondLst>
                            <p:childTnLst>
                              <p:par>
                                <p:cTn id="198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  <p:audio>
              <p:cMediaNode>
                <p:cTn id="2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3"/>
                </p:tgtEl>
              </p:cMediaNode>
            </p:audio>
            <p:audio>
              <p:cMediaNode>
                <p:cTn id="2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4"/>
                </p:tgtEl>
              </p:cMediaNode>
            </p:audio>
            <p:audio>
              <p:cMediaNode>
                <p:cTn id="2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5"/>
                </p:tgtEl>
              </p:cMediaNode>
            </p:audio>
            <p:audio>
              <p:cMediaNode>
                <p:cTn id="2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6"/>
                </p:tgtEl>
              </p:cMediaNode>
            </p:audio>
            <p:audio>
              <p:cMediaNode>
                <p:cTn id="2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7"/>
                </p:tgtEl>
              </p:cMediaNode>
            </p:audio>
            <p:audio>
              <p:cMediaNode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8"/>
                </p:tgtEl>
              </p:cMediaNode>
            </p:audio>
            <p:audio>
              <p:cMediaNode>
                <p:cTn id="2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9"/>
                </p:tgtEl>
              </p:cMediaNode>
            </p:audio>
            <p:audio>
              <p:cMediaNode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0"/>
                </p:tgtEl>
              </p:cMediaNode>
            </p:audio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1"/>
                </p:tgtEl>
              </p:cMediaNode>
            </p:audio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3"/>
                </p:tgtEl>
              </p:cMediaNode>
            </p:audio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4"/>
                </p:tgtEl>
              </p:cMediaNode>
            </p:audio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5"/>
                </p:tgtEl>
              </p:cMediaNode>
            </p:audio>
            <p:audio>
              <p:cMediaNode>
                <p:cTn id="2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6"/>
                </p:tgtEl>
              </p:cMediaNode>
            </p:audio>
            <p:audio>
              <p:cMediaNode>
                <p:cTn id="2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7"/>
                </p:tgtEl>
              </p:cMediaNode>
            </p:audio>
          </p:childTnLst>
        </p:cTn>
      </p:par>
    </p:tnLst>
    <p:bldLst>
      <p:bldP spid="10257" grpId="0" animBg="1"/>
      <p:bldP spid="10257" grpId="1" animBg="1"/>
      <p:bldP spid="10257" grpId="2" animBg="1"/>
      <p:bldP spid="10257" grpId="3" animBg="1"/>
      <p:bldP spid="10257" grpId="4" animBg="1"/>
      <p:bldP spid="10257" grpId="5" animBg="1"/>
      <p:bldP spid="10259" grpId="0" animBg="1"/>
      <p:bldP spid="10259" grpId="1" animBg="1"/>
      <p:bldP spid="10259" grpId="2" animBg="1"/>
      <p:bldP spid="10260" grpId="0" animBg="1"/>
      <p:bldP spid="10260" grpId="1" animBg="1"/>
      <p:bldP spid="10260" grpId="2" animBg="1"/>
      <p:bldP spid="10262" grpId="0" animBg="1"/>
      <p:bldP spid="10262" grpId="1" animBg="1"/>
      <p:bldP spid="10262" grpId="2" animBg="1"/>
      <p:bldP spid="10263" grpId="0" animBg="1"/>
      <p:bldP spid="10263" grpId="1" animBg="1"/>
      <p:bldP spid="10273" grpId="0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6572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 садике гулял павлин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Словно важный господин.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И три павлина за кустами.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Сколько </a:t>
            </a:r>
            <a:r>
              <a:rPr lang="ru-RU" sz="3200" b="1" dirty="0">
                <a:solidFill>
                  <a:srgbClr val="FF0000"/>
                </a:solidFill>
              </a:rPr>
              <a:t>их? Считайте сами.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0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0049"/>
            <a:ext cx="3238470" cy="39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934" y="500042"/>
            <a:ext cx="2375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643182"/>
            <a:ext cx="2375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375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86322"/>
            <a:ext cx="2375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288" y="333375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800" b="1">
                <a:solidFill>
                  <a:srgbClr val="FF0000"/>
                </a:solidFill>
              </a:rPr>
              <a:t>1</a:t>
            </a:r>
            <a:r>
              <a:rPr lang="ru-RU" sz="20800" b="1">
                <a:solidFill>
                  <a:srgbClr val="33CC33"/>
                </a:solidFill>
              </a:rPr>
              <a:t>+</a:t>
            </a:r>
            <a:r>
              <a:rPr lang="en-US" sz="20800" b="1">
                <a:solidFill>
                  <a:srgbClr val="FF0000"/>
                </a:solidFill>
              </a:rPr>
              <a:t>3</a:t>
            </a:r>
            <a:r>
              <a:rPr lang="ru-RU" sz="20800" b="1">
                <a:solidFill>
                  <a:srgbClr val="33CC33"/>
                </a:solidFill>
              </a:rPr>
              <a:t>=</a:t>
            </a:r>
            <a:r>
              <a:rPr lang="ru-RU" sz="20800" b="1">
                <a:solidFill>
                  <a:schemeClr val="tx2"/>
                </a:solidFill>
              </a:rPr>
              <a:t> </a:t>
            </a:r>
            <a:r>
              <a:rPr lang="en-US" sz="20800" b="1">
                <a:solidFill>
                  <a:srgbClr val="FF0000"/>
                </a:solidFill>
              </a:rPr>
              <a:t>4</a:t>
            </a:r>
            <a:endParaRPr lang="ru-RU" sz="20800" b="1">
              <a:solidFill>
                <a:srgbClr val="FF0000"/>
              </a:solidFill>
            </a:endParaRP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914400" y="39624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057400" y="3581400"/>
            <a:ext cx="1295400" cy="1219200"/>
          </a:xfrm>
          <a:prstGeom prst="plus">
            <a:avLst>
              <a:gd name="adj" fmla="val 4036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3962400"/>
            <a:ext cx="1066800" cy="609600"/>
            <a:chOff x="3264" y="2496"/>
            <a:chExt cx="672" cy="384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3264" y="273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81400" y="3886200"/>
            <a:ext cx="1447800" cy="1381125"/>
            <a:chOff x="2256" y="2448"/>
            <a:chExt cx="912" cy="87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256" y="2448"/>
              <a:ext cx="912" cy="432"/>
              <a:chOff x="432" y="2472"/>
              <a:chExt cx="912" cy="432"/>
            </a:xfrm>
          </p:grpSpPr>
          <p:sp>
            <p:nvSpPr>
              <p:cNvPr id="24585" name="Oval 9"/>
              <p:cNvSpPr>
                <a:spLocks noChangeArrowheads="1"/>
              </p:cNvSpPr>
              <p:nvPr/>
            </p:nvSpPr>
            <p:spPr bwMode="auto">
              <a:xfrm>
                <a:off x="912" y="24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432" y="24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2472" y="288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659563" y="3860800"/>
            <a:ext cx="1447800" cy="1406525"/>
            <a:chOff x="4195" y="2432"/>
            <a:chExt cx="912" cy="88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195" y="2432"/>
              <a:ext cx="912" cy="432"/>
              <a:chOff x="4176" y="2448"/>
              <a:chExt cx="912" cy="432"/>
            </a:xfrm>
          </p:grpSpPr>
          <p:sp>
            <p:nvSpPr>
              <p:cNvPr id="24589" name="Oval 13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0" name="Oval 14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195" y="2886"/>
              <a:ext cx="912" cy="432"/>
              <a:chOff x="4176" y="2448"/>
              <a:chExt cx="912" cy="432"/>
            </a:xfrm>
          </p:grpSpPr>
          <p:sp>
            <p:nvSpPr>
              <p:cNvPr id="24595" name="Oval 19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Tm="1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nimBg="1"/>
      <p:bldP spid="245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42919"/>
            <a:ext cx="4940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мяча у Вани,</a:t>
            </a:r>
            <a:b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мяча у Ани.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мяча да два. Малыш! 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Сколько их сообразишь?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3000372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00372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181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3352800"/>
          </a:xfrm>
        </p:spPr>
        <p:txBody>
          <a:bodyPr>
            <a:normAutofit/>
          </a:bodyPr>
          <a:lstStyle/>
          <a:p>
            <a:r>
              <a:rPr lang="ru-RU" sz="20800" b="1">
                <a:solidFill>
                  <a:srgbClr val="FF0000"/>
                </a:solidFill>
              </a:rPr>
              <a:t>2</a:t>
            </a:r>
            <a:r>
              <a:rPr lang="ru-RU" sz="20800" b="1">
                <a:solidFill>
                  <a:srgbClr val="33CC33"/>
                </a:solidFill>
              </a:rPr>
              <a:t>+</a:t>
            </a:r>
            <a:r>
              <a:rPr lang="en-US" sz="20800" b="1">
                <a:solidFill>
                  <a:srgbClr val="FF0000"/>
                </a:solidFill>
              </a:rPr>
              <a:t>2</a:t>
            </a:r>
            <a:r>
              <a:rPr lang="ru-RU" sz="20800" b="1">
                <a:solidFill>
                  <a:srgbClr val="33CC33"/>
                </a:solidFill>
              </a:rPr>
              <a:t>=</a:t>
            </a:r>
            <a:r>
              <a:rPr lang="ru-RU" sz="20800" b="1"/>
              <a:t> </a:t>
            </a:r>
            <a:r>
              <a:rPr lang="en-US" sz="20800" b="1">
                <a:solidFill>
                  <a:srgbClr val="FF0000"/>
                </a:solidFill>
              </a:rPr>
              <a:t>4</a:t>
            </a:r>
            <a:endParaRPr lang="ru-RU" sz="20800" b="1">
              <a:solidFill>
                <a:srgbClr val="FF0000"/>
              </a:solidFill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68538" y="3573463"/>
            <a:ext cx="1295400" cy="1219200"/>
          </a:xfrm>
          <a:prstGeom prst="plus">
            <a:avLst>
              <a:gd name="adj" fmla="val 4036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8263" y="3933825"/>
            <a:ext cx="1066800" cy="609600"/>
            <a:chOff x="3264" y="2496"/>
            <a:chExt cx="672" cy="384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264" y="249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264" y="2736"/>
              <a:ext cx="67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924300"/>
            <a:ext cx="1447800" cy="685800"/>
            <a:chOff x="432" y="2472"/>
            <a:chExt cx="912" cy="432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91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43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08400" y="3933825"/>
            <a:ext cx="1447800" cy="685800"/>
            <a:chOff x="432" y="2472"/>
            <a:chExt cx="912" cy="432"/>
          </a:xfrm>
        </p:grpSpPr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91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432" y="247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59563" y="3644900"/>
            <a:ext cx="1447800" cy="1477963"/>
            <a:chOff x="4195" y="2296"/>
            <a:chExt cx="912" cy="9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195" y="2296"/>
              <a:ext cx="912" cy="432"/>
              <a:chOff x="4176" y="2448"/>
              <a:chExt cx="912" cy="432"/>
            </a:xfrm>
          </p:grpSpPr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4195" y="2795"/>
              <a:ext cx="912" cy="432"/>
              <a:chOff x="4176" y="2448"/>
              <a:chExt cx="912" cy="432"/>
            </a:xfrm>
          </p:grpSpPr>
          <p:sp>
            <p:nvSpPr>
              <p:cNvPr id="15384" name="Oval 24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5" name="Oval 25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Tm="6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280</Words>
  <Application>Microsoft Office PowerPoint</Application>
  <PresentationFormat>Экран (4:3)</PresentationFormat>
  <Paragraphs>91</Paragraphs>
  <Slides>21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Сколько моркови съел зайчик?  Сколько было моркови?</vt:lpstr>
      <vt:lpstr>ТЕЛЕФОН</vt:lpstr>
      <vt:lpstr>Слайд 6</vt:lpstr>
      <vt:lpstr>Слайд 7</vt:lpstr>
      <vt:lpstr>Слайд 8</vt:lpstr>
      <vt:lpstr>2+2= 4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Состав числа 4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2011-10-20T17:29:01Z</dcterms:created>
  <dcterms:modified xsi:type="dcterms:W3CDTF">2011-10-20T20:04:58Z</dcterms:modified>
</cp:coreProperties>
</file>