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5" r:id="rId9"/>
    <p:sldId id="266" r:id="rId10"/>
    <p:sldId id="262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0000FF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52" autoAdjust="0"/>
  </p:normalViewPr>
  <p:slideViewPr>
    <p:cSldViewPr>
      <p:cViewPr varScale="1">
        <p:scale>
          <a:sx n="58" d="100"/>
          <a:sy n="58" d="100"/>
        </p:scale>
        <p:origin x="-12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C69A8-3FD9-4866-82F9-C7B70FB313B7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8258D-83E7-4A41-B0AA-C950E8993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57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258D-83E7-4A41-B0AA-C950E8993E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258D-83E7-4A41-B0AA-C950E8993E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258D-83E7-4A41-B0AA-C950E8993E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6B1E-AB11-431E-9A97-7A08D5F7332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Экологическое воспитание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Автор: старший воспитатель Г.А. Тимошенко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МАДОУ ЦРР- детский сад №36</a:t>
            </a:r>
          </a:p>
          <a:p>
            <a:pPr algn="ctr"/>
            <a:r>
              <a:rPr lang="ru-RU" b="1" dirty="0" smtClean="0"/>
              <a:t>г. Курганинск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64886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2013</a:t>
            </a:r>
            <a:endParaRPr lang="ru-RU" b="1" dirty="0"/>
          </a:p>
        </p:txBody>
      </p:sp>
    </p:spTree>
  </p:cSld>
  <p:clrMapOvr>
    <a:masterClrMapping/>
  </p:clrMapOvr>
  <p:transition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Произведения </a:t>
            </a:r>
            <a:r>
              <a:rPr lang="ru-RU" sz="3200" dirty="0"/>
              <a:t>искусства, также как и реальная природа в ее многообразных проявлениях красок, форм, звуков, ароматов, служат важным средством познания окружающего мира, источником знаний о природном окружении и нравственно-эстетических чувств.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• </a:t>
            </a:r>
            <a:r>
              <a:rPr lang="ru-RU" sz="3200" b="1" i="1" dirty="0"/>
              <a:t>Поэтому </a:t>
            </a:r>
            <a:r>
              <a:rPr lang="ru-RU" sz="3200" b="1" i="1" dirty="0" smtClean="0"/>
              <a:t>не</a:t>
            </a:r>
            <a:r>
              <a:rPr lang="ru-RU" sz="3200" b="1" i="1" dirty="0"/>
              <a:t>п</a:t>
            </a:r>
            <a:r>
              <a:rPr lang="ru-RU" sz="3200" b="1" i="1" dirty="0" smtClean="0"/>
              <a:t>осредственно организованная изобразительная </a:t>
            </a:r>
            <a:r>
              <a:rPr lang="ru-RU" sz="3200" b="1" i="1" dirty="0"/>
              <a:t>деятельностью являются важной составляющей экологического воспитания дошкольников</a:t>
            </a:r>
            <a:r>
              <a:rPr lang="ru-RU" sz="3200" b="1" i="1" dirty="0" smtClean="0"/>
              <a:t>.</a:t>
            </a:r>
          </a:p>
          <a:p>
            <a:r>
              <a:rPr lang="ru-RU" sz="3200" dirty="0"/>
              <a:t>Изобразительное искусство способствует решению </a:t>
            </a:r>
            <a:r>
              <a:rPr lang="ru-RU" sz="3200" dirty="0" smtClean="0"/>
              <a:t>важной </a:t>
            </a:r>
            <a:r>
              <a:rPr lang="ru-RU" sz="3200" dirty="0"/>
              <a:t>задачи – формирования целостного восприятия ребенком окружающей </a:t>
            </a:r>
            <a:r>
              <a:rPr lang="ru-RU" sz="3200" dirty="0" smtClean="0"/>
              <a:t>действительности.</a:t>
            </a:r>
            <a:endParaRPr lang="ru-RU" sz="3200" dirty="0"/>
          </a:p>
        </p:txBody>
      </p:sp>
    </p:spTree>
  </p:cSld>
  <p:clrMapOvr>
    <a:masterClrMapping/>
  </p:clrMapOvr>
  <p:transition spd="slow" advTm="28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04664"/>
            <a:ext cx="417646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 материалов экологических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рисования, аппликации, лепки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иллюстрирование детьми книг (сказок, рассказов) — как изданных, так и собственных;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404664"/>
            <a:ext cx="417646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создании картинной галереи, выставочных уголков в группах;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художественных произведений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экологическому воспитанию;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3861048"/>
            <a:ext cx="417646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 элементов  фольклора  </a:t>
            </a:r>
            <a:r>
              <a:rPr lang="ru-RU" spc="-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</a:t>
            </a:r>
            <a:r>
              <a:rPr lang="ru-RU" spc="-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экологического  образования </a:t>
            </a:r>
            <a:r>
              <a:rPr lang="ru-RU" spc="-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(народная живопись, глиняные игрушки и т.п.).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768" y="3789040"/>
            <a:ext cx="417646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изготовлении наглядных пособий, оборудования, декораций, костюмов к экологическим праздникам, постановкам;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экологическому воспитанию посредством изобразительной деятельности: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44824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Тот, кто часто общается с природой и сам немного становится волшебником. Человек превращает обычную корягу или шишку в сказочного человека. Очень важно, чтобы ребенок оставался еще ребенком – художником, ребенком – фантазером. Именно поэтому большое внимание уделяется рисованию, аппликации и конструированию. </a:t>
            </a:r>
          </a:p>
        </p:txBody>
      </p:sp>
    </p:spTree>
  </p:cSld>
  <p:clrMapOvr>
    <a:masterClrMapping/>
  </p:clrMapOvr>
  <p:transition spd="slow" advTm="28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013176"/>
          </a:xfrm>
          <a:solidFill>
            <a:schemeClr val="bg1">
              <a:alpha val="6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Результатом экологического воспитания дошкольников </a:t>
            </a:r>
            <a:br>
              <a:rPr lang="ru-RU" sz="31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является экологическая культура личности.</a:t>
            </a:r>
            <a:br>
              <a:rPr lang="ru-RU" sz="31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Замечательный педагог В. А. Сухомлинский писал: </a:t>
            </a:r>
            <a:r>
              <a:rPr lang="ru-RU" sz="3100" i="1" dirty="0" smtClean="0">
                <a:ln>
                  <a:solidFill>
                    <a:schemeClr val="tx1"/>
                  </a:solidFill>
                </a:ln>
              </a:rPr>
              <a:t>«Человек был и всегда остается сыном природы, и то, что роднит его с природой, должно использоваться для его приобщения к природе, к богатствам духовной культуры. Мир, окружающий ребенка, это, прежде всего, мир природы с безграничным богатством явлений, с неисчерпаемой красотой. </a:t>
            </a:r>
            <a:br>
              <a:rPr lang="ru-RU" sz="3100" i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i="1" dirty="0" smtClean="0">
                <a:ln>
                  <a:solidFill>
                    <a:schemeClr val="tx1"/>
                  </a:solidFill>
                </a:ln>
              </a:rPr>
              <a:t>Здесь, в природе, вечный источник детского разума».</a:t>
            </a:r>
            <a:endParaRPr lang="ru-RU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990204" y="5535905"/>
            <a:ext cx="51635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Спасибо за внимание!</a:t>
            </a:r>
            <a:endParaRPr kumimoji="0" lang="ru-RU" sz="4000" b="1" i="0" u="none" strike="noStrike" cap="none" normalizeH="0" baseline="0" dirty="0" smtClean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976664" cy="30469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Потребность красоты и творчества, воплощающего его, неразлучна с человеком, и без нее человек, может быть, не захотел бы жить на свете.</a:t>
            </a:r>
            <a:r>
              <a:rPr lang="ru-RU" sz="3200" b="1" dirty="0"/>
              <a:t> </a:t>
            </a:r>
            <a:endParaRPr lang="ru-RU" sz="3200" b="1" dirty="0" smtClean="0"/>
          </a:p>
          <a:p>
            <a:pPr algn="r"/>
            <a:r>
              <a:rPr lang="ru-RU" sz="3200" b="1" i="1" dirty="0" smtClean="0"/>
              <a:t>Ф. М. Достоевский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4365104"/>
            <a:ext cx="6336704" cy="206210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Человек стал человеком только тогда, когда увидел красоту вечерней зари и облачков . . .</a:t>
            </a:r>
            <a:endParaRPr lang="ru-RU" sz="3200" b="1" i="1" dirty="0" smtClean="0"/>
          </a:p>
          <a:p>
            <a:pPr algn="r"/>
            <a:r>
              <a:rPr lang="ru-RU" sz="3200" b="1" i="1" dirty="0" smtClean="0"/>
              <a:t>В. А. Сухомлинский</a:t>
            </a:r>
            <a:endParaRPr lang="ru-RU" sz="3200" b="1" dirty="0"/>
          </a:p>
        </p:txBody>
      </p:sp>
    </p:spTree>
  </p:cSld>
  <p:clrMapOvr>
    <a:masterClrMapping/>
  </p:clrMapOvr>
  <p:transition advTm="5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8680"/>
            <a:ext cx="9144000" cy="452431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/>
              <a:t>• </a:t>
            </a:r>
            <a:r>
              <a:rPr lang="ru-RU" sz="3200" b="1" i="1" dirty="0" smtClean="0"/>
              <a:t>Цель </a:t>
            </a:r>
            <a:r>
              <a:rPr lang="ru-RU" sz="3200" b="1" i="1" dirty="0"/>
              <a:t>экологического образования </a:t>
            </a:r>
            <a:r>
              <a:rPr lang="ru-RU" sz="3200" dirty="0"/>
              <a:t>- формирование человека нового типа с новым экологическим мышлением, способного осознавать последствия своих действий по отношению к окружающей среде и умеющего жить в относительной гармонии с природой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</p:cSld>
  <p:clrMapOvr>
    <a:masterClrMapping/>
  </p:clrMapOvr>
  <p:transition advTm="10000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001643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/>
              <a:t>• </a:t>
            </a:r>
            <a:r>
              <a:rPr lang="ru-RU" sz="3200" b="1" i="1" dirty="0" smtClean="0"/>
              <a:t>Дошкольники</a:t>
            </a:r>
            <a:r>
              <a:rPr lang="ru-RU" sz="3200" dirty="0" smtClean="0"/>
              <a:t> - начальное звено системы непрерывного образования, в котором закладываются основы отношения к окружающему миру природы. Начало экологической культуры – осознанно – правильное отношение к явлениям живой и неживой природы, которые составляют их непосредственное окружение в этот период жизни. С. Николаева «Юный эколог»</a:t>
            </a:r>
            <a:endParaRPr lang="ru-RU" sz="3200" dirty="0"/>
          </a:p>
        </p:txBody>
      </p:sp>
    </p:spTree>
  </p:cSld>
  <p:clrMapOvr>
    <a:masterClrMapping/>
  </p:clrMapOvr>
  <p:transition advTm="20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0"/>
            <a:ext cx="4139952" cy="701730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r>
              <a:rPr lang="ru-RU" sz="3000" dirty="0" smtClean="0"/>
              <a:t>• </a:t>
            </a:r>
            <a:r>
              <a:rPr lang="ru-RU" sz="3000" b="1" i="1" dirty="0" smtClean="0"/>
              <a:t>Ребенок должен осознать себя как часть природы</a:t>
            </a:r>
            <a:r>
              <a:rPr lang="ru-RU" sz="3000" dirty="0" smtClean="0"/>
              <a:t>, экологическое воспитание способствует формированию у детей не только определенного отношения к природе (в частности, отказ от чисто потребительского подхода), но и навыков рационального </a:t>
            </a:r>
            <a:r>
              <a:rPr lang="ru-RU" sz="3000" dirty="0" err="1" smtClean="0"/>
              <a:t>природоиспользования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  <p:transition spd="slow" advTm="20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3e1fbc3b88891788f7d08ded2821dc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861048"/>
            <a:ext cx="4355976" cy="2664296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0"/>
            <a:ext cx="8507288" cy="3789040"/>
          </a:xfrm>
        </p:spPr>
        <p:txBody>
          <a:bodyPr>
            <a:noAutofit/>
          </a:bodyPr>
          <a:lstStyle/>
          <a:p>
            <a:r>
              <a:rPr lang="ru-RU" sz="2000" dirty="0" smtClean="0"/>
              <a:t>•</a:t>
            </a:r>
            <a:r>
              <a:rPr lang="ru-RU" sz="2400" dirty="0" smtClean="0"/>
              <a:t> </a:t>
            </a:r>
            <a:r>
              <a:rPr lang="ru-RU" sz="2400" b="1" dirty="0" smtClean="0"/>
              <a:t>Содержание должно отличаться научностью</a:t>
            </a:r>
            <a:r>
              <a:rPr lang="ru-RU" sz="2400" dirty="0" smtClean="0"/>
              <a:t>. </a:t>
            </a:r>
            <a:r>
              <a:rPr lang="ru-RU" sz="2200" dirty="0" smtClean="0"/>
              <a:t>Несмотря на возраст, дети должны получать в доступной форме научные представления об окружающем мире, в частности, о природе. Формирование научного мировоззрения особенно важно в наше время, когда в обществе широко распространено мифологизированное сознание, не научный подход к объяснению природных явлений;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• </a:t>
            </a:r>
            <a:r>
              <a:rPr lang="ru-RU" sz="2400" b="1" dirty="0" smtClean="0"/>
              <a:t>Содержание должно способствовать </a:t>
            </a:r>
            <a:r>
              <a:rPr lang="ru-RU" sz="2200" dirty="0" smtClean="0"/>
              <a:t>формированию у детей целостного восприятия окружающего мира, с одной стороны, и взаимосвязей частей этого целого - с </a:t>
            </a:r>
            <a:r>
              <a:rPr lang="ru-RU" sz="2200" smtClean="0"/>
              <a:t>другой;</a:t>
            </a:r>
            <a:endParaRPr lang="ru-RU" sz="2200" dirty="0" smtClean="0"/>
          </a:p>
        </p:txBody>
      </p:sp>
    </p:spTree>
  </p:cSld>
  <p:clrMapOvr>
    <a:masterClrMapping/>
  </p:clrMapOvr>
  <p:transition spd="slow" advTm="25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txBody>
          <a:bodyPr wrap="square">
            <a:spAutoFit/>
          </a:bodyPr>
          <a:lstStyle/>
          <a:p>
            <a:endParaRPr lang="ru-RU" sz="3200" dirty="0"/>
          </a:p>
          <a:p>
            <a:r>
              <a:rPr lang="ru-RU" sz="3200" dirty="0"/>
              <a:t>Экологическое образование подразумевает бережное отношение и любовь к природе. Но любить можно только то, что знаешь и понимаешь. </a:t>
            </a:r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/>
              <a:t>Т. С. Комарова «Умение жить в согласии с природой, следует начинать как можно раньше. Так как истинная красота заложена в природе и задача состоит в том, чтобы помочь ребенку увидеть ее».</a:t>
            </a:r>
          </a:p>
          <a:p>
            <a:endParaRPr lang="ru-RU" sz="3200" dirty="0"/>
          </a:p>
        </p:txBody>
      </p:sp>
    </p:spTree>
  </p:cSld>
  <p:clrMapOvr>
    <a:masterClrMapping/>
  </p:clrMapOvr>
  <p:transition spd="slow" advTm="20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Модель </a:t>
            </a:r>
            <a:r>
              <a:rPr lang="ru-RU" sz="2400" b="1" dirty="0"/>
              <a:t>«Экологическое воспитание дошкольников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98072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Ознакомление детей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с природой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1052736"/>
            <a:ext cx="3888432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Организация и проведение выставок, смотров, конкурсов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240" y="980728"/>
            <a:ext cx="2160240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Трудовая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204864"/>
            <a:ext cx="3203848" cy="21602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условий для работы по экологическому воспитанию, оборудование уголков природы в группах, оснащение предметами для ухода за растениями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2636912"/>
            <a:ext cx="2664296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2204864"/>
            <a:ext cx="3131840" cy="2304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Наблюдение за живыми объектами и сезонными явлениями природы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-целевые прогулки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-экскурсии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-работа с календарями природы, зарисовки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653136"/>
            <a:ext cx="4248472" cy="22048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фонда методического и наглядно – иллюстративного материала, выставка книг природоведческого содержания, оформление материала по экологическому воспитанию для родителей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4725144"/>
            <a:ext cx="4283968" cy="21328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Связь с </a:t>
            </a:r>
            <a:r>
              <a:rPr lang="ru-RU" dirty="0" err="1" smtClean="0">
                <a:solidFill>
                  <a:schemeClr val="tx1"/>
                </a:solidFill>
              </a:rPr>
              <a:t>воспитательно</a:t>
            </a:r>
            <a:r>
              <a:rPr lang="ru-RU" dirty="0" smtClean="0">
                <a:solidFill>
                  <a:schemeClr val="tx1"/>
                </a:solidFill>
              </a:rPr>
              <a:t> – образовательным процессом, экологические досуги, КВН, музыкальные праздники, викторины на экологическую тематику, конструирование из природного материала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47864" y="2780928"/>
            <a:ext cx="2592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Экологическое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воспитание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дошкольников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7" name="Стрелка вверх 16"/>
          <p:cNvSpPr/>
          <p:nvPr/>
        </p:nvSpPr>
        <p:spPr>
          <a:xfrm>
            <a:off x="3779912" y="1844824"/>
            <a:ext cx="1800200" cy="792088"/>
          </a:xfrm>
          <a:prstGeom prst="upArrow">
            <a:avLst>
              <a:gd name="adj1" fmla="val 50000"/>
              <a:gd name="adj2" fmla="val 554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707904" y="3861048"/>
            <a:ext cx="1944216" cy="8640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940152" y="2924944"/>
            <a:ext cx="43204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2915816" y="2924944"/>
            <a:ext cx="360040" cy="79208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3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Макет «Совместная </a:t>
            </a:r>
            <a:r>
              <a:rPr lang="ru-RU" sz="2400" b="1" dirty="0"/>
              <a:t>деятельность воспитателя и детей»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Диагностика экологической воспитанности детей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Сюжетно-ролевые и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Целевые прогулки в природу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20272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Наблюдение в уголке природы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628800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моделями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Рассматривание </a:t>
            </a:r>
            <a:r>
              <a:rPr lang="ru-RU" dirty="0">
                <a:solidFill>
                  <a:schemeClr val="tx1"/>
                </a:solidFill>
              </a:rPr>
              <a:t>иллюстраций о природе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1700808"/>
            <a:ext cx="2952328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Просмотр фильмов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1628800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Опытная, экспериментальная, поисковая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292494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книг-самоделок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0272" y="2996952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Чтение детской художественной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4437112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Экологические досуги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 праздники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15816" y="4437112"/>
            <a:ext cx="3240360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pc="-150" dirty="0">
                <a:solidFill>
                  <a:schemeClr val="tx1"/>
                </a:solidFill>
              </a:rPr>
              <a:t>Изобразительная </a:t>
            </a:r>
            <a:r>
              <a:rPr lang="ru-RU" dirty="0">
                <a:solidFill>
                  <a:schemeClr val="tx1"/>
                </a:solidFill>
              </a:rPr>
              <a:t>деятельность</a:t>
            </a:r>
            <a:r>
              <a:rPr lang="ru-RU" spc="-1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pc="-150" dirty="0">
                <a:solidFill>
                  <a:schemeClr val="tx1"/>
                </a:solidFill>
              </a:rPr>
              <a:t>по экологической </a:t>
            </a:r>
            <a:r>
              <a:rPr lang="ru-RU" dirty="0">
                <a:solidFill>
                  <a:schemeClr val="tx1"/>
                </a:solidFill>
              </a:rPr>
              <a:t>тематике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0272" y="4437112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Труд в мини-центре природы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 на участке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150" dirty="0" smtClean="0">
              <a:solidFill>
                <a:schemeClr val="tx1"/>
              </a:solidFill>
            </a:endParaRPr>
          </a:p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Беседы с детьми</a:t>
            </a:r>
          </a:p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 на экологические темы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20272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spc="-150" dirty="0" smtClean="0">
                <a:solidFill>
                  <a:schemeClr val="tx1"/>
                </a:solidFill>
              </a:rPr>
              <a:t>Работа с календарями природы, дневниками наблюдений</a:t>
            </a:r>
            <a:endParaRPr lang="ru-RU" sz="1600" spc="-15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8024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Сбор коллекций семян, камней, оформление гербария</a:t>
            </a:r>
            <a:endParaRPr lang="ru-RU" spc="-150" dirty="0">
              <a:solidFill>
                <a:schemeClr val="tx1"/>
              </a:solidFill>
            </a:endParaRPr>
          </a:p>
        </p:txBody>
      </p:sp>
      <p:sp>
        <p:nvSpPr>
          <p:cNvPr id="21" name="Выноска с четырьмя стрелками 20"/>
          <p:cNvSpPr/>
          <p:nvPr/>
        </p:nvSpPr>
        <p:spPr>
          <a:xfrm>
            <a:off x="2123728" y="2636912"/>
            <a:ext cx="4896544" cy="1872208"/>
          </a:xfrm>
          <a:prstGeom prst="quadArrowCallou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Совместная деятельность воспитателя и детей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ya_ekologicheskoe_vospitanie_v_detskom_sadu_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210</TotalTime>
  <Words>517</Words>
  <Application>Microsoft Office PowerPoint</Application>
  <PresentationFormat>Экран (4:3)</PresentationFormat>
  <Paragraphs>76</Paragraphs>
  <Slides>13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prezentaciya_ekologicheskoe_vospitanie_v_detskom_sadu_0</vt:lpstr>
      <vt:lpstr>Экологическое воспитание в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Результатом экологического воспитания дошкольников  является экологическая культура личности. Замечательный педагог В. А. Сухомлинский писал: «Человек был и всегда остается сыном природы, и то, что роднит его с природой, должно использоваться для его приобщения к природе, к богатствам духовной культуры. Мир, окружающий ребенка, это, прежде всего, мир природы с безграничным богатством явлений, с неисчерпаемой красотой.  Здесь, в природе, вечный источник детского разума».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в детском саду</dc:title>
  <dc:creator>234</dc:creator>
  <cp:lastModifiedBy>Admin</cp:lastModifiedBy>
  <cp:revision>13</cp:revision>
  <dcterms:created xsi:type="dcterms:W3CDTF">2013-12-04T17:21:24Z</dcterms:created>
  <dcterms:modified xsi:type="dcterms:W3CDTF">2014-05-08T11:05:39Z</dcterms:modified>
</cp:coreProperties>
</file>