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6" r:id="rId5"/>
    <p:sldId id="262" r:id="rId6"/>
    <p:sldId id="261" r:id="rId7"/>
    <p:sldId id="263" r:id="rId8"/>
    <p:sldId id="267" r:id="rId9"/>
    <p:sldId id="264" r:id="rId10"/>
    <p:sldId id="25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EA1B-BC46-4EF6-A45A-A529D733B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F89180-B38A-4344-A2D4-DFECBB3C3F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29BF-C4C0-438E-B664-729E23AFABAF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C00C8-66D4-4522-B378-A5B0DA79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786058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kern="10" dirty="0" smtClean="0">
                <a:ln w="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4117"/>
                  </a:srgb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</a:t>
            </a:r>
            <a:endParaRPr lang="ru-RU" sz="8000" dirty="0"/>
          </a:p>
        </p:txBody>
      </p:sp>
      <p:sp>
        <p:nvSpPr>
          <p:cNvPr id="3" name="Rectangle 19" descr="Рисунок1"/>
          <p:cNvSpPr>
            <a:spLocks noChangeArrowheads="1"/>
          </p:cNvSpPr>
          <p:nvPr/>
        </p:nvSpPr>
        <p:spPr bwMode="auto">
          <a:xfrm>
            <a:off x="0" y="0"/>
            <a:ext cx="2590800" cy="2438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01600">
            <a:pattFill prst="sphere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11" descr="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425" y="2928934"/>
            <a:ext cx="193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22562">
            <a:off x="4131967" y="855309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22562">
            <a:off x="6417985" y="1426812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22562">
            <a:off x="988696" y="4427208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14678" y="5460326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Учитель: </a:t>
            </a:r>
            <a:r>
              <a:rPr lang="ru-RU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Лягушина</a:t>
            </a:r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Л.В.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2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Магия числа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006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800" smtClean="0"/>
              <a:t>                     </a:t>
            </a:r>
            <a:r>
              <a:rPr lang="ru-RU" sz="1500" smtClean="0">
                <a:latin typeface="Times New Roman" pitchFamily="18" charset="0"/>
              </a:rPr>
              <a:t>Какую цифру вы любите больше всего? Семерку? Пятёрку? А может, единицу? Вас удивляет такой вопрос: как можно любить или не любить какие-то цифры, числа? Однако не все так думают. У некоторых есть числа «плохие» и «хорошие»: например, число 7 – хорошее, а 13 – плохое и т.д. Впервые мистическое отношение к числам возникло несколько тысяч лет назад, а в средние века широко распространилось по всей Европе. Особым почитанием окружены были числа в Древней Греции. Философ и математик Пифагор утверждал, «числа правят миром». Он создал школу единомышленников, которые верили в магию чисел и думали, что за каждым предметом стоит какое-то число. Числа, считали они, несут с собой добро и зло, счастье и несчастье. Надо только узнать, какие из них добрые, а какие злые.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500" smtClean="0">
                <a:latin typeface="Times New Roman" pitchFamily="18" charset="0"/>
              </a:rPr>
              <a:t>                 Была даже целая наука – нумерология, в которой каждое имя имело свое число, получаемое при переводе букв имени в цифры. Если имя человека сочетается с его характером – это хорошо, если не сочетается или противоречит – плохо. Конечно, вера в счастливые и несчастливые числа уходит корнями в суеверие, но всё равно интересно будет знать, что единица – это символ славы и могущества, действия и честолюбия. Как число имени единица означает личность полную энергии и желания действовать. С этим числом ассоциируются уверенность в своих силах и возможностях, такие понятия, как «смелость» и «храбрость». Но в то же время надо избегать непродуманных решений, рискованных мероприятий.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500" smtClean="0">
                <a:latin typeface="Times New Roman" pitchFamily="18" charset="0"/>
              </a:rPr>
              <a:t>                  Имена эти – Вера, Наташа, Оксана, Толя, Костя, Илюша, Слава.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500" smtClean="0">
                <a:latin typeface="Times New Roman" pitchFamily="18" charset="0"/>
              </a:rPr>
              <a:t>                 Пифагор и его единомышленники ставили единицу выше всех других чисел, считая, что именно она начало всех начал, что именно от неё пошёл весь мир. И вправду единица – «героиня» и «прима» всякого счёта. Та самая, о которой говорится: «Мал, да удал».</a:t>
            </a:r>
            <a:r>
              <a:rPr lang="en-US" sz="1500" smtClean="0">
                <a:latin typeface="Times New Roman" pitchFamily="18" charset="0"/>
              </a:rPr>
              <a:t> </a:t>
            </a:r>
            <a:r>
              <a:rPr lang="ru-RU" sz="1500" smtClean="0">
                <a:latin typeface="Times New Roman" pitchFamily="18" charset="0"/>
              </a:rPr>
              <a:t>Без единицы не состоялось бы самое простое исчисление.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500" smtClean="0">
                <a:latin typeface="Times New Roman" pitchFamily="18" charset="0"/>
              </a:rPr>
              <a:t>                  И в жизни, и в математике не раз доказывала единица, что и «один в поле воин».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00174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Хорошо</a:t>
            </a:r>
          </a:p>
          <a:p>
            <a:pPr algn="ctr"/>
            <a:r>
              <a:rPr lang="ru-RU" sz="6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поработали!</a:t>
            </a:r>
            <a:endParaRPr lang="ru-RU" sz="6000" dirty="0"/>
          </a:p>
        </p:txBody>
      </p:sp>
      <p:sp>
        <p:nvSpPr>
          <p:cNvPr id="3" name="Rectangle 19" descr="Рисунок1"/>
          <p:cNvSpPr>
            <a:spLocks noChangeArrowheads="1"/>
          </p:cNvSpPr>
          <p:nvPr/>
        </p:nvSpPr>
        <p:spPr bwMode="auto">
          <a:xfrm>
            <a:off x="214282" y="214290"/>
            <a:ext cx="2590800" cy="2438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01600">
            <a:pattFill prst="sphere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11" descr="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425" y="3200400"/>
            <a:ext cx="193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22562">
            <a:off x="6203671" y="640994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322562">
            <a:off x="560068" y="4284333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Y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1676400" y="1905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0" scaled="1"/>
          </a:gradFill>
          <a:ln w="38100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</a:t>
            </a: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2743200" y="1752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CC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</a:t>
            </a: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3733800" y="1600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</a:t>
            </a:r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5791200" y="19050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CCCC"/>
              </a:gs>
            </a:gsLst>
            <a:lin ang="0" scaled="1"/>
          </a:gradFill>
          <a:ln w="38100">
            <a:solidFill>
              <a:srgbClr val="FFCC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</a:p>
        </p:txBody>
      </p:sp>
      <p:pic>
        <p:nvPicPr>
          <p:cNvPr id="39951" name="Picture 15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22562">
            <a:off x="-47625" y="2409825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8" descr="2222222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95600"/>
            <a:ext cx="3265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4724400" y="1752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18900000" scaled="1"/>
          </a:gradFill>
          <a:ln w="38100">
            <a:solidFill>
              <a:srgbClr val="CCFF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>
                <a:solidFill>
                  <a:srgbClr val="66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</a:t>
            </a:r>
          </a:p>
        </p:txBody>
      </p:sp>
      <p:sp>
        <p:nvSpPr>
          <p:cNvPr id="39955" name="Rectangle 19" descr="Рисунок1"/>
          <p:cNvSpPr>
            <a:spLocks noChangeArrowheads="1"/>
          </p:cNvSpPr>
          <p:nvPr/>
        </p:nvSpPr>
        <p:spPr bwMode="auto">
          <a:xfrm>
            <a:off x="2895600" y="2819400"/>
            <a:ext cx="2590800" cy="2438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01600">
            <a:pattFill prst="sphere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9" name="Picture 16" descr="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114800"/>
            <a:ext cx="914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6" name="Picture 20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800945">
            <a:off x="5667375" y="3019425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24" dur="2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08 -0.22337 C 0.19306 -0.13032 0.05521 -0.03726 -2.77778E-7 8.14815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44" grpId="0" animBg="1"/>
      <p:bldP spid="39945" grpId="0" animBg="1"/>
      <p:bldP spid="39947" grpId="0" animBg="1"/>
      <p:bldP spid="39946" grpId="0" animBg="1"/>
      <p:bldP spid="399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-ка-КПП 2\КПП 2\1\М-ка 1-с.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982455" cy="6858000"/>
          </a:xfrm>
          <a:prstGeom prst="rect">
            <a:avLst/>
          </a:prstGeom>
          <a:noFill/>
        </p:spPr>
      </p:pic>
      <p:sp>
        <p:nvSpPr>
          <p:cNvPr id="3" name="Rectangle 19" descr="Рисунок1"/>
          <p:cNvSpPr>
            <a:spLocks noChangeArrowheads="1"/>
          </p:cNvSpPr>
          <p:nvPr/>
        </p:nvSpPr>
        <p:spPr bwMode="auto">
          <a:xfrm>
            <a:off x="0" y="0"/>
            <a:ext cx="2590800" cy="2438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01600">
            <a:pattFill prst="sphere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11" descr="1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0425" y="2928934"/>
            <a:ext cx="193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22562">
            <a:off x="7489554" y="998184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22562">
            <a:off x="60036" y="4141457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762125" y="1195388"/>
            <a:ext cx="6194425" cy="42497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/>
                <a:cs typeface="Times New Roman"/>
              </a:rPr>
              <a:t>физкультминутка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2071678"/>
            <a:ext cx="37861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«Солдатики»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одной ноге постой-ка,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Будто ты солдатик стойкий.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Ногу левую – к груди,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 смотри – не упади…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теперь постой на правой,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ты солдатик бравый.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теперь постой на левой,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ты солдатик смелый.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 – подняться, потянуться.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– согнуться, разогнуться.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 – в ладоши три хлопка,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Головою три кивка.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четыре – руки шире.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Пять – руками помахать.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Шесть – на место тихо сесть.</a:t>
            </a:r>
            <a:endParaRPr lang="ru-RU" dirty="0" smtClean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4" name="Picture 11" descr="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200400"/>
            <a:ext cx="193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22562">
            <a:off x="774383" y="1212498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22562">
            <a:off x="7489554" y="712432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22562">
            <a:off x="1131573" y="4712961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2514600"/>
            <a:ext cx="3581400" cy="3657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2133600" y="2514600"/>
            <a:ext cx="1905000" cy="16764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2133600" y="2514600"/>
            <a:ext cx="1905000" cy="3657600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057400" y="4114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3962400" y="2438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57200" y="228600"/>
            <a:ext cx="5181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Эта цифра - единица.</a:t>
            </a:r>
          </a:p>
          <a:p>
            <a:pPr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Видишь, как она гордится?</a:t>
            </a:r>
          </a:p>
          <a:p>
            <a:pPr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А ты знаешь почему? –</a:t>
            </a:r>
          </a:p>
          <a:p>
            <a:pPr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Начинает счет всему!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>
          <a:xfrm>
            <a:off x="6477000" y="274638"/>
            <a:ext cx="2514600" cy="2544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500" b="1" smtClean="0">
                <a:solidFill>
                  <a:srgbClr val="CC0000"/>
                </a:solidFill>
                <a:latin typeface="Times New Roman" pitchFamily="18" charset="0"/>
              </a:rPr>
              <a:t>1</a:t>
            </a:r>
            <a:endParaRPr lang="ru-RU" sz="30500" b="1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876800" y="6248400"/>
            <a:ext cx="685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oval" w="med" len="sm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257800" y="5562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ru-RU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239" name="Picture 23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86000"/>
            <a:ext cx="29718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0" name="AutoShape 24"/>
          <p:cNvSpPr>
            <a:spLocks noChangeArrowheads="1"/>
          </p:cNvSpPr>
          <p:nvPr/>
        </p:nvSpPr>
        <p:spPr bwMode="auto">
          <a:xfrm>
            <a:off x="6477000" y="4191000"/>
            <a:ext cx="2438400" cy="23622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761847"/>
              </a:gs>
              <a:gs pos="50000">
                <a:srgbClr val="FF3399"/>
              </a:gs>
              <a:gs pos="100000">
                <a:srgbClr val="76184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620000" y="525780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55626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0</a:t>
            </a:r>
          </a:p>
        </p:txBody>
      </p:sp>
      <p:sp>
        <p:nvSpPr>
          <p:cNvPr id="10255" name="AutoShape 29" descr="1321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6272213"/>
            <a:ext cx="609600" cy="585787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2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4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900"/>
                            </p:stCondLst>
                            <p:childTnLst>
                              <p:par>
                                <p:cTn id="72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0834 -0.2442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900"/>
                            </p:stCondLst>
                            <p:childTnLst>
                              <p:par>
                                <p:cTn id="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9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0834 0.5328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900"/>
                            </p:stCondLst>
                            <p:childTnLst>
                              <p:par>
                                <p:cTn id="8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1" grpId="1" animBg="1"/>
      <p:bldP spid="9221" grpId="2" animBg="1"/>
      <p:bldP spid="9223" grpId="0" animBg="1"/>
      <p:bldP spid="9223" grpId="1" animBg="1"/>
      <p:bldP spid="9223" grpId="2" animBg="1"/>
      <p:bldP spid="9227" grpId="0"/>
      <p:bldP spid="9230" grpId="0" animBg="1"/>
      <p:bldP spid="9240" grpId="0" animBg="1"/>
      <p:bldP spid="9241" grpId="0" animBg="1"/>
      <p:bldP spid="9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1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7162800" y="4191000"/>
            <a:ext cx="1528763" cy="2187575"/>
          </a:xfrm>
        </p:spPr>
      </p:pic>
      <p:sp>
        <p:nvSpPr>
          <p:cNvPr id="921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3" descr="1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457200"/>
            <a:ext cx="1508125" cy="2185988"/>
          </a:xfrm>
        </p:spPr>
      </p:pic>
      <p:pic>
        <p:nvPicPr>
          <p:cNvPr id="7172" name="Picture 4" descr="1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4267200"/>
            <a:ext cx="1390650" cy="2187575"/>
          </a:xfrm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2819400"/>
            <a:ext cx="2276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 Древней Руси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905000" y="5334000"/>
            <a:ext cx="2727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 Древнем Египте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648200" y="4343400"/>
            <a:ext cx="287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Римская нумерация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638800" y="27432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Китайская нумерация</a:t>
            </a:r>
          </a:p>
        </p:txBody>
      </p:sp>
      <p:pic>
        <p:nvPicPr>
          <p:cNvPr id="7178" name="Picture 10" descr="1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705600" y="533400"/>
            <a:ext cx="1741488" cy="2185988"/>
          </a:xfrm>
        </p:spPr>
      </p:pic>
      <p:pic>
        <p:nvPicPr>
          <p:cNvPr id="7179" name="Picture 11" descr="1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5175" y="609600"/>
            <a:ext cx="193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94468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ОДИН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2952750" cy="540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CC"/>
                </a:solidFill>
                <a:latin typeface="Century Schoolbook"/>
              </a:rPr>
              <a:t>1</a:t>
            </a:r>
          </a:p>
        </p:txBody>
      </p:sp>
      <p:pic>
        <p:nvPicPr>
          <p:cNvPr id="4115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403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5" name="Picture 11" descr="1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200400"/>
            <a:ext cx="193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22562">
            <a:off x="6632299" y="569557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22562">
            <a:off x="774383" y="1998317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22562">
            <a:off x="1131574" y="4212894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204989" cy="685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9" descr="Рисунок1"/>
          <p:cNvSpPr>
            <a:spLocks noChangeArrowheads="1"/>
          </p:cNvSpPr>
          <p:nvPr/>
        </p:nvSpPr>
        <p:spPr bwMode="auto">
          <a:xfrm>
            <a:off x="0" y="0"/>
            <a:ext cx="2590800" cy="2438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01600">
            <a:pattFill prst="sphere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11" descr="1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0425" y="3200400"/>
            <a:ext cx="193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22562">
            <a:off x="7846745" y="1355375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22562">
            <a:off x="560069" y="3927143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-ка-КПП 2\КПП 2\1\М-ка 1-с.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978"/>
            <a:ext cx="4957770" cy="6824022"/>
          </a:xfrm>
          <a:prstGeom prst="rect">
            <a:avLst/>
          </a:prstGeom>
          <a:noFill/>
        </p:spPr>
      </p:pic>
      <p:sp>
        <p:nvSpPr>
          <p:cNvPr id="3" name="Rectangle 19" descr="Рисунок1"/>
          <p:cNvSpPr>
            <a:spLocks noChangeArrowheads="1"/>
          </p:cNvSpPr>
          <p:nvPr/>
        </p:nvSpPr>
        <p:spPr bwMode="auto">
          <a:xfrm>
            <a:off x="214282" y="214290"/>
            <a:ext cx="2590800" cy="2438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01600">
            <a:pattFill prst="sphere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11" descr="1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0425" y="3200400"/>
            <a:ext cx="1933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22562">
            <a:off x="7560993" y="1283936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22562">
            <a:off x="631508" y="4141456"/>
            <a:ext cx="9239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573 0.06713 0.01146 0.1345 0.01893 0.17662 C 0.02639 0.21875 0.02952 0.23496 0.04462 0.25232 C 0.05973 0.26968 0.09167 0.27801 0.10938 0.28102 C 0.12709 0.28403 0.13577 0.29584 0.15139 0.27037 C 0.16702 0.24491 0.19427 0.15162 0.20278 0.12801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525</Words>
  <Application>Microsoft Office PowerPoint</Application>
  <PresentationFormat>Экран (4:3)</PresentationFormat>
  <Paragraphs>45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1</vt:lpstr>
      <vt:lpstr>Слайд 6</vt:lpstr>
      <vt:lpstr>Слайд 7</vt:lpstr>
      <vt:lpstr>Слайд 8</vt:lpstr>
      <vt:lpstr>Слайд 9</vt:lpstr>
      <vt:lpstr>Магия числа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2011-10-25T18:42:21Z</dcterms:created>
  <dcterms:modified xsi:type="dcterms:W3CDTF">2011-10-25T20:17:47Z</dcterms:modified>
</cp:coreProperties>
</file>