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2" r:id="rId1"/>
    <p:sldMasterId id="2147484595" r:id="rId2"/>
  </p:sldMasterIdLst>
  <p:notesMasterIdLst>
    <p:notesMasterId r:id="rId27"/>
  </p:notesMasterIdLst>
  <p:sldIdLst>
    <p:sldId id="364" r:id="rId3"/>
    <p:sldId id="371" r:id="rId4"/>
    <p:sldId id="321" r:id="rId5"/>
    <p:sldId id="374" r:id="rId6"/>
    <p:sldId id="333" r:id="rId7"/>
    <p:sldId id="286" r:id="rId8"/>
    <p:sldId id="326" r:id="rId9"/>
    <p:sldId id="328" r:id="rId10"/>
    <p:sldId id="336" r:id="rId11"/>
    <p:sldId id="353" r:id="rId12"/>
    <p:sldId id="334" r:id="rId13"/>
    <p:sldId id="327" r:id="rId14"/>
    <p:sldId id="352" r:id="rId15"/>
    <p:sldId id="329" r:id="rId16"/>
    <p:sldId id="337" r:id="rId17"/>
    <p:sldId id="376" r:id="rId18"/>
    <p:sldId id="379" r:id="rId19"/>
    <p:sldId id="378" r:id="rId20"/>
    <p:sldId id="375" r:id="rId21"/>
    <p:sldId id="340" r:id="rId22"/>
    <p:sldId id="346" r:id="rId23"/>
    <p:sldId id="341" r:id="rId24"/>
    <p:sldId id="342" r:id="rId25"/>
    <p:sldId id="380" r:id="rId26"/>
  </p:sldIdLst>
  <p:sldSz cx="9144000" cy="6858000" type="screen4x3"/>
  <p:notesSz cx="6877050" cy="10001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00"/>
    <a:srgbClr val="663300"/>
    <a:srgbClr val="0033CC"/>
    <a:srgbClr val="FF99FF"/>
    <a:srgbClr val="FFCCCC"/>
    <a:srgbClr val="FF3300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Calibri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Calibri" charset="-52"/>
              </a:defRPr>
            </a:lvl1pPr>
          </a:lstStyle>
          <a:p>
            <a:pPr>
              <a:defRPr/>
            </a:pPr>
            <a:fld id="{9C189D6A-6091-4FE2-87AF-EED73EEFC516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Calibri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49960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Calibri" charset="-52"/>
              </a:defRPr>
            </a:lvl1pPr>
          </a:lstStyle>
          <a:p>
            <a:pPr>
              <a:defRPr/>
            </a:pPr>
            <a:fld id="{F395D8EC-0045-4933-9582-3C804D241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2328E-114A-47E2-AA60-FC59574DF3E7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1EB9-A4FF-49E0-8364-A70F008E3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C8681-0E16-4B92-B7ED-DFE7E3AC2296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9E02-BE89-483C-AB8C-8E1887B66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60620-E606-4988-9AC7-6C25B8157AF8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F9CD-93C2-48BE-BC5C-6E937895D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BE42-0A45-4C1E-B624-1C0297DAF0E0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BACB6-F619-44DE-A48F-E7C73016F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542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FC44-EB2D-4622-BDE3-E7A7563C970A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05DC3-5532-4070-8DFA-EF622D0CC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3D1CF-6B8A-4946-B703-B8B1E0EB5ACF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D51A-5FB7-467C-942F-B933BDA44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1B25-B1B8-4719-9811-5C9A679BD604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9C7E-036B-48C4-9018-145F55BD9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E35D9-B828-44DD-8331-FBE67CA49D25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5280-AC59-4C61-9EB6-5AB7F2020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EE60C-4CDF-47CA-9EC1-DB90B93DC3D7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31409-14DE-442A-ADA8-F04654C8D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F1C39-FBB4-463D-8BDB-6AB0C27B5C6A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CDAAD-0504-4357-ABB1-4FE5019EA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CA81D-769B-47C4-A62B-073F13033C25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3B7E-44E7-499D-8435-5F098927B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9C744-0001-4D7D-9DAB-F74675AED635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BCC12-7DEA-47E4-B12D-C25ABD2FD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FD0BF-3368-4A19-B84B-6606CFE6D3CF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EE39F-2306-4061-83D0-E2F2E4634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diamond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BEF8E07-8DA6-4307-AA65-5E705DF4B550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AACC10B-CA7B-481D-AADD-BCAB7B293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8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8" r:id="rId11"/>
    <p:sldLayoutId id="2147484609" r:id="rId12"/>
  </p:sldLayoutIdLst>
  <p:transition spd="med" advTm="15000">
    <p:diamond/>
    <p:sndAc>
      <p:stSnd>
        <p:snd r:embed="rId14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6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990600" y="6245225"/>
            <a:ext cx="190182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646B1F2-5697-418B-A7F4-76B3E0DD7225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251FD6B-068A-4BB7-BB9C-D6CD2C5A9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10" r:id="rId1"/>
  </p:sldLayoutIdLst>
  <p:transition spd="med" advTm="15000">
    <p:diamond/>
    <p:sndAc>
      <p:stSnd>
        <p:snd r:embed="rId3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Мои рисунки\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000" smtClean="0"/>
              <a:t>Если полезные ископаемые залегают глубоко под землей, то для их добычи бурят </a:t>
            </a:r>
            <a:r>
              <a:rPr lang="ru-RU" sz="3000" b="1" smtClean="0">
                <a:solidFill>
                  <a:srgbClr val="FFFF00"/>
                </a:solidFill>
              </a:rPr>
              <a:t>скважины.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smtClean="0"/>
              <a:t>Из скважин добывают </a:t>
            </a:r>
            <a:r>
              <a:rPr lang="ru-RU" sz="3000" b="1" smtClean="0">
                <a:solidFill>
                  <a:srgbClr val="FFFF00"/>
                </a:solidFill>
              </a:rPr>
              <a:t>грунтовые</a:t>
            </a:r>
            <a:r>
              <a:rPr lang="ru-RU" sz="3000" smtClean="0">
                <a:solidFill>
                  <a:srgbClr val="FF0066"/>
                </a:solidFill>
              </a:rPr>
              <a:t> </a:t>
            </a:r>
            <a:r>
              <a:rPr lang="ru-RU" sz="3000" b="1" smtClean="0">
                <a:solidFill>
                  <a:srgbClr val="FFFF00"/>
                </a:solidFill>
              </a:rPr>
              <a:t>воды, нефть, природный газ.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smtClean="0"/>
              <a:t>Для транспортировки сооружают </a:t>
            </a:r>
            <a:r>
              <a:rPr lang="ru-RU" sz="3000" b="1" smtClean="0">
                <a:solidFill>
                  <a:srgbClr val="FFFF00"/>
                </a:solidFill>
              </a:rPr>
              <a:t>водопроводы, нефтепроводы</a:t>
            </a:r>
            <a:r>
              <a:rPr lang="ru-RU" sz="3000" smtClean="0">
                <a:solidFill>
                  <a:srgbClr val="FF0066"/>
                </a:solidFill>
              </a:rPr>
              <a:t> </a:t>
            </a:r>
            <a:r>
              <a:rPr lang="ru-RU" sz="3000" smtClean="0"/>
              <a:t>и</a:t>
            </a:r>
            <a:r>
              <a:rPr lang="ru-RU" sz="3000" smtClean="0">
                <a:solidFill>
                  <a:srgbClr val="FF0066"/>
                </a:solidFill>
              </a:rPr>
              <a:t> </a:t>
            </a:r>
            <a:r>
              <a:rPr lang="ru-RU" sz="3000" b="1" smtClean="0">
                <a:solidFill>
                  <a:srgbClr val="FFFF00"/>
                </a:solidFill>
              </a:rPr>
              <a:t>газопроводы.</a:t>
            </a:r>
            <a:r>
              <a:rPr lang="ru-RU" sz="3000" smtClean="0"/>
              <a:t> По железным дорогам перевозят в </a:t>
            </a:r>
            <a:r>
              <a:rPr lang="ru-RU" sz="3000" b="1" smtClean="0">
                <a:solidFill>
                  <a:srgbClr val="FFFF00"/>
                </a:solidFill>
              </a:rPr>
              <a:t>цистернах</a:t>
            </a:r>
            <a:r>
              <a:rPr lang="ru-RU" sz="3000" smtClean="0"/>
              <a:t>, по морям и океанам везут нефтеналивные </a:t>
            </a:r>
            <a:r>
              <a:rPr lang="ru-RU" sz="3000" b="1" smtClean="0">
                <a:solidFill>
                  <a:srgbClr val="FFFF00"/>
                </a:solidFill>
              </a:rPr>
              <a:t>танкеры</a:t>
            </a:r>
            <a:r>
              <a:rPr lang="ru-RU" sz="3000" smtClean="0"/>
              <a:t>.</a:t>
            </a:r>
          </a:p>
        </p:txBody>
      </p:sp>
      <p:pic>
        <p:nvPicPr>
          <p:cNvPr id="13315" name="Picture 5" descr="C:\Documents and Settings\Admin\Мои документы\Мои рисунки\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50" y="214313"/>
            <a:ext cx="22955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C:\Documents and Settings\Admin\Мои документы\Мои рисунки\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13" y="5857875"/>
            <a:ext cx="200977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charset="-52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4724400" y="5181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charset="-52"/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755650" y="47244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charset="-52"/>
              </a:rPr>
              <a:t>Чтобы извлечь из-под земли нефть, люди строят буровые вышки и бурят глубокие скважины.</a:t>
            </a:r>
          </a:p>
        </p:txBody>
      </p:sp>
      <p:pic>
        <p:nvPicPr>
          <p:cNvPr id="14341" name="Picture 9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1785938"/>
            <a:ext cx="3714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C:\Documents and Settings\Admin\Мои документы\Мои рисунки\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5" y="1785938"/>
            <a:ext cx="3857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3276600" y="333375"/>
            <a:ext cx="3743325" cy="10572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НЕФТЬ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95288" y="4437063"/>
            <a:ext cx="85693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Получают жидкое </a:t>
            </a:r>
            <a:r>
              <a:rPr lang="ru-RU" sz="3200" b="1">
                <a:solidFill>
                  <a:srgbClr val="0033CC"/>
                </a:solidFill>
              </a:rPr>
              <a:t>топливо (бензин,  керосин),</a:t>
            </a:r>
            <a:r>
              <a:rPr lang="ru-RU" sz="32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rgbClr val="0033CC"/>
                </a:solidFill>
              </a:rPr>
              <a:t>машинное масло, краски</a:t>
            </a:r>
            <a:r>
              <a:rPr lang="ru-RU" sz="32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3200" b="1">
                <a:solidFill>
                  <a:srgbClr val="0033CC"/>
                </a:solidFill>
              </a:rPr>
              <a:t>лаки, пластмассы</a:t>
            </a:r>
            <a:r>
              <a:rPr lang="ru-RU" sz="32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волокна для изготовления </a:t>
            </a:r>
            <a:r>
              <a:rPr lang="ru-RU" sz="3200" b="1">
                <a:solidFill>
                  <a:srgbClr val="0033CC"/>
                </a:solidFill>
              </a:rPr>
              <a:t>тканей</a:t>
            </a:r>
          </a:p>
        </p:txBody>
      </p:sp>
      <p:pic>
        <p:nvPicPr>
          <p:cNvPr id="15364" name="Picture 6" descr="C:\Documents and Settings\Admin\Мои документы\Мои рисунки\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25" y="1857375"/>
            <a:ext cx="31432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C:\Documents and Settings\Admin\Мои документы\Мои рисунки\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0" y="1857375"/>
            <a:ext cx="32242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4292600"/>
            <a:ext cx="8820150" cy="20193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latin typeface="Times New Roman" pitchFamily="18" charset="0"/>
              </a:rPr>
              <a:t>Природный газ</a:t>
            </a:r>
            <a:r>
              <a:rPr lang="ru-RU" sz="2800" b="1" smtClean="0">
                <a:solidFill>
                  <a:srgbClr val="FFFF00"/>
                </a:solidFill>
                <a:latin typeface="Times New Roman" pitchFamily="18" charset="0"/>
              </a:rPr>
              <a:t> - очень хорошее топливо.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FF00"/>
                </a:solidFill>
                <a:latin typeface="Times New Roman" pitchFamily="18" charset="0"/>
              </a:rPr>
              <a:t>Из природного газа  получают пластмассы, волокна и другие ценные материалы.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1979613" y="404813"/>
            <a:ext cx="5472112" cy="936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ПРИРОДНЫЙ ГАЗ</a:t>
            </a:r>
          </a:p>
        </p:txBody>
      </p:sp>
      <p:pic>
        <p:nvPicPr>
          <p:cNvPr id="16388" name="Picture 5" descr="C:\Documents and Settings\Admin\Мои документы\Мои рисунки\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25" y="1600200"/>
            <a:ext cx="3571875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042988" y="1268413"/>
            <a:ext cx="1944687" cy="53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ПЕСОК</a:t>
            </a: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3708400" y="1268413"/>
            <a:ext cx="2376488" cy="53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ИЗВЕСТНЯК</a:t>
            </a:r>
          </a:p>
        </p:txBody>
      </p:sp>
      <p:sp>
        <p:nvSpPr>
          <p:cNvPr id="18436" name="WordArt 6"/>
          <p:cNvSpPr>
            <a:spLocks noChangeArrowheads="1" noChangeShapeType="1" noTextEdit="1"/>
          </p:cNvSpPr>
          <p:nvPr/>
        </p:nvSpPr>
        <p:spPr bwMode="auto">
          <a:xfrm>
            <a:off x="6804025" y="1125538"/>
            <a:ext cx="1944688" cy="53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ГЛИНА</a:t>
            </a:r>
          </a:p>
        </p:txBody>
      </p:sp>
      <p:sp>
        <p:nvSpPr>
          <p:cNvPr id="69642" name="Rectangle 4"/>
          <p:cNvSpPr>
            <a:spLocks noChangeArrowheads="1"/>
          </p:cNvSpPr>
          <p:nvPr/>
        </p:nvSpPr>
        <p:spPr bwMode="auto">
          <a:xfrm>
            <a:off x="468313" y="188913"/>
            <a:ext cx="856773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СТРОИТЕЛЬНЫЕ МАТЕРИАЛЫ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23850" y="5445125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/>
              <a:t>Глину</a:t>
            </a:r>
            <a:r>
              <a:rPr lang="ru-RU" sz="2400" b="1">
                <a:solidFill>
                  <a:srgbClr val="FFFF00"/>
                </a:solidFill>
              </a:rPr>
              <a:t> формуют и обжигают – получается кирпич.</a:t>
            </a: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b="1">
              <a:solidFill>
                <a:srgbClr val="FFFF00"/>
              </a:solidFill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250825" y="4941888"/>
            <a:ext cx="87137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Известняк</a:t>
            </a:r>
            <a:r>
              <a:rPr lang="ru-RU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используется </a:t>
            </a:r>
            <a:r>
              <a:rPr lang="ru-RU" sz="2200" b="1">
                <a:solidFill>
                  <a:srgbClr val="FFFF00"/>
                </a:solidFill>
              </a:rPr>
              <a:t>в строительстве</a:t>
            </a:r>
            <a:r>
              <a:rPr lang="ru-RU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мелом пишут в школе.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23850" y="4437063"/>
            <a:ext cx="882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Песок</a:t>
            </a: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используют </a:t>
            </a:r>
            <a:r>
              <a:rPr lang="ru-RU" sz="2400" b="1">
                <a:solidFill>
                  <a:srgbClr val="FFFF00"/>
                </a:solidFill>
              </a:rPr>
              <a:t>в строительстве</a:t>
            </a: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для изготовления </a:t>
            </a:r>
            <a:r>
              <a:rPr lang="ru-RU" sz="2400" b="1">
                <a:solidFill>
                  <a:srgbClr val="FFFF00"/>
                </a:solidFill>
              </a:rPr>
              <a:t>стекла</a:t>
            </a: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pic>
        <p:nvPicPr>
          <p:cNvPr id="18441" name="Picture 12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2071688"/>
            <a:ext cx="25717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3" descr="C:\Documents and Settings\Admin\Мои документы\Мои рисунки\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50" y="2071688"/>
            <a:ext cx="22860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4" descr="C:\Documents and Settings\Admin\Мои документы\Мои рисунки\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00" y="2071688"/>
            <a:ext cx="26431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Неглубоко залегающие полезные ископаемые добывают </a:t>
            </a:r>
            <a:r>
              <a:rPr lang="ru-RU" sz="2800" b="1" i="1" u="sng" smtClean="0">
                <a:solidFill>
                  <a:srgbClr val="FFFF00"/>
                </a:solidFill>
              </a:rPr>
              <a:t>открытым способом</a:t>
            </a:r>
            <a:r>
              <a:rPr lang="ru-RU" sz="2800" b="1" u="sng" smtClean="0"/>
              <a:t> </a:t>
            </a:r>
            <a:r>
              <a:rPr lang="ru-RU" sz="2800" b="1" smtClean="0"/>
              <a:t>с помощью экскаваторов, специальных пил, взрывных устройств, мощных водометов.</a:t>
            </a:r>
          </a:p>
          <a:p>
            <a:pPr eaLnBrk="1" hangingPunct="1">
              <a:defRPr/>
            </a:pPr>
            <a:r>
              <a:rPr lang="ru-RU" sz="2800" b="1" smtClean="0"/>
              <a:t>Так добывают </a:t>
            </a:r>
            <a:r>
              <a:rPr lang="ru-RU" sz="2800" b="1" i="1" u="sng" smtClean="0">
                <a:solidFill>
                  <a:srgbClr val="FFFF00"/>
                </a:solidFill>
              </a:rPr>
              <a:t>песок, глину, гранит, известняк.</a:t>
            </a:r>
          </a:p>
          <a:p>
            <a:pPr eaLnBrk="1" hangingPunct="1">
              <a:defRPr/>
            </a:pPr>
            <a:r>
              <a:rPr lang="ru-RU" sz="2800" b="1" smtClean="0"/>
              <a:t>Перевозят по железным дорогам в вагонах.</a:t>
            </a:r>
          </a:p>
        </p:txBody>
      </p:sp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2700338" y="549275"/>
            <a:ext cx="644366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КАК ДОБЫВАЮТ СТРОИТЕЛЬНЫЕ МАТЕРИАЛЫ?</a:t>
            </a:r>
          </a:p>
        </p:txBody>
      </p:sp>
      <p:pic>
        <p:nvPicPr>
          <p:cNvPr id="19460" name="Picture 5" descr="C:\Documents and Settings\Admin\Мои документы\Мои рисунки\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0"/>
            <a:ext cx="331311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18487" cy="12096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На территории нашего села идёт добыча песка </a:t>
            </a:r>
            <a:r>
              <a:rPr lang="ru-RU" sz="4000" i="1" u="sng" smtClean="0">
                <a:solidFill>
                  <a:srgbClr val="FFFF00"/>
                </a:solidFill>
              </a:rPr>
              <a:t>открытым способом</a:t>
            </a:r>
            <a:r>
              <a:rPr lang="ru-RU" sz="4000" u="sng" smtClean="0"/>
              <a:t> </a:t>
            </a:r>
            <a:r>
              <a:rPr lang="ru-RU" sz="4000" smtClean="0"/>
              <a:t>с помощью экскаваторов.</a:t>
            </a:r>
          </a:p>
        </p:txBody>
      </p:sp>
      <p:pic>
        <p:nvPicPr>
          <p:cNvPr id="20483" name="Picture 37" descr="P102006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79388" y="2349500"/>
            <a:ext cx="4137025" cy="4319588"/>
          </a:xfrm>
          <a:noFill/>
        </p:spPr>
      </p:pic>
      <p:pic>
        <p:nvPicPr>
          <p:cNvPr id="20484" name="Picture 40" descr="P102006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643438" y="2349500"/>
            <a:ext cx="4316412" cy="4319588"/>
          </a:xfrm>
          <a:noFill/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P102006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9"/>
          <p:cNvSpPr txBox="1">
            <a:spLocks noChangeArrowheads="1"/>
          </p:cNvSpPr>
          <p:nvPr/>
        </p:nvSpPr>
        <p:spPr bwMode="auto">
          <a:xfrm>
            <a:off x="6084888" y="25654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pic>
        <p:nvPicPr>
          <p:cNvPr id="22531" name="Picture 16" descr="P10200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сканирование00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066FF"/>
                </a:solidFill>
              </a:rPr>
              <a:t>1. Организационный момент, сообщение темы и целей урока.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3399FF"/>
                </a:solidFill>
              </a:rPr>
              <a:t>Цели урока:</a:t>
            </a:r>
            <a:r>
              <a:rPr lang="ru-RU" smtClean="0"/>
              <a:t> продолжить знакомство с полезными ископаемыми, с профессиями людей, добывающих полезные ископаемые; воспитывать бережное отношение к природе; учиться экономно использовать богатства нашей планеты.</a:t>
            </a:r>
          </a:p>
        </p:txBody>
      </p:sp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FFFF00"/>
                </a:solidFill>
                <a:latin typeface="Times New Roman" pitchFamily="18" charset="0"/>
              </a:rPr>
              <a:t>Полезные ископаемые - огромное, бесценное богатство Земли.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55663" y="1981200"/>
            <a:ext cx="783113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Times New Roman" pitchFamily="18" charset="0"/>
              </a:rPr>
              <a:t>	Добывать природные богатства становится всё труднее.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Times New Roman" pitchFamily="18" charset="0"/>
              </a:rPr>
              <a:t>	Чтобы освоить новые месторождения, приходится отправляться в далёкие, труднодоступные места.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Times New Roman" pitchFamily="18" charset="0"/>
              </a:rPr>
              <a:t>	Всё дороже обходится каждая тонна добытой руды, угля, нефти.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Times New Roman" pitchFamily="18" charset="0"/>
              </a:rPr>
              <a:t>	Бережно, по-хозяйски, используйте все полезные ископаемые!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latin typeface="Times New Roman" pitchFamily="18" charset="0"/>
            </a:endParaRPr>
          </a:p>
        </p:txBody>
      </p:sp>
      <p:pic>
        <p:nvPicPr>
          <p:cNvPr id="24580" name="Picture 4" descr="j02975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4724400"/>
            <a:ext cx="11620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827088" y="1412875"/>
            <a:ext cx="7921625" cy="2497138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/>
              <a:t>1.Экономно использовать.</a:t>
            </a:r>
          </a:p>
          <a:p>
            <a:pPr>
              <a:spcBef>
                <a:spcPct val="20000"/>
              </a:spcBef>
            </a:pPr>
            <a:r>
              <a:rPr lang="ru-RU" sz="2800"/>
              <a:t>2.Оберегать от пожаров.</a:t>
            </a:r>
          </a:p>
          <a:p>
            <a:pPr>
              <a:spcBef>
                <a:spcPct val="20000"/>
              </a:spcBef>
            </a:pPr>
            <a:r>
              <a:rPr lang="ru-RU" sz="2800"/>
              <a:t>3.Соблюдать правила перевозки.</a:t>
            </a:r>
          </a:p>
          <a:p>
            <a:pPr>
              <a:spcBef>
                <a:spcPct val="20000"/>
              </a:spcBef>
            </a:pPr>
            <a:r>
              <a:rPr lang="ru-RU" sz="2800"/>
              <a:t>4.Заменять по возможности искусственными материалами.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900113" y="476250"/>
            <a:ext cx="7704137" cy="531813"/>
          </a:xfrm>
          <a:prstGeom prst="rect">
            <a:avLst/>
          </a:prstGeom>
          <a:noFill/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FFFF00"/>
                </a:solidFill>
                <a:latin typeface="Impact" pitchFamily="34" charset="0"/>
              </a:rPr>
              <a:t>Как нужно охранять полезные ископаемые?</a:t>
            </a:r>
          </a:p>
        </p:txBody>
      </p:sp>
      <p:pic>
        <p:nvPicPr>
          <p:cNvPr id="25604" name="Picture 6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88" y="4286250"/>
            <a:ext cx="308133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C:\Documents and Settings\Admin\Мои документы\Мои рисунки\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72125" y="4286250"/>
            <a:ext cx="30718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8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14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  <a:latin typeface="Impact" pitchFamily="34" charset="0"/>
              </a:rPr>
              <a:t>Рефлексия</a:t>
            </a:r>
            <a:r>
              <a:rPr lang="ru-RU" smtClean="0"/>
              <a:t> 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Обобщение знаний.</a:t>
            </a:r>
          </a:p>
          <a:p>
            <a:pPr eaLnBrk="1" hangingPunct="1">
              <a:defRPr/>
            </a:pPr>
            <a:r>
              <a:rPr lang="ru-RU" b="1" smtClean="0">
                <a:latin typeface="Times New Roman" pitchFamily="18" charset="0"/>
              </a:rPr>
              <a:t>Много еще полезных ископаемых на земле. Одни учеными изучены хорошо, другие еще изучаются.</a:t>
            </a:r>
            <a:endParaRPr lang="ru-RU" b="1" smtClean="0"/>
          </a:p>
          <a:p>
            <a:pPr eaLnBrk="1" hangingPunct="1">
              <a:defRPr/>
            </a:pPr>
            <a:r>
              <a:rPr lang="ru-RU" smtClean="0"/>
              <a:t>Почему полезные ископаемые играют большую роль в жизни человека?</a:t>
            </a:r>
          </a:p>
        </p:txBody>
      </p:sp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FFFF00"/>
                </a:solidFill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smtClean="0">
                <a:latin typeface="Times New Roman" pitchFamily="18" charset="0"/>
              </a:rPr>
              <a:t>	</a:t>
            </a:r>
            <a:r>
              <a:rPr lang="ru-RU" sz="3600" b="1" smtClean="0">
                <a:latin typeface="Arial" charset="0"/>
              </a:rPr>
              <a:t>   Учебник стр. 48-52.</a:t>
            </a:r>
          </a:p>
        </p:txBody>
      </p:sp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5003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Презентацию выполнила</a:t>
            </a:r>
            <a:br>
              <a:rPr lang="ru-RU" dirty="0" smtClean="0"/>
            </a:br>
            <a:r>
              <a:rPr lang="ru-RU" dirty="0" smtClean="0"/>
              <a:t>Учитель начальных классов</a:t>
            </a:r>
            <a:br>
              <a:rPr lang="ru-RU" dirty="0" smtClean="0"/>
            </a:br>
            <a:r>
              <a:rPr lang="ru-RU" dirty="0" smtClean="0"/>
              <a:t>МКОУ «</a:t>
            </a:r>
            <a:r>
              <a:rPr lang="ru-RU" dirty="0" err="1" smtClean="0"/>
              <a:t>Удобенская</a:t>
            </a:r>
            <a:r>
              <a:rPr lang="ru-RU" dirty="0" smtClean="0"/>
              <a:t> СОШ»</a:t>
            </a:r>
            <a:br>
              <a:rPr lang="ru-RU" dirty="0" smtClean="0"/>
            </a:br>
            <a:r>
              <a:rPr lang="ru-RU" dirty="0" smtClean="0"/>
              <a:t>Нестерова Наталья Владимировна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 spd="med" advTm="15000">
    <p:diamond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2276475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Почему полезные ископаемые играют большую роль в жизни человека?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00113" y="692150"/>
            <a:ext cx="8007350" cy="660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smtClean="0">
                <a:solidFill>
                  <a:srgbClr val="3399FF"/>
                </a:solidFill>
              </a:rPr>
              <a:t>Проблема.</a:t>
            </a:r>
          </a:p>
        </p:txBody>
      </p:sp>
      <p:pic>
        <p:nvPicPr>
          <p:cNvPr id="6148" name="Picture 4" descr="J01878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4292600"/>
            <a:ext cx="18034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066FF"/>
                </a:solidFill>
              </a:rPr>
              <a:t>Фронтальный опрос по изученному материалу.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43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- Что такое полезные ископаемые?</a:t>
            </a:r>
          </a:p>
          <a:p>
            <a:pPr eaLnBrk="1" hangingPunct="1">
              <a:defRPr/>
            </a:pPr>
            <a:r>
              <a:rPr lang="ru-RU" smtClean="0"/>
              <a:t>- Какие по свойствам бывают полезные ископаемые?</a:t>
            </a:r>
          </a:p>
          <a:p>
            <a:pPr eaLnBrk="1" hangingPunct="1">
              <a:defRPr/>
            </a:pPr>
            <a:r>
              <a:rPr lang="ru-RU" smtClean="0"/>
              <a:t>- Для чего добывают полезные ископаемые?</a:t>
            </a:r>
          </a:p>
        </p:txBody>
      </p:sp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333375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3399FF"/>
                </a:solidFill>
              </a:rPr>
              <a:t>Добыча полезных ископаемых</a:t>
            </a:r>
          </a:p>
        </p:txBody>
      </p:sp>
      <p:sp>
        <p:nvSpPr>
          <p:cNvPr id="74755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59338" y="1700213"/>
            <a:ext cx="3986212" cy="4897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latin typeface="Times New Roman" pitchFamily="18" charset="0"/>
              </a:rPr>
              <a:t>	Места, где в глубинах Земли или на её поверхности залегают полезные ископаемые, называются </a:t>
            </a:r>
            <a:r>
              <a:rPr lang="ru-RU" sz="2800" b="1" smtClean="0">
                <a:solidFill>
                  <a:srgbClr val="3399FF"/>
                </a:solidFill>
                <a:latin typeface="Times New Roman" pitchFamily="18" charset="0"/>
              </a:rPr>
              <a:t>месторождениями.</a:t>
            </a:r>
            <a:r>
              <a:rPr lang="ru-RU" sz="2800" b="1" smtClean="0">
                <a:latin typeface="Times New Roman" pitchFamily="18" charset="0"/>
              </a:rPr>
              <a:t> Отыскивают месторождения </a:t>
            </a:r>
            <a:r>
              <a:rPr lang="ru-RU" sz="2800" b="1" smtClean="0">
                <a:solidFill>
                  <a:srgbClr val="3399FF"/>
                </a:solidFill>
                <a:latin typeface="Times New Roman" pitchFamily="18" charset="0"/>
              </a:rPr>
              <a:t>геологи.</a:t>
            </a:r>
          </a:p>
        </p:txBody>
      </p:sp>
      <p:pic>
        <p:nvPicPr>
          <p:cNvPr id="8196" name="Picture 5" descr="C:\Documents and Settings\Admin\Мои документы\Мои рисунки\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" y="1857375"/>
            <a:ext cx="37147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6913563" cy="1079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Каменный уголь</a:t>
            </a:r>
          </a:p>
        </p:txBody>
      </p:sp>
      <p:sp>
        <p:nvSpPr>
          <p:cNvPr id="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1557338"/>
            <a:ext cx="4032250" cy="388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  <a:latin typeface="Times New Roman" pitchFamily="18" charset="0"/>
              </a:rPr>
              <a:t>Он черный, блестящий,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  <a:latin typeface="Times New Roman" pitchFamily="18" charset="0"/>
              </a:rPr>
              <a:t>Людям помощник настоящий.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  <a:latin typeface="Times New Roman" pitchFamily="18" charset="0"/>
              </a:rPr>
              <a:t>Он несет в дома тепло,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  <a:latin typeface="Times New Roman" pitchFamily="18" charset="0"/>
              </a:rPr>
              <a:t>От него кругом светло,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  <a:latin typeface="Times New Roman" pitchFamily="18" charset="0"/>
              </a:rPr>
              <a:t>Помогает плавить стали,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  <a:latin typeface="Times New Roman" pitchFamily="18" charset="0"/>
              </a:rPr>
              <a:t>Делать краски и эмали.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2800" b="1" dirty="0" smtClean="0">
              <a:latin typeface="Times New Roman" pitchFamily="18" charset="0"/>
            </a:endParaRPr>
          </a:p>
        </p:txBody>
      </p:sp>
      <p:pic>
        <p:nvPicPr>
          <p:cNvPr id="9220" name="Picture 11" descr="C:\Documents and Settings\Admin\Мои документы\Мои рисунки\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285750"/>
            <a:ext cx="1428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2" descr="C:\Documents and Settings\Admin\Мои документы\Мои рисунки\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75" y="5214938"/>
            <a:ext cx="236696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3" descr="C:\Documents and Settings\Admin\Мои документы\Мои рисунки\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00938" y="3286125"/>
            <a:ext cx="135731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4" descr="C:\Documents and Settings\Admin\Мои документы\Мои рисунки\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00938" y="1714500"/>
            <a:ext cx="13573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5" descr="C:\Documents and Settings\Admin\Мои документы\Мои рисунки\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8625" y="5214938"/>
            <a:ext cx="2857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6" descr="C:\Documents and Settings\Admin\Мои документы\Мои рисунки\10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57188" y="3571875"/>
            <a:ext cx="292893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7" descr="C:\Documents and Settings\Admin\Мои документы\Мои рисунки\8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7188" y="1714500"/>
            <a:ext cx="2928937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Tm="15000">
    <p:diamond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3399FF"/>
                </a:solidFill>
                <a:latin typeface="Times New Roman" pitchFamily="18" charset="0"/>
              </a:rPr>
              <a:t>Как добывают каменный уголь</a:t>
            </a:r>
          </a:p>
        </p:txBody>
      </p:sp>
      <p:sp>
        <p:nvSpPr>
          <p:cNvPr id="10243" name="Text Box 12"/>
          <p:cNvSpPr txBox="1">
            <a:spLocks noChangeArrowheads="1"/>
          </p:cNvSpPr>
          <p:nvPr/>
        </p:nvSpPr>
        <p:spPr bwMode="auto">
          <a:xfrm>
            <a:off x="539750" y="4149725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Calibri" charset="-52"/>
              </a:rPr>
              <a:t>Уголь добывают в шахтах.</a:t>
            </a:r>
          </a:p>
        </p:txBody>
      </p:sp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4643438" y="40767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Calibri" charset="-52"/>
              </a:rPr>
              <a:t>В открытых котлованах- карьерах.</a:t>
            </a:r>
            <a:r>
              <a:rPr lang="ru-RU">
                <a:latin typeface="Calibri" charset="-52"/>
              </a:rPr>
              <a:t>  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971550" y="5319713"/>
            <a:ext cx="7272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CC"/>
                </a:solidFill>
                <a:latin typeface="Arial" charset="0"/>
              </a:rPr>
              <a:t>Карьер</a:t>
            </a:r>
            <a:r>
              <a:rPr lang="ru-RU" sz="2400" b="1">
                <a:latin typeface="Arial" charset="0"/>
              </a:rPr>
              <a:t> – это открытый котлован.</a:t>
            </a:r>
          </a:p>
          <a:p>
            <a:pPr algn="ctr"/>
            <a:r>
              <a:rPr lang="ru-RU" sz="2400" b="1">
                <a:solidFill>
                  <a:srgbClr val="0033CC"/>
                </a:solidFill>
                <a:latin typeface="Arial" charset="0"/>
              </a:rPr>
              <a:t>Шахты</a:t>
            </a:r>
            <a:r>
              <a:rPr lang="ru-RU" sz="2400" b="1">
                <a:latin typeface="Arial" charset="0"/>
              </a:rPr>
              <a:t> –  это глубокие колодцы.</a:t>
            </a:r>
          </a:p>
          <a:p>
            <a:pPr algn="ctr" eaLnBrk="0" hangingPunct="0"/>
            <a:endParaRPr lang="ru-RU" sz="2400" b="1">
              <a:latin typeface="Calibri" charset="-52"/>
            </a:endParaRPr>
          </a:p>
        </p:txBody>
      </p:sp>
      <p:pic>
        <p:nvPicPr>
          <p:cNvPr id="10246" name="Picture 8" descr="C:\Documents and Settings\Admin\Мои документы\Мои рисунки\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1857375"/>
            <a:ext cx="34290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C:\Documents and Settings\Admin\Мои документы\Мои рисунки\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1857375"/>
            <a:ext cx="38576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5976937" cy="12049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Железная руда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611188" y="4292600"/>
            <a:ext cx="777716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Выплавляют  сталь и чугун, а  из них  делают </a:t>
            </a:r>
            <a:r>
              <a:rPr lang="ru-RU" sz="2600" b="1">
                <a:latin typeface="Arial" charset="0"/>
              </a:rPr>
              <a:t>ножи, ножницы, рельсы, вагоны,  детали машин</a:t>
            </a:r>
            <a:r>
              <a:rPr lang="ru-RU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600" b="1">
                <a:latin typeface="Arial" charset="0"/>
              </a:rPr>
              <a:t>и</a:t>
            </a:r>
            <a:r>
              <a:rPr lang="ru-RU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600" b="1">
                <a:latin typeface="Arial" charset="0"/>
              </a:rPr>
              <a:t>многое другое.</a:t>
            </a:r>
          </a:p>
        </p:txBody>
      </p:sp>
      <p:pic>
        <p:nvPicPr>
          <p:cNvPr id="11268" name="Picture 6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1628775"/>
            <a:ext cx="37338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C:\Documents and Settings\Admin\Мои документы\Мои рисунки\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0" y="1643063"/>
            <a:ext cx="38576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1628775"/>
            <a:ext cx="37338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  <a:latin typeface="Times New Roman" pitchFamily="18" charset="0"/>
              </a:rPr>
              <a:t>ЧТО ИЗГОТАВЛИВАЮТ ИЗ СПЛАВОВ ЖЕЛЕЗНЫХ РУД?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Алюминиевая кастрюля</a:t>
            </a:r>
          </a:p>
          <a:p>
            <a:pPr eaLnBrk="1" hangingPunct="1">
              <a:defRPr/>
            </a:pPr>
            <a:r>
              <a:rPr lang="ru-RU" smtClean="0"/>
              <a:t>Стальные ножницы</a:t>
            </a:r>
          </a:p>
          <a:p>
            <a:pPr eaLnBrk="1" hangingPunct="1">
              <a:defRPr/>
            </a:pPr>
            <a:r>
              <a:rPr lang="ru-RU" smtClean="0"/>
              <a:t>Чугунная сковорода</a:t>
            </a:r>
          </a:p>
          <a:p>
            <a:pPr eaLnBrk="1" hangingPunct="1">
              <a:defRPr/>
            </a:pPr>
            <a:r>
              <a:rPr lang="ru-RU" smtClean="0"/>
              <a:t>Медный таз</a:t>
            </a:r>
          </a:p>
          <a:p>
            <a:pPr eaLnBrk="1" hangingPunct="1">
              <a:defRPr/>
            </a:pPr>
            <a:r>
              <a:rPr lang="ru-RU" smtClean="0"/>
              <a:t>Серебряные монеты</a:t>
            </a:r>
          </a:p>
          <a:p>
            <a:pPr eaLnBrk="1" hangingPunct="1">
              <a:defRPr/>
            </a:pPr>
            <a:r>
              <a:rPr lang="ru-RU" smtClean="0"/>
              <a:t>Золотое кольцо</a:t>
            </a:r>
          </a:p>
        </p:txBody>
      </p:sp>
      <p:pic>
        <p:nvPicPr>
          <p:cNvPr id="12292" name="Picture 10" descr="C:\Documents and Settings\Admin\Мои документы\Мои рисунки\Безымянны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025" y="1844675"/>
            <a:ext cx="10715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1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463" y="2708275"/>
            <a:ext cx="7953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2" descr="C:\Documents and Settings\Admin\Мои документы\Мои рисунки\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525" y="3068638"/>
            <a:ext cx="107156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3" descr="C:\Documents and Settings\Admin\Мои документы\Мои рисунки\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375" y="3716338"/>
            <a:ext cx="10096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4" descr="C:\Documents and Settings\Admin\Мои документы\Мои рисунки\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19700" y="4005263"/>
            <a:ext cx="14382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5" descr="C:\Documents and Settings\Admin\Мои документы\Мои рисунки\5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95738" y="479742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рава">
  <a:themeElements>
    <a:clrScheme name="Трава 6">
      <a:dk1>
        <a:srgbClr val="48486A"/>
      </a:dk1>
      <a:lt1>
        <a:srgbClr val="FFFFFF"/>
      </a:lt1>
      <a:dk2>
        <a:srgbClr val="000099"/>
      </a:dk2>
      <a:lt2>
        <a:srgbClr val="F8F8F8"/>
      </a:lt2>
      <a:accent1>
        <a:srgbClr val="6699FF"/>
      </a:accent1>
      <a:accent2>
        <a:srgbClr val="0000FF"/>
      </a:accent2>
      <a:accent3>
        <a:srgbClr val="AAAACA"/>
      </a:accent3>
      <a:accent4>
        <a:srgbClr val="DADADA"/>
      </a:accent4>
      <a:accent5>
        <a:srgbClr val="B8CAFF"/>
      </a:accent5>
      <a:accent6>
        <a:srgbClr val="0000E7"/>
      </a:accent6>
      <a:hlink>
        <a:srgbClr val="3DCCFF"/>
      </a:hlink>
      <a:folHlink>
        <a:srgbClr val="CCECFF"/>
      </a:folHlink>
    </a:clrScheme>
    <a:fontScheme name="2_Трав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ава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445</Words>
  <Application>Microsoft Office PowerPoint</Application>
  <PresentationFormat>Экран (4:3)</PresentationFormat>
  <Paragraphs>69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Текстура</vt:lpstr>
      <vt:lpstr>2_Трава</vt:lpstr>
      <vt:lpstr>Слайд 1</vt:lpstr>
      <vt:lpstr>1. Организационный момент, сообщение темы и целей урока.</vt:lpstr>
      <vt:lpstr>Почему полезные ископаемые играют большую роль в жизни человека?</vt:lpstr>
      <vt:lpstr>Фронтальный опрос по изученному материалу.</vt:lpstr>
      <vt:lpstr>Добыча полезных ископаемых</vt:lpstr>
      <vt:lpstr>Слайд 6</vt:lpstr>
      <vt:lpstr>Как добывают каменный уголь</vt:lpstr>
      <vt:lpstr>Слайд 8</vt:lpstr>
      <vt:lpstr>ЧТО ИЗГОТАВЛИВАЮТ ИЗ СПЛАВОВ ЖЕЛЕЗНЫХ РУД?</vt:lpstr>
      <vt:lpstr>Слайд 10</vt:lpstr>
      <vt:lpstr>Слайд 11</vt:lpstr>
      <vt:lpstr>Слайд 12</vt:lpstr>
      <vt:lpstr>Слайд 13</vt:lpstr>
      <vt:lpstr>Слайд 14</vt:lpstr>
      <vt:lpstr>Слайд 15</vt:lpstr>
      <vt:lpstr>На территории нашего села идёт добыча песка открытым способом с помощью экскаваторов.</vt:lpstr>
      <vt:lpstr>Слайд 17</vt:lpstr>
      <vt:lpstr>Слайд 18</vt:lpstr>
      <vt:lpstr>Слайд 19</vt:lpstr>
      <vt:lpstr>Полезные ископаемые - огромное, бесценное богатство Земли.</vt:lpstr>
      <vt:lpstr>Слайд 21</vt:lpstr>
      <vt:lpstr>Рефлексия </vt:lpstr>
      <vt:lpstr>Домашнее задание</vt:lpstr>
      <vt:lpstr>Презентацию выполнила Учитель начальных классов МКОУ «Удобенская СОШ» Нестерова Наталья Владимировна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рссапр</dc:creator>
  <cp:lastModifiedBy>Admin</cp:lastModifiedBy>
  <cp:revision>86</cp:revision>
  <dcterms:created xsi:type="dcterms:W3CDTF">2009-02-19T14:48:58Z</dcterms:created>
  <dcterms:modified xsi:type="dcterms:W3CDTF">2013-01-08T13:38:24Z</dcterms:modified>
</cp:coreProperties>
</file>