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notesMasterIdLst>
    <p:notesMasterId r:id="rId38"/>
  </p:notesMasterIdLst>
  <p:sldIdLst>
    <p:sldId id="256" r:id="rId2"/>
    <p:sldId id="306" r:id="rId3"/>
    <p:sldId id="310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95" r:id="rId13"/>
    <p:sldId id="312" r:id="rId14"/>
    <p:sldId id="290" r:id="rId15"/>
    <p:sldId id="291" r:id="rId16"/>
    <p:sldId id="292" r:id="rId17"/>
    <p:sldId id="293" r:id="rId18"/>
    <p:sldId id="294" r:id="rId19"/>
    <p:sldId id="269" r:id="rId20"/>
    <p:sldId id="271" r:id="rId21"/>
    <p:sldId id="282" r:id="rId22"/>
    <p:sldId id="281" r:id="rId23"/>
    <p:sldId id="277" r:id="rId24"/>
    <p:sldId id="280" r:id="rId25"/>
    <p:sldId id="272" r:id="rId26"/>
    <p:sldId id="296" r:id="rId27"/>
    <p:sldId id="297" r:id="rId28"/>
    <p:sldId id="273" r:id="rId29"/>
    <p:sldId id="274" r:id="rId30"/>
    <p:sldId id="275" r:id="rId31"/>
    <p:sldId id="298" r:id="rId32"/>
    <p:sldId id="300" r:id="rId33"/>
    <p:sldId id="311" r:id="rId34"/>
    <p:sldId id="304" r:id="rId35"/>
    <p:sldId id="299" r:id="rId36"/>
    <p:sldId id="305" r:id="rId37"/>
  </p:sldIdLst>
  <p:sldSz cx="9144000" cy="6858000" type="screen4x3"/>
  <p:notesSz cx="6858000" cy="9144000"/>
  <p:defaultTextStyle>
    <a:defPPr>
      <a:defRPr lang="ru-RU"/>
    </a:defPPr>
    <a:lvl1pPr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153661"/>
  </p:clrMru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473" autoAdjust="0"/>
    <p:restoredTop sz="94492" autoAdjust="0"/>
  </p:normalViewPr>
  <p:slideViewPr>
    <p:cSldViewPr>
      <p:cViewPr varScale="1">
        <p:scale>
          <a:sx n="63" d="100"/>
          <a:sy n="63" d="100"/>
        </p:scale>
        <p:origin x="-6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6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0125D2B6-FE2B-41F3-9461-E348ED8556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C9B193-242F-4A23-BBDC-55D33E1A2477}" type="datetimeFigureOut">
              <a:rPr lang="en-US"/>
              <a:pPr>
                <a:defRPr/>
              </a:pPr>
              <a:t>9/29/2011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950B21-A3A9-4F2D-A0EE-D61A4D7EA1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9A69D-7357-46C1-A41D-E32F5773CD3E}" type="datetimeFigureOut">
              <a:rPr lang="en-US"/>
              <a:pPr>
                <a:defRPr/>
              </a:pPr>
              <a:t>9/29/2011</a:t>
            </a:fld>
            <a:endParaRPr lang="en-US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31142-C658-4DD6-84DC-EB3C3BE6B4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F42CB-B7FB-4C13-B5B9-00A573CB6AE2}" type="datetimeFigureOut">
              <a:rPr lang="en-US"/>
              <a:pPr>
                <a:defRPr/>
              </a:pPr>
              <a:t>9/29/2011</a:t>
            </a:fld>
            <a:endParaRPr lang="en-US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6CD53-750D-40EC-BC4A-4A5646EB29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80D1-68DC-42CB-A5F7-A3F94D8F8F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716280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676400" y="1143000"/>
            <a:ext cx="3505200" cy="4953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334000" y="1143000"/>
            <a:ext cx="3505200" cy="2400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334000" y="3695700"/>
            <a:ext cx="3505200" cy="2400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DF85D-51B1-4780-91F5-E1D8A817DD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76800" y="1600200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914400" y="3941763"/>
            <a:ext cx="3810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76800" y="3941763"/>
            <a:ext cx="3810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4E39C-D3D3-4001-A62C-9D40B5371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716280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676400" y="1143000"/>
            <a:ext cx="7162800" cy="4953000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76827-2601-4613-A707-FFB6B36A2000}" type="datetimeFigureOut">
              <a:rPr lang="en-US"/>
              <a:pPr>
                <a:defRPr/>
              </a:pPr>
              <a:t>9/29/2011</a:t>
            </a:fld>
            <a:endParaRPr lang="en-US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36D3E-01B4-422B-B4DD-88B5985469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99AB36A-8C3A-4604-A31F-19A6D314716E}" type="datetimeFigureOut">
              <a:rPr lang="en-US"/>
              <a:pPr>
                <a:defRPr/>
              </a:pPr>
              <a:t>9/29/2011</a:t>
            </a:fld>
            <a:endParaRPr lang="en-US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45F5A59-9930-423E-9611-E92DC45738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A54F3-94B2-4FE9-BBAB-85B09CF82004}" type="datetimeFigureOut">
              <a:rPr lang="en-US"/>
              <a:pPr>
                <a:defRPr/>
              </a:pPr>
              <a:t>9/29/2011</a:t>
            </a:fld>
            <a:endParaRPr lang="en-US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D91CB-9A58-4107-A908-D9F01D50AC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3C213-761B-436C-AF12-7A27018ACAED}" type="datetimeFigureOut">
              <a:rPr lang="en-US"/>
              <a:pPr>
                <a:defRPr/>
              </a:pPr>
              <a:t>9/29/2011</a:t>
            </a:fld>
            <a:endParaRPr lang="en-US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2E093-5A8A-4599-A8B3-4297DB53CE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C41FA-3CB7-4B1C-94DB-1D17AA08DEDC}" type="datetimeFigureOut">
              <a:rPr lang="en-US"/>
              <a:pPr>
                <a:defRPr/>
              </a:pPr>
              <a:t>9/29/2011</a:t>
            </a:fld>
            <a:endParaRPr lang="en-US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B3836-1ACA-484E-8F9C-06D66C6D77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C23886-F99A-4C9F-8B16-F0B3219D46B4}" type="datetimeFigureOut">
              <a:rPr lang="en-US"/>
              <a:pPr>
                <a:defRPr/>
              </a:pPr>
              <a:t>9/29/2011</a:t>
            </a:fld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B29FC-E2B8-4B7B-98E6-1F2B21BEF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8539A-453C-45DF-AA8D-EDF1EF06C718}" type="datetimeFigureOut">
              <a:rPr lang="en-US"/>
              <a:pPr>
                <a:defRPr/>
              </a:pPr>
              <a:t>9/29/2011</a:t>
            </a:fld>
            <a:endParaRPr lang="en-US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21AC8-BF30-404E-A165-D2EAC5577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E9406F6-3483-4035-AA91-B9587C83C7E8}" type="datetimeFigureOut">
              <a:rPr lang="en-US"/>
              <a:pPr>
                <a:defRPr/>
              </a:pPr>
              <a:t>9/29/2011</a:t>
            </a:fld>
            <a:endParaRPr lang="en-US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FC9BBF-BFD8-4EF5-B549-C9B3F6814B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5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smtClean="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1348574D-AD72-4310-BDBC-670CA6EC9680}" type="datetimeFigureOut">
              <a:rPr lang="en-US"/>
              <a:pPr>
                <a:defRPr/>
              </a:pPr>
              <a:t>9/29/2011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smtClean="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DE1F733D-65A2-4777-8CF7-BEACA6411F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12" r:id="rId2"/>
    <p:sldLayoutId id="2147483920" r:id="rId3"/>
    <p:sldLayoutId id="2147483913" r:id="rId4"/>
    <p:sldLayoutId id="2147483914" r:id="rId5"/>
    <p:sldLayoutId id="2147483915" r:id="rId6"/>
    <p:sldLayoutId id="2147483921" r:id="rId7"/>
    <p:sldLayoutId id="2147483916" r:id="rId8"/>
    <p:sldLayoutId id="2147483922" r:id="rId9"/>
    <p:sldLayoutId id="2147483917" r:id="rId10"/>
    <p:sldLayoutId id="2147483918" r:id="rId11"/>
    <p:sldLayoutId id="2147483923" r:id="rId12"/>
    <p:sldLayoutId id="2147483924" r:id="rId13"/>
    <p:sldLayoutId id="2147483926" r:id="rId14"/>
    <p:sldLayoutId id="2147483927" r:id="rId15"/>
    <p:sldLayoutId id="2147483928" r:id="rId16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gif"/><Relationship Id="rId4" Type="http://schemas.openxmlformats.org/officeDocument/2006/relationships/image" Target="../media/image37.gi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15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068638"/>
            <a:ext cx="6840537" cy="3313112"/>
          </a:xfrm>
        </p:spPr>
        <p:txBody>
          <a:bodyPr/>
          <a:lstStyle/>
          <a:p>
            <a:pPr marL="36513">
              <a:spcBef>
                <a:spcPct val="0"/>
              </a:spcBef>
            </a:pPr>
            <a:endParaRPr lang="ru-RU" b="1" smtClean="0">
              <a:solidFill>
                <a:schemeClr val="tx1"/>
              </a:solidFill>
            </a:endParaRPr>
          </a:p>
          <a:p>
            <a:pPr marL="36513">
              <a:spcBef>
                <a:spcPct val="0"/>
              </a:spcBef>
            </a:pPr>
            <a:endParaRPr lang="ru-RU" b="1" smtClean="0">
              <a:solidFill>
                <a:schemeClr val="tx1"/>
              </a:solidFill>
            </a:endParaRPr>
          </a:p>
        </p:txBody>
      </p:sp>
      <p:pic>
        <p:nvPicPr>
          <p:cNvPr id="4" name="Рисунок 5" descr="C:\Documents and Settings\Администратор\Local Settings\Temporary Internet Files\Content.IE5\KXIB0D67\MPj04372810000[1].jpg"/>
          <p:cNvPicPr>
            <a:picLocks noChangeAspect="1" noChangeArrowheads="1"/>
          </p:cNvPicPr>
          <p:nvPr/>
        </p:nvPicPr>
        <p:blipFill>
          <a:blip r:embed="rId2" cstate="print"/>
          <a:srcRect b="2065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00332" y="5357802"/>
            <a:ext cx="6143668" cy="150019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t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i="1" dirty="0" smtClean="0">
                <a:solidFill>
                  <a:srgbClr val="153661"/>
                </a:solidFill>
              </a:rPr>
              <a:t> Урок с позиции </a:t>
            </a:r>
            <a:r>
              <a:rPr lang="ru-RU" sz="3200" i="1" dirty="0" err="1" smtClean="0">
                <a:solidFill>
                  <a:srgbClr val="153661"/>
                </a:solidFill>
              </a:rPr>
              <a:t>здоровьесберегающей</a:t>
            </a:r>
            <a:r>
              <a:rPr lang="ru-RU" sz="3200" i="1" dirty="0" smtClean="0">
                <a:solidFill>
                  <a:srgbClr val="153661"/>
                </a:solidFill>
              </a:rPr>
              <a:t> </a:t>
            </a:r>
            <a:br>
              <a:rPr lang="ru-RU" sz="3200" i="1" dirty="0" smtClean="0">
                <a:solidFill>
                  <a:srgbClr val="153661"/>
                </a:solidFill>
              </a:rPr>
            </a:br>
            <a:r>
              <a:rPr lang="ru-RU" sz="3200" i="1" dirty="0" smtClean="0">
                <a:solidFill>
                  <a:srgbClr val="153661"/>
                </a:solidFill>
              </a:rPr>
              <a:t>технологии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6840538" cy="103981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153661"/>
                </a:solidFill>
              </a:rPr>
              <a:t>Позы учащихся и их чередование в зависимости от характера выполняемой работы.</a:t>
            </a:r>
            <a:r>
              <a:rPr lang="ru-RU" sz="24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23850" y="4581525"/>
            <a:ext cx="5472113" cy="18716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/>
              <a:t>Эта изматывающая ситуация не только резко повышает уровень невротизации школьников, но и губительно отражается на их характере. </a:t>
            </a:r>
          </a:p>
          <a:p>
            <a:endParaRPr lang="ru-RU" sz="2000" dirty="0" smtClean="0"/>
          </a:p>
        </p:txBody>
      </p:sp>
      <p:sp>
        <p:nvSpPr>
          <p:cNvPr id="24584" name="Rectangle 8"/>
          <p:cNvSpPr>
            <a:spLocks noGrp="1" noChangeArrowheads="1"/>
          </p:cNvSpPr>
          <p:nvPr>
            <p:ph sz="half" idx="2"/>
          </p:nvPr>
        </p:nvSpPr>
        <p:spPr>
          <a:xfrm>
            <a:off x="2786050" y="1428736"/>
            <a:ext cx="5780087" cy="30003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/>
              <a:t>Степень естественности позы школьников на уроке может служить хорошим индикатором психологического воздействия учителя, степени его авторитаризма: механизм </a:t>
            </a:r>
            <a:r>
              <a:rPr lang="ru-RU" sz="2000" dirty="0" err="1" smtClean="0"/>
              <a:t>здоровьеразрушающего</a:t>
            </a:r>
            <a:r>
              <a:rPr lang="ru-RU" sz="2000" dirty="0" smtClean="0"/>
              <a:t> воздействия авторитарного учителя состоит, в частности, в том, что дети на его уроках избыточно напряжены.</a:t>
            </a: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4581525"/>
            <a:ext cx="2519362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Rectangle 9"/>
          <p:cNvSpPr>
            <a:spLocks noChangeArrowheads="1"/>
          </p:cNvSpPr>
          <p:nvPr/>
        </p:nvSpPr>
        <p:spPr bwMode="auto">
          <a:xfrm>
            <a:off x="250825" y="6453188"/>
            <a:ext cx="720725" cy="144462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357188"/>
            <a:ext cx="8501062" cy="14287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153661"/>
                </a:solidFill>
              </a:rPr>
              <a:t>Физкультминутки и </a:t>
            </a:r>
            <a:r>
              <a:rPr lang="ru-RU" dirty="0" err="1" smtClean="0">
                <a:solidFill>
                  <a:srgbClr val="153661"/>
                </a:solidFill>
              </a:rPr>
              <a:t>физкультпаузы</a:t>
            </a: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785938"/>
            <a:ext cx="8258175" cy="29321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200" dirty="0" smtClean="0"/>
              <a:t>Физкультминутки и </a:t>
            </a:r>
            <a:r>
              <a:rPr lang="ru-RU" sz="2200" dirty="0" err="1" smtClean="0"/>
              <a:t>физкультпаузы</a:t>
            </a:r>
            <a:r>
              <a:rPr lang="ru-RU" sz="2200" dirty="0" smtClean="0"/>
              <a:t> являются обязательной составной частью урока. Необходимо обратить внимание на их содержание и продолжительность (норма - на 15-20 минут урока по 1 минуте из трех легких упражнений с 3-4 повторениями каждого), а также эмоциональный климат во время выполнения упражнений и наличие у школьников желания их выполнять. 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4572000"/>
            <a:ext cx="259080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500042"/>
            <a:ext cx="1296988" cy="123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250825" y="6453188"/>
            <a:ext cx="720725" cy="144462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" name="Picture 3" descr="D:\Киреева\15_09_2009\ТекстовыеДокументы\Киреева\анимация\прикол\girlsball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5072074"/>
            <a:ext cx="207170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663300"/>
                </a:solidFill>
              </a:rPr>
              <a:t>Схема проведения физкультминуток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3814763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smtClean="0"/>
              <a:t>		</a:t>
            </a:r>
          </a:p>
        </p:txBody>
      </p:sp>
      <p:graphicFrame>
        <p:nvGraphicFramePr>
          <p:cNvPr id="33903" name="Group 111"/>
          <p:cNvGraphicFramePr>
            <a:graphicFrameLocks noGrp="1"/>
          </p:cNvGraphicFramePr>
          <p:nvPr>
            <p:ph sz="half" idx="2"/>
          </p:nvPr>
        </p:nvGraphicFramePr>
        <p:xfrm>
          <a:off x="468313" y="1600200"/>
          <a:ext cx="8424862" cy="4967542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498600"/>
                <a:gridCol w="1995487"/>
                <a:gridCol w="1571625"/>
                <a:gridCol w="3359150"/>
              </a:tblGrid>
              <a:tr h="1252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Классы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3300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Количество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и время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проведения на уроке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663300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Продолжи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тельность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663300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Содержание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663300"/>
                        </a:solidFill>
                        <a:effectLst/>
                        <a:latin typeface="Arial Rounded MT Bold" pitchFamily="34" charset="0"/>
                      </a:endParaRPr>
                    </a:p>
                  </a:txBody>
                  <a:tcPr anchor="ctr" horzOverflow="overflow"/>
                </a:tc>
              </a:tr>
              <a:tr h="1468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 класс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66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Две (через 10 минут после начала урока и на 20 минуте)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66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Не менее 1,5-2 минуты каждая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66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 физкультминутка: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2-3 упражнения для снятия утомления с плечевого пояса и </a:t>
                      </a: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рук, </a:t>
                      </a: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туловища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 я </a:t>
                      </a: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физкультминутка: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1-2 упражнения для </a:t>
                      </a: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улучшения </a:t>
                      </a: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мозгового </a:t>
                      </a: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кровообращения</a:t>
                      </a: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 снятия утомления </a:t>
                      </a: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 плечевого </a:t>
                      </a: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пояса и </a:t>
                      </a: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рук, </a:t>
                      </a: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туловища, на мобилизацию внимания.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Один из комплексов </a:t>
                      </a: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упражнений </a:t>
                      </a: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для глаз.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33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/>
                </a:tc>
              </a:tr>
              <a:tr h="1468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2-4 класс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66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Одна (на 20-25 минуте)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66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Не менее 3 минут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66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1-2 упражнения для улучшения мозгового кровообращения, снятия утомления с плечевого пояса и рук, туловища, на мобилизацию внимания.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Один из комплексов упражнений для глаз.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33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584086/img1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428604"/>
            <a:ext cx="728667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663300"/>
                </a:solidFill>
              </a:rPr>
              <a:t>ФМ для снятия утомления с плечевого пояса и рук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71472" y="1643050"/>
            <a:ext cx="3810000" cy="48720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700" dirty="0" smtClean="0"/>
              <a:t>             </a:t>
            </a:r>
            <a:r>
              <a:rPr lang="ru-RU" sz="1800" dirty="0" smtClean="0">
                <a:solidFill>
                  <a:srgbClr val="663300"/>
                </a:solidFill>
              </a:rPr>
              <a:t>Исходное положение - стоя, руки на поясе. </a:t>
            </a: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663300"/>
                </a:solidFill>
              </a:rPr>
              <a:t>     1-правую руку вперёд, левую вверх;</a:t>
            </a: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663300"/>
                </a:solidFill>
              </a:rPr>
              <a:t>     2-переменить положение рук.</a:t>
            </a:r>
            <a:br>
              <a:rPr lang="ru-RU" sz="1800" dirty="0" smtClean="0">
                <a:solidFill>
                  <a:srgbClr val="663300"/>
                </a:solidFill>
              </a:rPr>
            </a:br>
            <a:endParaRPr lang="ru-RU" sz="1800" dirty="0" smtClean="0">
              <a:solidFill>
                <a:srgbClr val="663300"/>
              </a:solidFill>
            </a:endParaRP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ru-RU" sz="1800" dirty="0" smtClean="0">
              <a:solidFill>
                <a:srgbClr val="663300"/>
              </a:solidFill>
            </a:endParaRP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663300"/>
                </a:solidFill>
              </a:rPr>
              <a:t>      Исходное положение - сидя или стоя.</a:t>
            </a: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663300"/>
                </a:solidFill>
              </a:rPr>
              <a:t>      Кисти тыльной стороной на поясе. </a:t>
            </a: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663300"/>
                </a:solidFill>
              </a:rPr>
              <a:t>     1 -2 - свести локти вперёд, голову наклонить вперёд; </a:t>
            </a: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663300"/>
                </a:solidFill>
              </a:rPr>
              <a:t>     3-4-локти назад, прогнуться.</a:t>
            </a: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i="1" dirty="0" smtClean="0">
                <a:solidFill>
                  <a:srgbClr val="663300"/>
                </a:solidFill>
              </a:rPr>
              <a:t> </a:t>
            </a: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663300"/>
                </a:solidFill>
              </a:rPr>
              <a:t>     Исходное положение - сидя, руки вверх.</a:t>
            </a: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663300"/>
                </a:solidFill>
              </a:rPr>
              <a:t>     1-сжать кисти в кулак;</a:t>
            </a: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663300"/>
                </a:solidFill>
              </a:rPr>
              <a:t>     2-разжать кисти.</a:t>
            </a: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/>
              <a:t> 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3438" y="1643050"/>
            <a:ext cx="3810000" cy="490063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b="1" i="1" dirty="0" smtClean="0">
                <a:solidFill>
                  <a:srgbClr val="663300"/>
                </a:solidFill>
              </a:rPr>
              <a:t>Повторить 3-4 раза.</a:t>
            </a: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663300"/>
                </a:solidFill>
              </a:rPr>
              <a:t>Затем расслабленно опустить вниз и потрясти кистями,   голову наклонить вперёд.</a:t>
            </a: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663300"/>
                </a:solidFill>
              </a:rPr>
              <a:t>Затем повторить ещё 3-4 раза. Темп средний,</a:t>
            </a: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663300"/>
                </a:solidFill>
              </a:rPr>
              <a:t/>
            </a:r>
            <a:br>
              <a:rPr lang="ru-RU" sz="1800" dirty="0" smtClean="0">
                <a:solidFill>
                  <a:srgbClr val="663300"/>
                </a:solidFill>
              </a:rPr>
            </a:br>
            <a:r>
              <a:rPr lang="ru-RU" sz="1800" b="1" i="1" dirty="0" smtClean="0">
                <a:solidFill>
                  <a:srgbClr val="663300"/>
                </a:solidFill>
              </a:rPr>
              <a:t>Повторить 5-6 раз.</a:t>
            </a:r>
            <a:endParaRPr lang="ru-RU" sz="1800" dirty="0" smtClean="0">
              <a:solidFill>
                <a:srgbClr val="663300"/>
              </a:solidFill>
            </a:endParaRP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663300"/>
                </a:solidFill>
              </a:rPr>
              <a:t>Затем руки вниз и потрясти ими расслабленно.</a:t>
            </a: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663300"/>
                </a:solidFill>
              </a:rPr>
              <a:t> Темп медленный.</a:t>
            </a: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800" dirty="0" smtClean="0">
              <a:solidFill>
                <a:srgbClr val="663300"/>
              </a:solidFill>
            </a:endParaRP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800" b="1" i="1" dirty="0" smtClean="0">
              <a:solidFill>
                <a:srgbClr val="663300"/>
              </a:solidFill>
            </a:endParaRP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800" b="1" i="1" dirty="0" smtClean="0">
              <a:solidFill>
                <a:srgbClr val="663300"/>
              </a:solidFill>
            </a:endParaRP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b="1" i="1" dirty="0" smtClean="0">
                <a:solidFill>
                  <a:srgbClr val="663300"/>
                </a:solidFill>
              </a:rPr>
              <a:t>Повторить 6-8 раз.</a:t>
            </a:r>
            <a:endParaRPr lang="ru-RU" sz="1800" dirty="0" smtClean="0">
              <a:solidFill>
                <a:srgbClr val="663300"/>
              </a:solidFill>
            </a:endParaRP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663300"/>
                </a:solidFill>
              </a:rPr>
              <a:t>Затем руки расслабленно опустить вниз</a:t>
            </a: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663300"/>
                </a:solidFill>
              </a:rPr>
              <a:t> и потрясти кистями. Темп средний. </a:t>
            </a: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800" dirty="0" smtClean="0">
              <a:solidFill>
                <a:srgbClr val="663300"/>
              </a:solidFill>
            </a:endParaRPr>
          </a:p>
        </p:txBody>
      </p:sp>
      <p:pic>
        <p:nvPicPr>
          <p:cNvPr id="5" name="Picture 16" descr="AN13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99400" y="5372100"/>
            <a:ext cx="1244600" cy="14859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>
          <a:xfrm>
            <a:off x="571472" y="277813"/>
            <a:ext cx="8115328" cy="143668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663300"/>
                </a:solidFill>
              </a:rPr>
              <a:t>Физкультминутка для снятия напряжения </a:t>
            </a:r>
            <a:br>
              <a:rPr lang="ru-RU" dirty="0" smtClean="0">
                <a:solidFill>
                  <a:srgbClr val="663300"/>
                </a:solidFill>
              </a:rPr>
            </a:br>
            <a:r>
              <a:rPr lang="ru-RU" dirty="0" smtClean="0">
                <a:solidFill>
                  <a:srgbClr val="663300"/>
                </a:solidFill>
              </a:rPr>
              <a:t>с мышц туловища</a:t>
            </a:r>
          </a:p>
        </p:txBody>
      </p:sp>
      <p:sp>
        <p:nvSpPr>
          <p:cNvPr id="2253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571473" y="1785938"/>
            <a:ext cx="3929090" cy="43021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solidFill>
                  <a:srgbClr val="663300"/>
                </a:solidFill>
              </a:rPr>
              <a:t>Буратино потянулся, 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800" dirty="0" smtClean="0">
              <a:solidFill>
                <a:srgbClr val="6633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solidFill>
                  <a:srgbClr val="663300"/>
                </a:solidFill>
              </a:rPr>
              <a:t>Раз - нагнулся,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solidFill>
                  <a:srgbClr val="663300"/>
                </a:solidFill>
              </a:rPr>
              <a:t>Два - нагнулся.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solidFill>
                  <a:srgbClr val="663300"/>
                </a:solidFill>
              </a:rPr>
              <a:t>Три - нагнулся. 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800" dirty="0" smtClean="0">
              <a:solidFill>
                <a:srgbClr val="6633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800" dirty="0" smtClean="0">
              <a:solidFill>
                <a:srgbClr val="6633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solidFill>
                  <a:srgbClr val="663300"/>
                </a:solidFill>
              </a:rPr>
              <a:t>Руки в стороны развёл.  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solidFill>
                  <a:srgbClr val="663300"/>
                </a:solidFill>
              </a:rPr>
              <a:t>Ключик, видно не нашёл.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800" dirty="0" smtClean="0">
              <a:solidFill>
                <a:srgbClr val="6633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800" dirty="0" smtClean="0">
              <a:solidFill>
                <a:srgbClr val="6633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solidFill>
                  <a:srgbClr val="663300"/>
                </a:solidFill>
              </a:rPr>
              <a:t>Чтобы ключик нам достать.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solidFill>
                  <a:srgbClr val="663300"/>
                </a:solidFill>
              </a:rPr>
              <a:t> Надо на носочки стать. 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800" dirty="0" smtClean="0">
              <a:solidFill>
                <a:srgbClr val="663300"/>
              </a:solidFill>
            </a:endParaRPr>
          </a:p>
        </p:txBody>
      </p:sp>
      <p:sp>
        <p:nvSpPr>
          <p:cNvPr id="2253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785927"/>
            <a:ext cx="4114800" cy="428628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ru-RU" sz="1800" dirty="0" smtClean="0">
                <a:solidFill>
                  <a:srgbClr val="663300"/>
                </a:solidFill>
              </a:rPr>
              <a:t>Руки тянем вверх. </a:t>
            </a:r>
          </a:p>
          <a:p>
            <a:pPr>
              <a:lnSpc>
                <a:spcPct val="90000"/>
              </a:lnSpc>
            </a:pPr>
            <a:endParaRPr lang="ru-RU" sz="1800" dirty="0" smtClean="0">
              <a:solidFill>
                <a:srgbClr val="6633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1800" dirty="0" smtClean="0">
                <a:solidFill>
                  <a:srgbClr val="663300"/>
                </a:solidFill>
              </a:rPr>
              <a:t>Наклон головы вперед. Руки и голову держим на весу.(Движения повторяем 3 раза).</a:t>
            </a:r>
          </a:p>
          <a:p>
            <a:pPr>
              <a:lnSpc>
                <a:spcPct val="90000"/>
              </a:lnSpc>
            </a:pPr>
            <a:endParaRPr lang="ru-RU" sz="1800" dirty="0" smtClean="0">
              <a:solidFill>
                <a:srgbClr val="6633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solidFill>
                  <a:srgbClr val="663300"/>
                </a:solidFill>
              </a:rPr>
              <a:t>     Сжимаем пальцы правой руки в кулачок, указательный выпрямлен. Производить движения рукой влево -вправо, как маятник часов. </a:t>
            </a:r>
          </a:p>
          <a:p>
            <a:pPr>
              <a:lnSpc>
                <a:spcPct val="90000"/>
              </a:lnSpc>
            </a:pPr>
            <a:endParaRPr lang="ru-RU" sz="1800" dirty="0" smtClean="0">
              <a:solidFill>
                <a:srgbClr val="6633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1800" dirty="0" smtClean="0">
                <a:solidFill>
                  <a:srgbClr val="663300"/>
                </a:solidFill>
              </a:rPr>
              <a:t>Поднимаются на носочках и тянут руки вверх.  </a:t>
            </a:r>
          </a:p>
          <a:p>
            <a:pPr>
              <a:lnSpc>
                <a:spcPct val="90000"/>
              </a:lnSpc>
            </a:pPr>
            <a:endParaRPr lang="ru-RU" sz="1800" dirty="0" smtClean="0">
              <a:solidFill>
                <a:srgbClr val="663300"/>
              </a:solidFill>
            </a:endParaRPr>
          </a:p>
        </p:txBody>
      </p:sp>
      <p:pic>
        <p:nvPicPr>
          <p:cNvPr id="5" name="Picture 21" descr="6m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175" y="3284538"/>
            <a:ext cx="98107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title" sz="quarter"/>
          </p:nvPr>
        </p:nvSpPr>
        <p:spPr>
          <a:xfrm>
            <a:off x="357158" y="285750"/>
            <a:ext cx="8429684" cy="135731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Команды на улучшение качества зрения, которые отлично тренируют глазную мышцу, предотвращают ее спазмы:</a:t>
            </a: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endParaRPr lang="ru-RU" dirty="0" smtClean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1748" name="Rectangle 25"/>
          <p:cNvSpPr>
            <a:spLocks noGrp="1" noChangeArrowheads="1"/>
          </p:cNvSpPr>
          <p:nvPr>
            <p:ph sz="quarter" idx="2"/>
          </p:nvPr>
        </p:nvSpPr>
        <p:spPr>
          <a:xfrm>
            <a:off x="4872038" y="1600200"/>
            <a:ext cx="3814762" cy="218757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3557" name="Rectangle 26"/>
          <p:cNvSpPr>
            <a:spLocks noGrp="1" noChangeArrowheads="1"/>
          </p:cNvSpPr>
          <p:nvPr>
            <p:ph sz="quarter" idx="3"/>
          </p:nvPr>
        </p:nvSpPr>
        <p:spPr>
          <a:xfrm>
            <a:off x="500034" y="4000504"/>
            <a:ext cx="3814763" cy="184467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265176" indent="-265176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b="1" dirty="0" smtClean="0">
                <a:solidFill>
                  <a:srgbClr val="663300"/>
                </a:solidFill>
              </a:rPr>
              <a:t>      Вращения </a:t>
            </a:r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b="1" dirty="0" smtClean="0">
                <a:solidFill>
                  <a:srgbClr val="663300"/>
                </a:solidFill>
              </a:rPr>
              <a:t>      </a:t>
            </a:r>
            <a:r>
              <a:rPr lang="ru-RU" sz="1800" dirty="0" smtClean="0">
                <a:solidFill>
                  <a:srgbClr val="663300"/>
                </a:solidFill>
              </a:rPr>
              <a:t>Вращать глазами сначала 10 раз по часовой стрелке, а потом в обратную сторону. Закрыть глаза и повторить то же самое.</a:t>
            </a:r>
          </a:p>
        </p:txBody>
      </p:sp>
      <p:sp>
        <p:nvSpPr>
          <p:cNvPr id="23558" name="Rectangle 27"/>
          <p:cNvSpPr>
            <a:spLocks noGrp="1" noChangeArrowheads="1"/>
          </p:cNvSpPr>
          <p:nvPr>
            <p:ph sz="quarter" idx="4"/>
          </p:nvPr>
        </p:nvSpPr>
        <p:spPr>
          <a:xfrm>
            <a:off x="4857752" y="3929066"/>
            <a:ext cx="3814762" cy="19161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265176" indent="-265176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b="1" dirty="0" smtClean="0">
                <a:solidFill>
                  <a:srgbClr val="663300"/>
                </a:solidFill>
              </a:rPr>
              <a:t>      Вертикали – горизонтали</a:t>
            </a:r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663300"/>
                </a:solidFill>
              </a:rPr>
              <a:t>      Не поворачивая головы, интенсивно двигать глазами вверх – вниз, вправо – влево (10-15 раз).</a:t>
            </a:r>
          </a:p>
        </p:txBody>
      </p:sp>
      <p:pic>
        <p:nvPicPr>
          <p:cNvPr id="23559" name="Picture 9" descr="img3.jpg (39179 bytes)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/>
          <a:srcRect l="-108" t="-4239" r="54251" b="-2390"/>
          <a:stretch>
            <a:fillRect/>
          </a:stretch>
        </p:blipFill>
        <p:spPr>
          <a:xfrm>
            <a:off x="0" y="1714500"/>
            <a:ext cx="3813175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60" name="Picture 10" descr="img3.jpg (39179 bytes)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/>
          <a:srcRect l="51102" t="1878"/>
          <a:stretch>
            <a:fillRect/>
          </a:stretch>
        </p:blipFill>
        <p:spPr>
          <a:xfrm>
            <a:off x="5330825" y="1785938"/>
            <a:ext cx="3813175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14" descr="Eye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190736"/>
            <a:ext cx="107157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Ey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285992"/>
            <a:ext cx="107157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9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 smtClean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4581" name="Picture 14" descr="img4.jpg (40593 bytes)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r="45564" b="8296"/>
          <a:stretch>
            <a:fillRect/>
          </a:stretch>
        </p:blipFill>
        <p:spPr>
          <a:xfrm>
            <a:off x="428596" y="1000108"/>
            <a:ext cx="4038600" cy="2357454"/>
          </a:xfrm>
          <a:noFill/>
        </p:spPr>
      </p:pic>
      <p:pic>
        <p:nvPicPr>
          <p:cNvPr id="24582" name="Picture 15" descr="img4.jpg (40593 bytes)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 l="56618" t="-2048"/>
          <a:stretch>
            <a:fillRect/>
          </a:stretch>
        </p:blipFill>
        <p:spPr>
          <a:xfrm>
            <a:off x="4643438" y="928670"/>
            <a:ext cx="4038600" cy="2428892"/>
          </a:xfrm>
          <a:noFill/>
        </p:spPr>
      </p:pic>
      <p:sp>
        <p:nvSpPr>
          <p:cNvPr id="24579" name="Rectangle 12"/>
          <p:cNvSpPr>
            <a:spLocks noGrp="1" noChangeArrowheads="1"/>
          </p:cNvSpPr>
          <p:nvPr>
            <p:ph sz="quarter" idx="3"/>
          </p:nvPr>
        </p:nvSpPr>
        <p:spPr>
          <a:xfrm>
            <a:off x="714348" y="3643314"/>
            <a:ext cx="4014815" cy="264320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800" b="1" dirty="0" smtClean="0">
                <a:solidFill>
                  <a:srgbClr val="663300"/>
                </a:solidFill>
              </a:rPr>
              <a:t>    Удивление </a:t>
            </a:r>
            <a:endParaRPr lang="ru-RU" sz="1800" dirty="0" smtClean="0">
              <a:solidFill>
                <a:srgbClr val="6633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1800" dirty="0" smtClean="0">
                <a:solidFill>
                  <a:srgbClr val="663300"/>
                </a:solidFill>
              </a:rPr>
              <a:t>    Сильно зажмурить и посмотреть в темноту. Затем широко открыть глаза, как будто чему-то удивляетесь. </a:t>
            </a:r>
          </a:p>
        </p:txBody>
      </p:sp>
      <p:sp>
        <p:nvSpPr>
          <p:cNvPr id="24580" name="Rectangle 13"/>
          <p:cNvSpPr>
            <a:spLocks noGrp="1" noChangeArrowheads="1"/>
          </p:cNvSpPr>
          <p:nvPr>
            <p:ph sz="quarter" idx="4"/>
          </p:nvPr>
        </p:nvSpPr>
        <p:spPr>
          <a:xfrm>
            <a:off x="4857752" y="3643314"/>
            <a:ext cx="3814762" cy="263048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265176" indent="-265176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400" dirty="0" smtClean="0"/>
              <a:t>      </a:t>
            </a:r>
            <a:r>
              <a:rPr lang="ru-RU" sz="1800" b="1" dirty="0" smtClean="0">
                <a:solidFill>
                  <a:srgbClr val="663300"/>
                </a:solidFill>
              </a:rPr>
              <a:t>Диагонали </a:t>
            </a:r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663300"/>
                </a:solidFill>
              </a:rPr>
              <a:t>     Направить взгляд в левый нижний угол, сосредоточить взгляд на этой точке. После трех морганий повторить в правую сторону. После скосить глаза в левый верхний угол, а теперь в правый. 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28600"/>
            <a:ext cx="8339137" cy="25574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ru-RU" sz="18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ru-RU" sz="22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Схема зрительно-двигательных траекторий</a:t>
            </a:r>
            <a:r>
              <a:rPr lang="ru-RU" sz="18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ru-RU" sz="1800" dirty="0" smtClean="0">
                <a:solidFill>
                  <a:srgbClr val="663300"/>
                </a:solidFill>
              </a:rPr>
              <a:t>С помощью стрелок указаны траектории, по которым должен двигаться взгляд в процессе выполнения физкультминуток: </a:t>
            </a:r>
            <a:br>
              <a:rPr lang="ru-RU" sz="1800" dirty="0" smtClean="0">
                <a:solidFill>
                  <a:srgbClr val="663300"/>
                </a:solidFill>
              </a:rPr>
            </a:br>
            <a:r>
              <a:rPr lang="ru-RU" sz="1800" dirty="0" smtClean="0">
                <a:solidFill>
                  <a:srgbClr val="663300"/>
                </a:solidFill>
              </a:rPr>
              <a:t>вверх – вниз, влево – вправо, по часовой стрелке, по восьмерке. Каждая траектория отличается от других цветом. Это делает схему яркой, красочной и привлекает внимание.</a:t>
            </a:r>
            <a:br>
              <a:rPr lang="ru-RU" sz="1800" dirty="0" smtClean="0">
                <a:solidFill>
                  <a:srgbClr val="663300"/>
                </a:solidFill>
              </a:rPr>
            </a:br>
            <a:r>
              <a:rPr lang="ru-RU" sz="1800" dirty="0" smtClean="0">
                <a:solidFill>
                  <a:srgbClr val="663300"/>
                </a:solidFill>
              </a:rPr>
              <a:t>Упражнение выполняется стоя, руки на поясе, плечи развернуты. Плакат находится впереди вверху, укреплен над доской.</a:t>
            </a:r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2857500"/>
            <a:ext cx="57658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28600"/>
            <a:ext cx="6985000" cy="132873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153661"/>
                </a:solidFill>
              </a:rPr>
              <a:t>Включение в содержательную часть урока вопросов, связанных со здоровьем и здоровым образом жизни.</a:t>
            </a:r>
            <a:r>
              <a:rPr lang="ru-RU" sz="24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3708400" y="1844675"/>
            <a:ext cx="5130800" cy="425132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Положительной оценки заслуживает включение в содержательную часть урока вопросов, связанных со здоровьем и здоровым образом жизни. Умение учителя выделить и подчеркнуть вопросы, связанные со здоровьем, является одним из критериев его педагогического профессионализма.</a:t>
            </a:r>
            <a:r>
              <a:rPr lang="ru-RU" dirty="0" smtClean="0"/>
              <a:t> 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276475"/>
            <a:ext cx="301307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1725" y="18256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250825" y="6453188"/>
            <a:ext cx="720725" cy="144462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xfrm>
            <a:off x="500034" y="428604"/>
            <a:ext cx="8183562" cy="121443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Comic Sans MS" pitchFamily="66" charset="0"/>
              </a:rPr>
              <a:t>Цель </a:t>
            </a:r>
            <a:r>
              <a:rPr lang="ru-RU" sz="4000" dirty="0" err="1" smtClean="0">
                <a:solidFill>
                  <a:schemeClr val="accent1">
                    <a:tint val="88000"/>
                    <a:satMod val="150000"/>
                  </a:schemeClr>
                </a:solidFill>
                <a:latin typeface="Comic Sans MS" pitchFamily="66" charset="0"/>
              </a:rPr>
              <a:t>здоровьесберегающих</a:t>
            </a:r>
            <a:r>
              <a:rPr lang="ru-RU" sz="40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Comic Sans MS" pitchFamily="66" charset="0"/>
              </a:rPr>
              <a:t> технологий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1643063"/>
            <a:ext cx="8183562" cy="47148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Обеспечить школьнику возможность сохранения здоровья за период обучения в школе</a:t>
            </a:r>
          </a:p>
          <a:p>
            <a:r>
              <a:rPr lang="ru-RU" b="1" dirty="0" smtClean="0">
                <a:latin typeface="Comic Sans MS" pitchFamily="66" charset="0"/>
              </a:rPr>
              <a:t>Сформировать необходимые знания, умения и навыки по ЗОЖ</a:t>
            </a:r>
          </a:p>
          <a:p>
            <a:r>
              <a:rPr lang="ru-RU" b="1" dirty="0" smtClean="0">
                <a:latin typeface="Comic Sans MS" pitchFamily="66" charset="0"/>
              </a:rPr>
              <a:t>Научить использовать полученные знания в повседневной жизни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500042"/>
            <a:ext cx="8339137" cy="114302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153661"/>
                </a:solidFill>
              </a:rPr>
              <a:t>Благоприятный психологический климат на уроке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3214678" y="2000240"/>
            <a:ext cx="5624522" cy="409576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Webdings" pitchFamily="18" charset="2"/>
              <a:buNone/>
            </a:pPr>
            <a:r>
              <a:rPr lang="ru-RU" dirty="0" smtClean="0"/>
              <a:t>   </a:t>
            </a:r>
            <a:r>
              <a:rPr lang="ru-RU" sz="2200" dirty="0" smtClean="0"/>
              <a:t>Благоприятный психологический климат на уроке служит одним из показателей успешности его проведения: заряд положительных эмоций, полученных школьниками и самим учителем определяет позитивное воздействие на здоровье. </a:t>
            </a:r>
          </a:p>
        </p:txBody>
      </p: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4751388"/>
            <a:ext cx="172085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643063"/>
            <a:ext cx="3195638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smtClean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500063"/>
            <a:ext cx="8339137" cy="588168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265176" indent="-265176" fontAlgn="auto">
              <a:lnSpc>
                <a:spcPct val="90000"/>
              </a:lnSpc>
              <a:spcAft>
                <a:spcPts val="0"/>
              </a:spcAft>
              <a:buFont typeface="Webdings" pitchFamily="18" charset="2"/>
              <a:buNone/>
              <a:defRPr/>
            </a:pPr>
            <a:r>
              <a:rPr lang="ru-RU" b="1" i="1" dirty="0" smtClean="0"/>
              <a:t>	</a:t>
            </a:r>
            <a:r>
              <a:rPr lang="ru-RU" b="1" i="1" dirty="0" smtClean="0">
                <a:solidFill>
                  <a:srgbClr val="FF0000"/>
                </a:solidFill>
              </a:rPr>
              <a:t>Благоприятный психологический </a:t>
            </a:r>
            <a:r>
              <a:rPr lang="ru-RU" dirty="0" smtClean="0">
                <a:solidFill>
                  <a:schemeClr val="tx1"/>
                </a:solidFill>
              </a:rPr>
              <a:t>климат способствует и лучшему усвоению учебного материала школьником и полноценному </a:t>
            </a:r>
            <a:r>
              <a:rPr lang="ru-RU" dirty="0" smtClean="0"/>
              <a:t>развитию его личности, следовательно, создание благоприятного психологического климата в классе является важным компонентом педагогической работы.</a:t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 </a:t>
            </a:r>
          </a:p>
          <a:p>
            <a:pPr marL="265176" indent="-265176" fontAlgn="auto">
              <a:lnSpc>
                <a:spcPct val="90000"/>
              </a:lnSpc>
              <a:spcAft>
                <a:spcPts val="0"/>
              </a:spcAft>
              <a:buFont typeface="Webdings" pitchFamily="18" charset="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   Нездоровый психологический климат </a:t>
            </a:r>
            <a:r>
              <a:rPr lang="ru-RU" dirty="0" smtClean="0"/>
              <a:t>тормозит развитие детского коллектива и личности в нём, так как связан с преобладанием отрицательных эмоций. Перегрузка учащихся учебным материалом -  порождает напряженность.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357166"/>
            <a:ext cx="7662866" cy="90487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i="1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Преобладающие эмоции,         испытываемые ребенком</a:t>
            </a:r>
            <a:r>
              <a:rPr lang="ru-RU" sz="2400" i="1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:</a:t>
            </a:r>
            <a:r>
              <a:rPr lang="ru-RU" sz="24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</a:p>
        </p:txBody>
      </p:sp>
      <p:graphicFrame>
        <p:nvGraphicFramePr>
          <p:cNvPr id="67624" name="Group 40"/>
          <p:cNvGraphicFramePr>
            <a:graphicFrameLocks noGrp="1"/>
          </p:cNvGraphicFramePr>
          <p:nvPr>
            <p:ph type="tbl" idx="1"/>
          </p:nvPr>
        </p:nvGraphicFramePr>
        <p:xfrm>
          <a:off x="428596" y="1571612"/>
          <a:ext cx="8196290" cy="4572029"/>
        </p:xfrm>
        <a:graphic>
          <a:graphicData uri="http://schemas.openxmlformats.org/drawingml/2006/table">
            <a:tbl>
              <a:tblPr>
                <a:tableStyleId>{FABFCF23-3B69-468F-B69F-88F6DE6A72F2}</a:tableStyleId>
              </a:tblPr>
              <a:tblGrid>
                <a:gridCol w="4098145"/>
                <a:gridCol w="4098145"/>
              </a:tblGrid>
              <a:tr h="12398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При благоприятном психологическом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климате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При неблагоприятном психологическом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климате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4771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Доброжелательность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Агрессивность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4751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Защищённость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Незащищенность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4771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Мобильность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Леность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4751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Креативность</a:t>
                      </a: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Зажатость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4751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Оптимизм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Пессимизм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4771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Инициативность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Пассивность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4751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ebdings" pitchFamily="18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6715172" cy="7858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        Памятка учителю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071563"/>
            <a:ext cx="6715125" cy="54292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Учитель должен входить в класс с хорошим бодрым настроением.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Учитель должен уметь настроить себя на жизнерадостное общение с детьми.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Любое эмоциональное состояние, включая эмоциональные состояния отрицательной модальности, можно выразить в деликатной форме.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Чтобы гибко и адекватно реагировать на ту или иную ситуацию на уроке, учитель должен хорошо знать возрастные психологические особенности учащихся, а также развивать в себе педагогическую наблюдательность.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</p:txBody>
      </p:sp>
      <p:pic>
        <p:nvPicPr>
          <p:cNvPr id="39940" name="Рисунок 4" descr="4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2643188"/>
            <a:ext cx="200342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  <p:bldP spid="3379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549275"/>
            <a:ext cx="8210550" cy="540067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81000" indent="-38100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Учителю важно помнить, что психологический климат на уроке начинает создаваться вне урока. </a:t>
            </a:r>
          </a:p>
          <a:p>
            <a:pPr marL="381000" indent="-38100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Психологический дискомфорт на уроке для учителя, а затем и для учащихся, часто идет от чувства профессионального бессилия в педагогической деятельности, поэтому учителю важно совершенствовать свое профессиональное мастерство.</a:t>
            </a:r>
          </a:p>
          <a:p>
            <a:pPr marL="381000" indent="-38100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381000" indent="-381000" fontAlgn="auto">
              <a:spcAft>
                <a:spcPts val="0"/>
              </a:spcAft>
              <a:buFont typeface="Webdings" pitchFamily="18" charset="2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500063"/>
            <a:ext cx="8183562" cy="64293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153661"/>
                </a:solidFill>
              </a:rPr>
              <a:t>Преобладающее выражение лица учителя</a:t>
            </a:r>
            <a:r>
              <a:rPr lang="ru-RU" sz="24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547813" y="1557338"/>
            <a:ext cx="5184775" cy="287178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265176" indent="-265176" fontAlgn="auto">
              <a:spcAft>
                <a:spcPts val="0"/>
              </a:spcAft>
              <a:buFont typeface="Webdings" pitchFamily="18" charset="2"/>
              <a:buNone/>
              <a:defRPr/>
            </a:pPr>
            <a:r>
              <a:rPr lang="ru-RU" dirty="0" smtClean="0"/>
              <a:t>     Урок неполноценен, если на нем не было эмоционально-смысловых разрядок: </a:t>
            </a:r>
          </a:p>
          <a:p>
            <a:pPr marL="265176" indent="-265176" fontAlgn="auto">
              <a:spcAft>
                <a:spcPts val="0"/>
              </a:spcAft>
              <a:buFont typeface="Webdings" pitchFamily="18" charset="2"/>
              <a:buNone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ebdings" pitchFamily="18" charset="2"/>
              <a:buNone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улыбок,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уместных остроумных шуток,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использования поговорок,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афоризмов с комментариями,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музыкальных минуток и т.д. 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4429125"/>
            <a:ext cx="12001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143000"/>
            <a:ext cx="1339850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9" descr="smile318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13" y="2500313"/>
            <a:ext cx="719137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9" name="Picture 13" descr="flowers1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77050" y="1628775"/>
            <a:ext cx="2055813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2" name="Rectangle 14"/>
          <p:cNvSpPr>
            <a:spLocks noChangeArrowheads="1"/>
          </p:cNvSpPr>
          <p:nvPr/>
        </p:nvSpPr>
        <p:spPr bwMode="auto">
          <a:xfrm>
            <a:off x="250825" y="6453188"/>
            <a:ext cx="720725" cy="144462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428625"/>
            <a:ext cx="7977214" cy="114298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80"/>
                </a:solidFill>
                <a:cs typeface="Times New Roman" pitchFamily="18" charset="0"/>
              </a:rPr>
              <a:t>Наличие эмоциональных разрядок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785786" y="2000240"/>
            <a:ext cx="7772400" cy="23574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0080"/>
                </a:solidFill>
                <a:cs typeface="Times New Roman" pitchFamily="18" charset="0"/>
              </a:rPr>
              <a:t>поговорка, </a:t>
            </a:r>
            <a:endParaRPr lang="ru-RU" dirty="0" smtClean="0">
              <a:solidFill>
                <a:srgbClr val="000080"/>
              </a:solidFill>
            </a:endParaRP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0080"/>
                </a:solidFill>
                <a:cs typeface="Times New Roman" pitchFamily="18" charset="0"/>
              </a:rPr>
              <a:t>высказывание,</a:t>
            </a:r>
            <a:endParaRPr lang="ru-RU" dirty="0" smtClean="0">
              <a:solidFill>
                <a:srgbClr val="000080"/>
              </a:solidFill>
            </a:endParaRP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0080"/>
                </a:solidFill>
                <a:cs typeface="Times New Roman" pitchFamily="18" charset="0"/>
              </a:rPr>
              <a:t> веселое четверостишие, </a:t>
            </a:r>
            <a:endParaRPr lang="ru-RU" dirty="0" smtClean="0">
              <a:solidFill>
                <a:srgbClr val="000080"/>
              </a:solidFill>
            </a:endParaRP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0080"/>
                </a:solidFill>
                <a:cs typeface="Times New Roman" pitchFamily="18" charset="0"/>
              </a:rPr>
              <a:t>юмористическая или поучительная картинка </a:t>
            </a:r>
            <a:endParaRPr lang="ru-RU" dirty="0" smtClean="0">
              <a:solidFill>
                <a:srgbClr val="000080"/>
              </a:solidFill>
            </a:endParaRPr>
          </a:p>
          <a:p>
            <a:pPr marL="265176" indent="-265176" fontAlgn="auto"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rgbClr val="000080"/>
                </a:solidFill>
                <a:cs typeface="Times New Roman" pitchFamily="18" charset="0"/>
              </a:rPr>
              <a:t>   Необходимы для снятия умственного напряжения, утомления. </a:t>
            </a:r>
            <a:endParaRPr lang="ru-RU" dirty="0" smtClean="0"/>
          </a:p>
        </p:txBody>
      </p:sp>
      <p:pic>
        <p:nvPicPr>
          <p:cNvPr id="4" name="Рисунок 3" descr="3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071942"/>
            <a:ext cx="2449804" cy="264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Рекомендации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642938"/>
            <a:ext cx="7772400" cy="557214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0080"/>
                </a:solidFill>
                <a:cs typeface="Times New Roman" pitchFamily="18" charset="0"/>
              </a:rPr>
              <a:t>В течение урока рационально использовать 2-3 разрядки. </a:t>
            </a:r>
            <a:endParaRPr lang="ru-RU" dirty="0" smtClean="0">
              <a:cs typeface="Times New Roman" pitchFamily="18" charset="0"/>
            </a:endParaRPr>
          </a:p>
          <a:p>
            <a:endParaRPr lang="ru-RU" dirty="0" smtClean="0"/>
          </a:p>
        </p:txBody>
      </p:sp>
      <p:pic>
        <p:nvPicPr>
          <p:cNvPr id="4" name="Рисунок 3" descr="07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857364"/>
            <a:ext cx="4357688" cy="4071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571480"/>
            <a:ext cx="6235726" cy="125571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153661"/>
                </a:solidFill>
              </a:rPr>
              <a:t>Момент наступления утомления учащихся и снижения их учебной активности.</a:t>
            </a:r>
            <a:r>
              <a:rPr lang="ru-RU" sz="24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989138"/>
            <a:ext cx="8339137" cy="41068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Определяется в ходе наблюдения за возрастанием двигательных и пассивных отвлечений школьников в процессе учебной работы. </a:t>
            </a:r>
          </a:p>
          <a:p>
            <a:pPr>
              <a:buNone/>
            </a:pPr>
            <a:r>
              <a:rPr lang="ru-RU" sz="2400" dirty="0" smtClean="0"/>
              <a:t> </a:t>
            </a:r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188913"/>
            <a:ext cx="1655763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4519613"/>
            <a:ext cx="3743325" cy="170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2" name="Rectangle 7"/>
          <p:cNvSpPr>
            <a:spLocks noChangeArrowheads="1"/>
          </p:cNvSpPr>
          <p:nvPr/>
        </p:nvSpPr>
        <p:spPr bwMode="auto">
          <a:xfrm>
            <a:off x="250825" y="6453188"/>
            <a:ext cx="720725" cy="144462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642918"/>
            <a:ext cx="8183562" cy="57151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153661"/>
                </a:solidFill>
              </a:rPr>
              <a:t> </a:t>
            </a:r>
            <a:r>
              <a:rPr lang="ru-RU" sz="2800" dirty="0" smtClean="0">
                <a:solidFill>
                  <a:srgbClr val="153661"/>
                </a:solidFill>
              </a:rPr>
              <a:t>Темп и особенности окончания урока</a:t>
            </a:r>
            <a:endParaRPr lang="ru-RU" sz="2800" dirty="0" smtClean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285875" y="1928813"/>
            <a:ext cx="7553325" cy="378618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265176" indent="-265176" fontAlgn="auto">
              <a:spcAft>
                <a:spcPts val="0"/>
              </a:spcAft>
              <a:buFont typeface="Webdings" pitchFamily="18" charset="2"/>
              <a:buNone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ebdings" pitchFamily="18" charset="2"/>
              <a:buNone/>
              <a:defRPr/>
            </a:pPr>
            <a:r>
              <a:rPr lang="ru-RU" b="1" dirty="0" smtClean="0"/>
              <a:t>Желательно, чтобы завершение урока было спокойным</a:t>
            </a:r>
            <a:r>
              <a:rPr lang="ru-RU" dirty="0" smtClean="0"/>
              <a:t>: </a:t>
            </a:r>
          </a:p>
          <a:p>
            <a:pPr marL="265176" indent="-265176" fontAlgn="auto">
              <a:spcAft>
                <a:spcPts val="0"/>
              </a:spcAft>
              <a:buFont typeface="Webdings" pitchFamily="18" charset="2"/>
              <a:buNone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учащиеся имели возможность задать учителю вопросы,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учитель мог прокомментировать задание на дом,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попрощаться со школьниками. </a:t>
            </a:r>
          </a:p>
        </p:txBody>
      </p:sp>
      <p:pic>
        <p:nvPicPr>
          <p:cNvPr id="4608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63"/>
            <a:ext cx="1366838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288" y="4868863"/>
            <a:ext cx="1439862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6" name="Rectangle 8"/>
          <p:cNvSpPr>
            <a:spLocks noChangeArrowheads="1"/>
          </p:cNvSpPr>
          <p:nvPr/>
        </p:nvSpPr>
        <p:spPr bwMode="auto">
          <a:xfrm>
            <a:off x="250825" y="6453188"/>
            <a:ext cx="720725" cy="144462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GE047_350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838200" y="609600"/>
            <a:ext cx="7696200" cy="51165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solidFill>
                  <a:srgbClr val="003366"/>
                </a:solidFill>
              </a:rPr>
              <a:t>Задача педагога:</a:t>
            </a:r>
          </a:p>
          <a:p>
            <a:pPr algn="ctr">
              <a:spcBef>
                <a:spcPct val="50000"/>
              </a:spcBef>
            </a:pPr>
            <a:r>
              <a:rPr lang="ru-RU" sz="4400" b="1" dirty="0">
                <a:solidFill>
                  <a:srgbClr val="003366"/>
                </a:solidFill>
              </a:rPr>
              <a:t>сделать урок таким, чтобы кроме приобретения знаний ученик приобрёл здоровье или хотя бы не потерял его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28794" y="142853"/>
            <a:ext cx="5380056" cy="157164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153661"/>
                </a:solidFill>
              </a:rPr>
              <a:t>Состояние и вид учеников, выходящих с урока.</a:t>
            </a: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0" y="1785926"/>
            <a:ext cx="6238898" cy="40354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Интегральным показателем эффективности проведенного занятия можно считать </a:t>
            </a:r>
            <a:r>
              <a:rPr lang="ru-RU" b="1" dirty="0" smtClean="0"/>
              <a:t>состояние и вид учеников, выходящих с урока</a:t>
            </a:r>
            <a:r>
              <a:rPr lang="ru-RU" dirty="0" smtClean="0"/>
              <a:t>.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Стоит обратить внимание  и на состояние учителя. </a:t>
            </a:r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950" y="260350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2071678"/>
            <a:ext cx="2160588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5" name="Rectangle 8"/>
          <p:cNvSpPr>
            <a:spLocks noChangeArrowheads="1"/>
          </p:cNvSpPr>
          <p:nvPr/>
        </p:nvSpPr>
        <p:spPr bwMode="auto">
          <a:xfrm>
            <a:off x="250825" y="6453188"/>
            <a:ext cx="720725" cy="144462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5842" name="Picture 2" descr="C:\Documents and Settings\Наталия Ивановна\Мои документы\Картинки\Все картинки\приколы\1245847888_0lik.ru_tablichki-kopija.jpg"/>
          <p:cNvPicPr>
            <a:picLocks noChangeAspect="1" noChangeArrowheads="1"/>
          </p:cNvPicPr>
          <p:nvPr/>
        </p:nvPicPr>
        <p:blipFill>
          <a:blip r:embed="rId5"/>
          <a:srcRect l="6218" t="8196" r="6218" b="8196"/>
          <a:stretch>
            <a:fillRect/>
          </a:stretch>
        </p:blipFill>
        <p:spPr bwMode="auto">
          <a:xfrm>
            <a:off x="5664549" y="4143380"/>
            <a:ext cx="3479451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500063"/>
            <a:ext cx="8183562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C9900"/>
                </a:solidFill>
                <a:latin typeface="Monotype Corsiva" pitchFamily="66" charset="0"/>
              </a:rPr>
              <a:t>Результат </a:t>
            </a:r>
            <a:r>
              <a:rPr lang="ru-RU" dirty="0" err="1" smtClean="0">
                <a:solidFill>
                  <a:srgbClr val="CC9900"/>
                </a:solidFill>
                <a:latin typeface="Monotype Corsiva" pitchFamily="66" charset="0"/>
              </a:rPr>
              <a:t>здоровьесберегающих</a:t>
            </a:r>
            <a:r>
              <a:rPr lang="ru-RU" dirty="0" smtClean="0">
                <a:solidFill>
                  <a:srgbClr val="CC9900"/>
                </a:solidFill>
                <a:latin typeface="Monotype Corsiva" pitchFamily="66" charset="0"/>
              </a:rPr>
              <a:t>     технологий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916113"/>
            <a:ext cx="8229600" cy="4013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smtClean="0">
                <a:latin typeface="Monotype Corsiva" pitchFamily="66" charset="0"/>
              </a:rPr>
              <a:t>Сохранение здоровья школьника в течение всего периода обучения в школе.</a:t>
            </a:r>
          </a:p>
          <a:p>
            <a:r>
              <a:rPr lang="ru-RU" sz="3600" b="1" dirty="0" err="1" smtClean="0">
                <a:latin typeface="Monotype Corsiva" pitchFamily="66" charset="0"/>
              </a:rPr>
              <a:t>Сформированность</a:t>
            </a:r>
            <a:r>
              <a:rPr lang="ru-RU" sz="3600" b="1" dirty="0" smtClean="0">
                <a:latin typeface="Monotype Corsiva" pitchFamily="66" charset="0"/>
              </a:rPr>
              <a:t> необходимых знаний, умений и навыков по ЗОЖ.</a:t>
            </a:r>
          </a:p>
          <a:p>
            <a:r>
              <a:rPr lang="ru-RU" sz="3600" b="1" dirty="0" smtClean="0">
                <a:latin typeface="Monotype Corsiva" pitchFamily="66" charset="0"/>
              </a:rPr>
              <a:t>Умение использовать полученные знания в повседневной жизни.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GE047_350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228600" y="609600"/>
            <a:ext cx="8701118" cy="50783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5400" b="1" dirty="0">
                <a:solidFill>
                  <a:srgbClr val="003366"/>
                </a:solidFill>
              </a:rPr>
              <a:t>Грамотная забота о здоровье – </a:t>
            </a:r>
          </a:p>
          <a:p>
            <a:pPr algn="ctr">
              <a:spcBef>
                <a:spcPts val="0"/>
              </a:spcBef>
            </a:pPr>
            <a:r>
              <a:rPr lang="ru-RU" sz="5400" b="1" dirty="0">
                <a:solidFill>
                  <a:srgbClr val="003366"/>
                </a:solidFill>
              </a:rPr>
              <a:t>обязательное условие </a:t>
            </a:r>
          </a:p>
          <a:p>
            <a:pPr algn="ctr">
              <a:spcBef>
                <a:spcPts val="0"/>
              </a:spcBef>
            </a:pPr>
            <a:r>
              <a:rPr lang="ru-RU" sz="5400" b="1" dirty="0">
                <a:solidFill>
                  <a:srgbClr val="003366"/>
                </a:solidFill>
              </a:rPr>
              <a:t>образовательного процесса</a:t>
            </a:r>
          </a:p>
        </p:txBody>
      </p:sp>
      <p:pic>
        <p:nvPicPr>
          <p:cNvPr id="4" name="Picture 2" descr="C:\Users\SunnyBeam\Pictures\sch00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000240"/>
            <a:ext cx="1505068" cy="13394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6" name="Picture 2" descr="C:\Documents and Settings\Наталия Ивановна\Мои документы\Картинки\Все картинки\приколы\region15.ru-06-1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6029" b="9108"/>
          <a:stretch>
            <a:fillRect/>
          </a:stretch>
        </p:blipFill>
        <p:spPr bwMode="auto">
          <a:xfrm>
            <a:off x="0" y="32197"/>
            <a:ext cx="9144000" cy="682580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2630195">
            <a:off x="7753597" y="3395113"/>
            <a:ext cx="1218282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УРОКИ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19698089">
            <a:off x="5689751" y="2730438"/>
            <a:ext cx="1007007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ДЕТИ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 rot="2954683">
            <a:off x="6686635" y="2363825"/>
            <a:ext cx="1171539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ЗАВУЧ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 rot="2494230">
            <a:off x="6459892" y="3753080"/>
            <a:ext cx="1942066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ЖУРНАЛЫ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 rot="2427096">
            <a:off x="6886446" y="5734408"/>
            <a:ext cx="2210542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СОВЕЩАНИЯ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 rot="2660961">
            <a:off x="5020059" y="4094408"/>
            <a:ext cx="2500749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ЁПЭРЭСЭТЭ….</a:t>
            </a:r>
            <a:endParaRPr lang="ru-RU" dirty="0"/>
          </a:p>
        </p:txBody>
      </p:sp>
      <p:sp>
        <p:nvSpPr>
          <p:cNvPr id="11" name="Овальная выноска 10"/>
          <p:cNvSpPr/>
          <p:nvPr/>
        </p:nvSpPr>
        <p:spPr>
          <a:xfrm>
            <a:off x="3571868" y="357166"/>
            <a:ext cx="4214842" cy="612648"/>
          </a:xfrm>
          <a:prstGeom prst="wedgeEllipseCallout">
            <a:avLst>
              <a:gd name="adj1" fmla="val -82593"/>
              <a:gd name="adj2" fmla="val 1573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b="1" dirty="0" smtClean="0"/>
              <a:t>ПОМОГИИИТЕЕЕ….</a:t>
            </a:r>
            <a:endParaRPr lang="ru-RU" sz="1800" b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285720" y="428604"/>
            <a:ext cx="8501122" cy="557216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57158" y="500042"/>
            <a:ext cx="8786842" cy="607223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429684" cy="1071563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Советы учителю, помогающие получать больше радости от жизни</a:t>
            </a:r>
          </a:p>
        </p:txBody>
      </p:sp>
      <p:sp>
        <p:nvSpPr>
          <p:cNvPr id="46083" name="Содержимое 2"/>
          <p:cNvSpPr>
            <a:spLocks noGrp="1"/>
          </p:cNvSpPr>
          <p:nvPr>
            <p:ph idx="1"/>
          </p:nvPr>
        </p:nvSpPr>
        <p:spPr>
          <a:xfrm>
            <a:off x="357159" y="1643063"/>
            <a:ext cx="8429684" cy="4929187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400" dirty="0" err="1" smtClean="0"/>
              <a:t>Смотрите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ве</a:t>
            </a:r>
            <a:r>
              <a:rPr lang="ru-RU" sz="2400" dirty="0" err="1" smtClean="0"/>
              <a:t>щ</a:t>
            </a:r>
            <a:r>
              <a:rPr lang="en-US" sz="2400" dirty="0" smtClean="0"/>
              <a:t>и </a:t>
            </a:r>
            <a:r>
              <a:rPr lang="en-US" sz="2400" dirty="0" err="1" smtClean="0"/>
              <a:t>оптимистично</a:t>
            </a:r>
            <a:r>
              <a:rPr lang="ru-RU" sz="2400" dirty="0" smtClean="0"/>
              <a:t>; </a:t>
            </a:r>
          </a:p>
          <a:p>
            <a:r>
              <a:rPr lang="ru-RU" sz="2400" dirty="0" smtClean="0"/>
              <a:t>Найдите время побыть наедине с собой; </a:t>
            </a:r>
          </a:p>
          <a:p>
            <a:r>
              <a:rPr lang="ru-RU" sz="2400" dirty="0" smtClean="0"/>
              <a:t>Не позволяйте окружающим требовать от вас слишком многого ;</a:t>
            </a:r>
          </a:p>
          <a:p>
            <a:r>
              <a:rPr lang="ru-RU" sz="2400" dirty="0" smtClean="0"/>
              <a:t>Не делайте вид, что вам нравится то, что вам неприятно; </a:t>
            </a:r>
          </a:p>
          <a:p>
            <a:r>
              <a:rPr lang="ru-RU" sz="2400" dirty="0" smtClean="0"/>
              <a:t>Не оказывайте давление на своих детей; </a:t>
            </a:r>
          </a:p>
          <a:p>
            <a:r>
              <a:rPr lang="ru-RU" sz="2400" dirty="0" smtClean="0"/>
              <a:t>Не говорите: «Я этого не могу сделать»; </a:t>
            </a:r>
          </a:p>
          <a:p>
            <a:r>
              <a:rPr lang="ru-RU" sz="2400" dirty="0" smtClean="0"/>
              <a:t>Используйте возможность выступить с речью; </a:t>
            </a:r>
          </a:p>
          <a:p>
            <a:r>
              <a:rPr lang="ru-RU" sz="2400" dirty="0" smtClean="0"/>
              <a:t>Помните: маленькие радости в ваших руках; </a:t>
            </a:r>
          </a:p>
          <a:p>
            <a:r>
              <a:rPr lang="ru-RU" sz="2400" dirty="0" smtClean="0"/>
              <a:t>Не забывайте, что вы красивы</a:t>
            </a:r>
            <a:r>
              <a:rPr lang="ru-RU" dirty="0" smtClean="0"/>
              <a:t>.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08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60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60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nimBg="1"/>
      <p:bldP spid="4608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11509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CC9900"/>
                </a:solidFill>
                <a:latin typeface="Comic Sans MS" pitchFamily="66" charset="0"/>
              </a:rPr>
              <a:t>Будьте здоровы!!!</a:t>
            </a:r>
          </a:p>
        </p:txBody>
      </p:sp>
      <p:pic>
        <p:nvPicPr>
          <p:cNvPr id="32771" name="Picture 3" descr="213401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2143125"/>
            <a:ext cx="4976812" cy="3857625"/>
          </a:xfrm>
        </p:spPr>
      </p:pic>
      <p:pic>
        <p:nvPicPr>
          <p:cNvPr id="48132" name="Рисунок 3" descr="otkritka-1_sentyabry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1857375"/>
            <a:ext cx="333375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Рисунок 2" descr="83544498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1" name="Picture 3" descr="C:\Documents and Settings\Наталия Ивановна\Мои документы\Картинки\Все картинки\фотоприколы\s3img_11709891_883_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959" y="0"/>
            <a:ext cx="877666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500063"/>
            <a:ext cx="8183562" cy="5715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              </a:t>
            </a:r>
            <a:r>
              <a:rPr lang="ru-RU" sz="2400" i="1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Гигиенические условия в классе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484313"/>
            <a:ext cx="7162800" cy="461168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чистота,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температура и свежесть воздуха,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рациональность освещения класса и доски,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наличие/отсутствие монотонных, неприятных раздражителей и т. п.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algn="just" fontAlgn="auto">
              <a:spcAft>
                <a:spcPts val="0"/>
              </a:spcAft>
              <a:buFont typeface="Webdings" pitchFamily="18" charset="2"/>
              <a:buNone/>
              <a:defRPr/>
            </a:pPr>
            <a:r>
              <a:rPr lang="ru-RU" dirty="0" smtClean="0"/>
              <a:t>     Следует отметить, что утомляемость школьников и риск аллергических расстройств в немалой степени зависят от соблюдения этих простых условий. 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7813"/>
            <a:ext cx="1979613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13" y="1000125"/>
            <a:ext cx="1571625" cy="185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" y="3789363"/>
            <a:ext cx="14160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250825" y="6453188"/>
            <a:ext cx="720725" cy="144462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28600"/>
            <a:ext cx="8588375" cy="762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153661"/>
                </a:solidFill>
              </a:rPr>
              <a:t>Число видов учебной деятельности, используемых учителем: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000250"/>
            <a:ext cx="5435600" cy="421481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1600" b="1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1600" b="1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1600" b="1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1600" b="1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1600" b="1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1600" b="1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1600" b="1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1600" b="1" dirty="0" smtClean="0"/>
          </a:p>
          <a:p>
            <a:pPr marL="265176" indent="-265176" fontAlgn="auto">
              <a:spcAft>
                <a:spcPts val="0"/>
              </a:spcAft>
              <a:buFont typeface="Webdings" pitchFamily="18" charset="2"/>
              <a:buNone/>
              <a:defRPr/>
            </a:pPr>
            <a:r>
              <a:rPr lang="ru-RU" sz="1600" b="1" dirty="0" smtClean="0"/>
              <a:t>     </a:t>
            </a:r>
          </a:p>
          <a:p>
            <a:pPr marL="265176" indent="-265176" fontAlgn="auto">
              <a:spcAft>
                <a:spcPts val="0"/>
              </a:spcAft>
              <a:buFont typeface="Webdings" pitchFamily="18" charset="2"/>
              <a:buNone/>
              <a:defRPr/>
            </a:pPr>
            <a:r>
              <a:rPr lang="ru-RU" sz="1600" b="1" dirty="0" smtClean="0"/>
              <a:t>      </a:t>
            </a:r>
            <a:r>
              <a:rPr lang="ru-RU" b="1" dirty="0" smtClean="0">
                <a:solidFill>
                  <a:srgbClr val="153661"/>
                </a:solidFill>
              </a:rPr>
              <a:t>Нормой считается 4-7 видов за урок.</a:t>
            </a:r>
            <a:r>
              <a:rPr lang="ru-RU" dirty="0" smtClean="0"/>
              <a:t> Однообразность урока способствует утомляемости школьников. Вместе с тем  необходимо помнить, что частая смена одной деятельности на другую требует от учащихся дополнительных адаптационных усилий. Это также способствует росту утомляемости. 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sz="quarter" idx="2"/>
          </p:nvPr>
        </p:nvSpPr>
        <p:spPr>
          <a:xfrm>
            <a:off x="5072063" y="692150"/>
            <a:ext cx="4071937" cy="33845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</a:rPr>
              <a:t>опрос учащихся,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</a:rPr>
              <a:t>письмо,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</a:rPr>
              <a:t>чтение,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</a:rPr>
              <a:t>слушание,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</a:rPr>
              <a:t>рассказ,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</a:rPr>
              <a:t>рассматривание наглядных пособий,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</a:rPr>
              <a:t>ответы на вопросы,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</a:rPr>
              <a:t>решение примеров, задач,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</a:rPr>
              <a:t>практические занятия и т. д</a:t>
            </a:r>
            <a:r>
              <a:rPr lang="ru-RU" sz="1600" dirty="0" smtClean="0"/>
              <a:t>.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1600" dirty="0" smtClean="0"/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928688"/>
            <a:ext cx="214312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Rectangle 9"/>
          <p:cNvSpPr>
            <a:spLocks noChangeArrowheads="1"/>
          </p:cNvSpPr>
          <p:nvPr/>
        </p:nvSpPr>
        <p:spPr bwMode="auto">
          <a:xfrm>
            <a:off x="250825" y="6453188"/>
            <a:ext cx="720725" cy="144462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4" descr="D:\Киреева\15_09_2009\ТекстовыеДокументы\Киреева\анимация\дети\school1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39551">
            <a:off x="6425309" y="4193052"/>
            <a:ext cx="1395057" cy="18856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4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84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84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84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84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84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428625"/>
            <a:ext cx="8410604" cy="17145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153661"/>
                </a:solidFill>
              </a:rPr>
              <a:t>Средняя продолжительность и частота чередования различных видов учебной деятельности</a:t>
            </a: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28597" y="2500306"/>
            <a:ext cx="8410604" cy="359569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Ориентировочная норма: 7-10 минут. 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357430"/>
            <a:ext cx="2951162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250825" y="6453188"/>
            <a:ext cx="720725" cy="144462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28625"/>
            <a:ext cx="8183562" cy="9286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153661"/>
                </a:solidFill>
              </a:rPr>
              <a:t>Число использованных учителем видов преподавания:</a:t>
            </a:r>
            <a:r>
              <a:rPr lang="ru-RU" sz="24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428750"/>
            <a:ext cx="8410604" cy="471487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словесный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наглядный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аудиовизуальный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самостоятельная работа и др.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Норма – не менее трех за урок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</a:t>
            </a:r>
          </a:p>
          <a:p>
            <a:pPr marL="265176" indent="-265176" algn="ctr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algn="ctr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65176" indent="-265176" algn="ctr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                                      </a:t>
            </a:r>
            <a:endParaRPr lang="ru-RU" sz="2400" b="1" dirty="0" smtClean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1474788"/>
            <a:ext cx="990600" cy="139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1928813"/>
            <a:ext cx="151288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25" y="1928813"/>
            <a:ext cx="116205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3500438"/>
            <a:ext cx="1368425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250825" y="6453188"/>
            <a:ext cx="720725" cy="144462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Picture 3" descr="D:\Киреева\15_09_2009\ТекстовыеДокументы\Киреева\анимация\дети\school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207791">
            <a:off x="4711459" y="4549104"/>
            <a:ext cx="923925" cy="1247775"/>
          </a:xfrm>
          <a:prstGeom prst="rect">
            <a:avLst/>
          </a:prstGeom>
          <a:noFill/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7" descr="D:\Киреева\15_09_2009\ТекстовыеДокументы\Киреева\анимация\прикол\a534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29520" y="5000636"/>
            <a:ext cx="1150937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48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9" y="357189"/>
            <a:ext cx="5786448" cy="100011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153661"/>
                </a:solidFill>
              </a:rPr>
              <a:t>Чередование видов         преподавания</a:t>
            </a: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2071688"/>
            <a:ext cx="8183562" cy="264636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r>
              <a:rPr lang="ru-RU" dirty="0" smtClean="0"/>
              <a:t>не позже чем через 10-15 минут 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2428875"/>
            <a:ext cx="37719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250825" y="6453188"/>
            <a:ext cx="720725" cy="144462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162800" cy="1905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153661"/>
                </a:solidFill>
              </a:rPr>
              <a:t>Использование методов, способствующих активизации инициативы и творческого самовыражения учащихся, которые позволяют им превратиться в субъекты деятельности. Это: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071563" y="2133600"/>
            <a:ext cx="7767637" cy="44386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200" dirty="0" smtClean="0"/>
              <a:t>методы свободного выбора (свободная беседа, выбор действия, его способа, выбор приемов взаимодействия, свобода творчества и т.д.); 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smtClean="0"/>
              <a:t>активные методы (ученики в роли учителя, обсуждение в группах, ролевая игра, дискуссия, семинар и др.); 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smtClean="0"/>
              <a:t>методы, направленные на самопознание и развитие (интеллекта, эмоций, общения, воображения, самооценки и </a:t>
            </a:r>
          </a:p>
          <a:p>
            <a:pPr>
              <a:buFont typeface="Wingdings" pitchFamily="2" charset="2"/>
              <a:buNone/>
            </a:pPr>
            <a:r>
              <a:rPr lang="ru-RU" sz="2200" dirty="0" smtClean="0"/>
              <a:t>    </a:t>
            </a:r>
            <a:r>
              <a:rPr lang="ru-RU" sz="2200" dirty="0" err="1" smtClean="0"/>
              <a:t>взаимооценки</a:t>
            </a:r>
            <a:r>
              <a:rPr lang="ru-RU" sz="2200" dirty="0" smtClean="0"/>
              <a:t>) и др. </a:t>
            </a: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4797425"/>
            <a:ext cx="16129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700" y="188913"/>
            <a:ext cx="1570038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Rectangle 7"/>
          <p:cNvSpPr>
            <a:spLocks noChangeArrowheads="1"/>
          </p:cNvSpPr>
          <p:nvPr/>
        </p:nvSpPr>
        <p:spPr bwMode="auto">
          <a:xfrm>
            <a:off x="250825" y="6453188"/>
            <a:ext cx="720725" cy="144462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808</TotalTime>
  <Words>1266</Words>
  <Application>Microsoft Office PowerPoint</Application>
  <PresentationFormat>Экран (4:3)</PresentationFormat>
  <Paragraphs>245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Аспект</vt:lpstr>
      <vt:lpstr> Урок с позиции здоровьесберегающей  технологии </vt:lpstr>
      <vt:lpstr>Цель здоровьесберегающих технологий</vt:lpstr>
      <vt:lpstr>Слайд 3</vt:lpstr>
      <vt:lpstr>               Гигиенические условия в классе</vt:lpstr>
      <vt:lpstr>Число видов учебной деятельности, используемых учителем:</vt:lpstr>
      <vt:lpstr>Средняя продолжительность и частота чередования различных видов учебной деятельности </vt:lpstr>
      <vt:lpstr>Число использованных учителем видов преподавания: </vt:lpstr>
      <vt:lpstr>Чередование видов         преподавания </vt:lpstr>
      <vt:lpstr>Использование методов, способствующих активизации инициативы и творческого самовыражения учащихся, которые позволяют им превратиться в субъекты деятельности. Это:</vt:lpstr>
      <vt:lpstr>Позы учащихся и их чередование в зависимости от характера выполняемой работы. </vt:lpstr>
      <vt:lpstr>Физкультминутки и физкультпаузы </vt:lpstr>
      <vt:lpstr>Схема проведения физкультминуток</vt:lpstr>
      <vt:lpstr>Слайд 13</vt:lpstr>
      <vt:lpstr>ФМ для снятия утомления с плечевого пояса и рук</vt:lpstr>
      <vt:lpstr>Физкультминутка для снятия напряжения  с мышц туловища</vt:lpstr>
      <vt:lpstr>Команды на улучшение качества зрения, которые отлично тренируют глазную мышцу, предотвращают ее спазмы: </vt:lpstr>
      <vt:lpstr>Слайд 17</vt:lpstr>
      <vt:lpstr>   Схема зрительно-двигательных траекторий С помощью стрелок указаны траектории, по которым должен двигаться взгляд в процессе выполнения физкультминуток:  вверх – вниз, влево – вправо, по часовой стрелке, по восьмерке. Каждая траектория отличается от других цветом. Это делает схему яркой, красочной и привлекает внимание. Упражнение выполняется стоя, руки на поясе, плечи развернуты. Плакат находится впереди вверху, укреплен над доской.</vt:lpstr>
      <vt:lpstr>Включение в содержательную часть урока вопросов, связанных со здоровьем и здоровым образом жизни. </vt:lpstr>
      <vt:lpstr>Благоприятный психологический климат на уроке</vt:lpstr>
      <vt:lpstr>Слайд 21</vt:lpstr>
      <vt:lpstr> Преобладающие эмоции,         испытываемые ребенком: </vt:lpstr>
      <vt:lpstr>         Памятка учителю</vt:lpstr>
      <vt:lpstr>Слайд 24</vt:lpstr>
      <vt:lpstr>Преобладающее выражение лица учителя </vt:lpstr>
      <vt:lpstr>Наличие эмоциональных разрядок</vt:lpstr>
      <vt:lpstr>Рекомендации</vt:lpstr>
      <vt:lpstr>Момент наступления утомления учащихся и снижения их учебной активности. </vt:lpstr>
      <vt:lpstr> Темп и особенности окончания урока</vt:lpstr>
      <vt:lpstr>Состояние и вид учеников, выходящих с урока. </vt:lpstr>
      <vt:lpstr>Результат здоровьесберегающих     технологий</vt:lpstr>
      <vt:lpstr>Слайд 32</vt:lpstr>
      <vt:lpstr>Слайд 33</vt:lpstr>
      <vt:lpstr>Советы учителю, помогающие получать больше радости от жизни</vt:lpstr>
      <vt:lpstr>Будьте здоровы!!!</vt:lpstr>
      <vt:lpstr>Слайд 36</vt:lpstr>
    </vt:vector>
  </TitlesOfParts>
  <Company>####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проведения урока с позиции технологии здоровьесбережения.</dc:title>
  <dc:creator>Лариса Валерьевна</dc:creator>
  <cp:lastModifiedBy>Ольга</cp:lastModifiedBy>
  <cp:revision>58</cp:revision>
  <dcterms:created xsi:type="dcterms:W3CDTF">2006-11-06T22:10:36Z</dcterms:created>
  <dcterms:modified xsi:type="dcterms:W3CDTF">2011-09-29T14:26:01Z</dcterms:modified>
</cp:coreProperties>
</file>