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3" r:id="rId6"/>
    <p:sldId id="267" r:id="rId7"/>
    <p:sldId id="268" r:id="rId8"/>
    <p:sldId id="269" r:id="rId9"/>
    <p:sldId id="271" r:id="rId10"/>
    <p:sldId id="270" r:id="rId11"/>
    <p:sldId id="274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26" autoAdjust="0"/>
    <p:restoredTop sz="94636" autoAdjust="0"/>
  </p:normalViewPr>
  <p:slideViewPr>
    <p:cSldViewPr>
      <p:cViewPr varScale="1">
        <p:scale>
          <a:sx n="70" d="100"/>
          <a:sy n="70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2FDF2-372B-4B7E-BB0D-5162E7AAFA5C}" type="datetimeFigureOut">
              <a:rPr lang="ru-RU" smtClean="0"/>
              <a:pPr/>
              <a:t>09.09.2013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554EC-53CC-4655-9696-C96F1D1AC7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>
            <a:off x="928662" y="785794"/>
            <a:ext cx="7500990" cy="464347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ru-RU" sz="3600" b="1" i="1" kern="1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/>
              </a:rPr>
              <a:t>Упрощение</a:t>
            </a:r>
          </a:p>
          <a:p>
            <a:pPr algn="ctr"/>
            <a:r>
              <a:rPr lang="ru-RU" sz="3600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/>
              </a:rPr>
              <a:t>выражений</a:t>
            </a:r>
            <a:endParaRPr lang="ru-RU" sz="3600" b="1" i="1" kern="1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28596" y="1928802"/>
            <a:ext cx="239039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(</a:t>
            </a:r>
            <a:r>
              <a:rPr lang="ru-RU" sz="4000" i="1" dirty="0" smtClean="0">
                <a:solidFill>
                  <a:prstClr val="black"/>
                </a:solidFill>
              </a:rPr>
              <a:t>а</a:t>
            </a:r>
            <a:r>
              <a:rPr lang="ru-RU" sz="4000" dirty="0" smtClean="0">
                <a:solidFill>
                  <a:prstClr val="black"/>
                </a:solidFill>
              </a:rPr>
              <a:t> + 8)</a:t>
            </a:r>
            <a:r>
              <a:rPr lang="ar-SA" sz="4000" dirty="0" smtClean="0">
                <a:solidFill>
                  <a:prstClr val="black"/>
                </a:solidFill>
              </a:rPr>
              <a:t>∙</a:t>
            </a:r>
            <a:r>
              <a:rPr lang="ru-RU" sz="4000" dirty="0" smtClean="0">
                <a:solidFill>
                  <a:prstClr val="black"/>
                </a:solidFill>
              </a:rPr>
              <a:t>40</a:t>
            </a:r>
            <a:r>
              <a:rPr lang="en-US" sz="4000" dirty="0" smtClean="0"/>
              <a:t>=</a:t>
            </a:r>
            <a:endParaRPr lang="ru-RU" sz="4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57158" y="2928934"/>
            <a:ext cx="251383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10</a:t>
            </a:r>
            <a:r>
              <a:rPr lang="ar-SA" sz="4000" dirty="0" smtClean="0">
                <a:solidFill>
                  <a:prstClr val="black"/>
                </a:solidFill>
              </a:rPr>
              <a:t> ∙</a:t>
            </a:r>
            <a:r>
              <a:rPr lang="ru-RU" sz="4000" dirty="0" smtClean="0">
                <a:solidFill>
                  <a:prstClr val="black"/>
                </a:solidFill>
              </a:rPr>
              <a:t>(</a:t>
            </a:r>
            <a:r>
              <a:rPr lang="en-US" sz="4000" i="1" dirty="0" smtClean="0">
                <a:solidFill>
                  <a:prstClr val="black"/>
                </a:solidFill>
              </a:rPr>
              <a:t>b</a:t>
            </a:r>
            <a:r>
              <a:rPr lang="ru-RU" sz="4000" dirty="0" smtClean="0">
                <a:solidFill>
                  <a:prstClr val="black"/>
                </a:solidFill>
              </a:rPr>
              <a:t> + </a:t>
            </a:r>
            <a:r>
              <a:rPr lang="ru-RU" sz="4000" i="1" dirty="0" smtClean="0">
                <a:solidFill>
                  <a:prstClr val="black"/>
                </a:solidFill>
              </a:rPr>
              <a:t>с</a:t>
            </a:r>
            <a:r>
              <a:rPr lang="ru-RU" sz="4000" dirty="0" smtClean="0">
                <a:solidFill>
                  <a:prstClr val="black"/>
                </a:solidFill>
              </a:rPr>
              <a:t>)</a:t>
            </a:r>
            <a:r>
              <a:rPr lang="en-US" sz="4000" dirty="0" smtClean="0">
                <a:solidFill>
                  <a:prstClr val="black"/>
                </a:solidFill>
              </a:rPr>
              <a:t>=</a:t>
            </a:r>
            <a:endParaRPr lang="ru-RU" sz="4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3929066"/>
            <a:ext cx="2079415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(</a:t>
            </a:r>
            <a:r>
              <a:rPr lang="en-US" sz="4000" dirty="0" smtClean="0">
                <a:solidFill>
                  <a:prstClr val="black"/>
                </a:solidFill>
              </a:rPr>
              <a:t>5</a:t>
            </a:r>
            <a:r>
              <a:rPr lang="ru-RU" sz="4000" dirty="0" smtClean="0">
                <a:solidFill>
                  <a:prstClr val="black"/>
                </a:solidFill>
              </a:rPr>
              <a:t>-</a:t>
            </a:r>
            <a:r>
              <a:rPr lang="en-US" sz="4000" i="1" dirty="0" smtClean="0">
                <a:solidFill>
                  <a:prstClr val="black"/>
                </a:solidFill>
              </a:rPr>
              <a:t>b</a:t>
            </a:r>
            <a:r>
              <a:rPr lang="ru-RU" sz="4000" dirty="0" smtClean="0">
                <a:solidFill>
                  <a:prstClr val="black"/>
                </a:solidFill>
              </a:rPr>
              <a:t>)</a:t>
            </a:r>
            <a:r>
              <a:rPr lang="ar-SA" sz="4000" dirty="0" smtClean="0">
                <a:solidFill>
                  <a:prstClr val="black"/>
                </a:solidFill>
              </a:rPr>
              <a:t> ∙ </a:t>
            </a:r>
            <a:r>
              <a:rPr lang="ru-RU" sz="4000" dirty="0" smtClean="0">
                <a:solidFill>
                  <a:prstClr val="black"/>
                </a:solidFill>
              </a:rPr>
              <a:t>7</a:t>
            </a:r>
            <a:r>
              <a:rPr lang="en-US" sz="4000" dirty="0" smtClean="0">
                <a:solidFill>
                  <a:prstClr val="black"/>
                </a:solidFill>
              </a:rPr>
              <a:t>=</a:t>
            </a:r>
            <a:endParaRPr lang="ru-RU" sz="4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00034" y="4929198"/>
            <a:ext cx="2542684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</a:rPr>
              <a:t>11 ∙ </a:t>
            </a:r>
            <a:r>
              <a:rPr lang="ru-RU" sz="4000" i="1" dirty="0" smtClean="0">
                <a:solidFill>
                  <a:prstClr val="black"/>
                </a:solidFill>
              </a:rPr>
              <a:t>(</a:t>
            </a:r>
            <a:r>
              <a:rPr lang="en-US" sz="4000" i="1" dirty="0" smtClean="0">
                <a:solidFill>
                  <a:prstClr val="black"/>
                </a:solidFill>
              </a:rPr>
              <a:t>d </a:t>
            </a:r>
            <a:r>
              <a:rPr lang="ru-RU" sz="4000" i="1" dirty="0" smtClean="0">
                <a:solidFill>
                  <a:prstClr val="black"/>
                </a:solidFill>
              </a:rPr>
              <a:t>- </a:t>
            </a:r>
            <a:r>
              <a:rPr lang="ru-RU" sz="4000" dirty="0" smtClean="0">
                <a:solidFill>
                  <a:prstClr val="black"/>
                </a:solidFill>
              </a:rPr>
              <a:t>8)</a:t>
            </a:r>
            <a:r>
              <a:rPr lang="en-US" sz="4000" dirty="0" smtClean="0">
                <a:solidFill>
                  <a:prstClr val="black"/>
                </a:solidFill>
              </a:rPr>
              <a:t>=</a:t>
            </a:r>
            <a:endParaRPr lang="ru-RU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214282" y="142852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Примените распределительное свойство умножения:</a:t>
            </a:r>
            <a:endParaRPr lang="ru-RU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2786050" y="1928802"/>
            <a:ext cx="278608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i="1" dirty="0" smtClean="0"/>
              <a:t>a</a:t>
            </a:r>
            <a:r>
              <a:rPr lang="en-US" sz="4000" dirty="0" smtClean="0"/>
              <a:t>∙40+8∙40=</a:t>
            </a:r>
            <a:endParaRPr lang="ru-RU" sz="4000" dirty="0"/>
          </a:p>
        </p:txBody>
      </p:sp>
      <p:sp>
        <p:nvSpPr>
          <p:cNvPr id="25" name="TextBox 24"/>
          <p:cNvSpPr txBox="1"/>
          <p:nvPr/>
        </p:nvSpPr>
        <p:spPr>
          <a:xfrm>
            <a:off x="2786050" y="2928934"/>
            <a:ext cx="278608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10</a:t>
            </a:r>
            <a:r>
              <a:rPr lang="en-US" sz="4000" i="1" dirty="0" smtClean="0"/>
              <a:t>b</a:t>
            </a:r>
            <a:r>
              <a:rPr lang="en-US" sz="4000" dirty="0" smtClean="0"/>
              <a:t>+10</a:t>
            </a:r>
            <a:r>
              <a:rPr lang="en-US" sz="4000" i="1" dirty="0" smtClean="0"/>
              <a:t>c</a:t>
            </a:r>
            <a:endParaRPr lang="ru-RU" sz="40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500298" y="3929066"/>
            <a:ext cx="278608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5∙7-</a:t>
            </a:r>
            <a:r>
              <a:rPr lang="en-US" sz="4000" i="1" dirty="0" smtClean="0"/>
              <a:t>b</a:t>
            </a:r>
            <a:r>
              <a:rPr lang="en-US" sz="4000" dirty="0" smtClean="0"/>
              <a:t>∙7=</a:t>
            </a:r>
            <a:endParaRPr lang="ru-RU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3000364" y="4929198"/>
            <a:ext cx="278608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11∙</a:t>
            </a:r>
            <a:r>
              <a:rPr lang="en-US" sz="4000" i="1" dirty="0" smtClean="0"/>
              <a:t>d</a:t>
            </a:r>
            <a:r>
              <a:rPr lang="en-US" sz="4000" dirty="0" smtClean="0"/>
              <a:t>-</a:t>
            </a:r>
            <a:r>
              <a:rPr lang="en-US" sz="4000" i="1" dirty="0" smtClean="0"/>
              <a:t>11</a:t>
            </a:r>
            <a:r>
              <a:rPr lang="en-US" sz="4000" dirty="0" smtClean="0"/>
              <a:t>∙8=</a:t>
            </a:r>
            <a:endParaRPr lang="ru-RU" sz="4000" dirty="0"/>
          </a:p>
        </p:txBody>
      </p:sp>
      <p:sp>
        <p:nvSpPr>
          <p:cNvPr id="30" name="TextBox 29"/>
          <p:cNvSpPr txBox="1"/>
          <p:nvPr/>
        </p:nvSpPr>
        <p:spPr>
          <a:xfrm>
            <a:off x="5286380" y="1928802"/>
            <a:ext cx="278608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40</a:t>
            </a:r>
            <a:r>
              <a:rPr lang="en-US" sz="4000" i="1" dirty="0" smtClean="0"/>
              <a:t>a</a:t>
            </a:r>
            <a:r>
              <a:rPr lang="en-US" sz="4000" dirty="0" smtClean="0"/>
              <a:t>+320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4357686" y="3929066"/>
            <a:ext cx="278608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35-7</a:t>
            </a:r>
            <a:r>
              <a:rPr lang="en-US" sz="4000" i="1" dirty="0" smtClean="0"/>
              <a:t>b</a:t>
            </a:r>
            <a:endParaRPr lang="ru-RU" sz="4000" dirty="0"/>
          </a:p>
        </p:txBody>
      </p:sp>
      <p:sp>
        <p:nvSpPr>
          <p:cNvPr id="33" name="TextBox 32"/>
          <p:cNvSpPr txBox="1"/>
          <p:nvPr/>
        </p:nvSpPr>
        <p:spPr>
          <a:xfrm>
            <a:off x="5357818" y="4929198"/>
            <a:ext cx="278608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11</a:t>
            </a:r>
            <a:r>
              <a:rPr lang="en-US" sz="4000" i="1" dirty="0" smtClean="0"/>
              <a:t>d</a:t>
            </a:r>
            <a:r>
              <a:rPr lang="en-US" sz="4000" dirty="0" smtClean="0"/>
              <a:t>-</a:t>
            </a:r>
            <a:r>
              <a:rPr lang="en-US" sz="4000" i="1" dirty="0" smtClean="0"/>
              <a:t>88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3" grpId="0" animBg="1"/>
      <p:bldP spid="25" grpId="0" animBg="1"/>
      <p:bldP spid="26" grpId="0" animBg="1"/>
      <p:bldP spid="28" grpId="0" animBg="1"/>
      <p:bldP spid="30" grpId="0" animBg="1"/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683568" y="3573016"/>
            <a:ext cx="7920880" cy="30243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95536" y="189220"/>
            <a:ext cx="8208912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Рефлексия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Сегодня на уроке я узнал(а)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 больше всего удалось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 показалось важным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на твой взгляд удалось?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на твой взгляд не удалось? Почему? Что учесть на будущее?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9153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221088"/>
            <a:ext cx="6120680" cy="1724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2123728" y="1340768"/>
            <a:ext cx="569418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Домашнее задание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800" b="1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№557, 559 (3ст) ,561.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2276872"/>
            <a:ext cx="7164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100" dirty="0" smtClean="0">
                <a:ln w="18000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Спасибо за внимание!</a:t>
            </a:r>
            <a:endParaRPr lang="ru-RU" sz="5400" b="1" cap="none" spc="100" dirty="0">
              <a:ln w="18000">
                <a:solidFill>
                  <a:srgbClr val="002060"/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928670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3286124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928670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5357826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5286388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3214686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TextBox 32"/>
          <p:cNvSpPr txBox="1"/>
          <p:nvPr/>
        </p:nvSpPr>
        <p:spPr>
          <a:xfrm>
            <a:off x="2857488" y="2357430"/>
            <a:ext cx="371477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/>
              <a:t>(4+2)∙3</a:t>
            </a:r>
            <a:endParaRPr lang="ru-RU" sz="9600" dirty="0"/>
          </a:p>
        </p:txBody>
      </p:sp>
      <p:sp>
        <p:nvSpPr>
          <p:cNvPr id="36" name="TextBox 35"/>
          <p:cNvSpPr txBox="1"/>
          <p:nvPr/>
        </p:nvSpPr>
        <p:spPr>
          <a:xfrm>
            <a:off x="7286644" y="142852"/>
            <a:ext cx="150019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(4+2)∙3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1.92414E-6 L 0.30712 -0.3776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-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3" grpId="2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928670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3286124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928670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5357826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5357826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3214686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2571736" y="2428868"/>
            <a:ext cx="442915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/>
              <a:t>4∙3+2∙3</a:t>
            </a:r>
            <a:endParaRPr lang="ru-RU" sz="9600" dirty="0"/>
          </a:p>
        </p:txBody>
      </p:sp>
      <p:sp>
        <p:nvSpPr>
          <p:cNvPr id="24" name="TextBox 23"/>
          <p:cNvSpPr txBox="1"/>
          <p:nvPr/>
        </p:nvSpPr>
        <p:spPr>
          <a:xfrm>
            <a:off x="7286644" y="142852"/>
            <a:ext cx="150019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(4+2)∙3</a:t>
            </a:r>
            <a:endParaRPr lang="ru-RU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2428868"/>
            <a:ext cx="3786182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/>
              <a:t>(4+2)∙3</a:t>
            </a:r>
            <a:endParaRPr lang="ru-RU" sz="9600" dirty="0"/>
          </a:p>
        </p:txBody>
      </p:sp>
      <p:sp>
        <p:nvSpPr>
          <p:cNvPr id="26" name="TextBox 25"/>
          <p:cNvSpPr txBox="1"/>
          <p:nvPr/>
        </p:nvSpPr>
        <p:spPr>
          <a:xfrm>
            <a:off x="3643306" y="2428868"/>
            <a:ext cx="1285884" cy="156966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/>
              <a:t>=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22849E-6 C -0.1559 0.01596 -0.31181 0.03215 -0.44306 0.08789 C -0.57431 0.14362 -0.75382 0.27868 -0.78733 0.33395 C -0.82083 0.38923 -0.66979 0.40565 -0.64427 0.41999 C -0.61875 0.43432 -0.62639 0.42716 -0.63403 0.41999 " pathEditMode="relative" ptsTypes="aaaaA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4" grpId="1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929718" cy="100013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Продолжите фразу: </a:t>
            </a:r>
            <a:br>
              <a:rPr lang="ru-RU" sz="3600" dirty="0" smtClean="0"/>
            </a:br>
            <a:r>
              <a:rPr lang="ru-RU" sz="3600" dirty="0" smtClean="0"/>
              <a:t>«Для того чтобы умножить сумму на число …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500034" y="4214818"/>
            <a:ext cx="8215338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/>
              <a:t>(4+2)∙3=4∙3+2∙3</a:t>
            </a:r>
            <a:endParaRPr lang="ru-RU" sz="96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0" y="1071546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prstClr val="black"/>
                </a:solidFill>
                <a:ea typeface="+mj-ea"/>
                <a:cs typeface="+mj-cs"/>
              </a:rPr>
              <a:t>можно умножить на это число каждое слагаемое и сложить получившиеся произведения». </a:t>
            </a:r>
            <a:endParaRPr lang="ru-RU" sz="36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2714620"/>
            <a:ext cx="92869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Распределительное свойство умножения относительно сложения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85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385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385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1736" y="142852"/>
            <a:ext cx="4143404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(4+2)∙3=4∙3+2∙3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1571612"/>
            <a:ext cx="8501122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9600" dirty="0" smtClean="0"/>
              <a:t>(</a:t>
            </a:r>
            <a:r>
              <a:rPr lang="de-DE" sz="9600" i="1" dirty="0" err="1" smtClean="0"/>
              <a:t>a</a:t>
            </a:r>
            <a:r>
              <a:rPr lang="de-DE" sz="9600" dirty="0" err="1" smtClean="0"/>
              <a:t>+</a:t>
            </a:r>
            <a:r>
              <a:rPr lang="de-DE" sz="9600" i="1" dirty="0" err="1" smtClean="0"/>
              <a:t>b</a:t>
            </a:r>
            <a:r>
              <a:rPr lang="de-DE" sz="9600" dirty="0" smtClean="0"/>
              <a:t>)∙</a:t>
            </a:r>
            <a:r>
              <a:rPr lang="de-DE" sz="9600" i="1" dirty="0" smtClean="0"/>
              <a:t>c</a:t>
            </a:r>
            <a:r>
              <a:rPr lang="de-DE" sz="9600" dirty="0" smtClean="0"/>
              <a:t>=</a:t>
            </a:r>
            <a:r>
              <a:rPr lang="de-DE" sz="9600" i="1" dirty="0" err="1" smtClean="0"/>
              <a:t>a</a:t>
            </a:r>
            <a:r>
              <a:rPr lang="de-DE" sz="9600" dirty="0" err="1" smtClean="0"/>
              <a:t>∙</a:t>
            </a:r>
            <a:r>
              <a:rPr lang="de-DE" sz="9600" i="1" dirty="0" err="1" smtClean="0"/>
              <a:t>c</a:t>
            </a:r>
            <a:r>
              <a:rPr lang="de-DE" sz="9600" dirty="0" err="1" smtClean="0"/>
              <a:t>+</a:t>
            </a:r>
            <a:r>
              <a:rPr lang="de-DE" sz="9600" i="1" dirty="0" err="1" smtClean="0"/>
              <a:t>b</a:t>
            </a:r>
            <a:r>
              <a:rPr lang="de-DE" sz="9600" dirty="0" err="1" smtClean="0"/>
              <a:t>∙</a:t>
            </a:r>
            <a:r>
              <a:rPr lang="de-DE" sz="9600" i="1" dirty="0" err="1" smtClean="0"/>
              <a:t>c</a:t>
            </a:r>
            <a:r>
              <a:rPr lang="de-DE" sz="9600" i="1" dirty="0" smtClean="0"/>
              <a:t> -</a:t>
            </a:r>
            <a:endParaRPr lang="ru-RU" sz="96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142908" y="3286124"/>
            <a:ext cx="92869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распределительное свойство умножения относительно сложения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85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385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38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928670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3286124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928670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4591029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285992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0"/>
            <a:ext cx="1438275" cy="226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5357826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5286388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3214686"/>
            <a:ext cx="1285884" cy="12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TextBox 32"/>
          <p:cNvSpPr txBox="1"/>
          <p:nvPr/>
        </p:nvSpPr>
        <p:spPr>
          <a:xfrm>
            <a:off x="2714612" y="2500306"/>
            <a:ext cx="371477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/>
              <a:t>(4-2)∙3</a:t>
            </a:r>
            <a:endParaRPr lang="ru-RU" sz="9600" dirty="0"/>
          </a:p>
        </p:txBody>
      </p:sp>
      <p:sp>
        <p:nvSpPr>
          <p:cNvPr id="34" name="TextBox 33"/>
          <p:cNvSpPr txBox="1"/>
          <p:nvPr/>
        </p:nvSpPr>
        <p:spPr>
          <a:xfrm>
            <a:off x="2285984" y="2500306"/>
            <a:ext cx="442915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/>
              <a:t>4∙3-2∙3</a:t>
            </a:r>
            <a:endParaRPr lang="ru-RU" sz="9600" dirty="0"/>
          </a:p>
        </p:txBody>
      </p:sp>
      <p:sp>
        <p:nvSpPr>
          <p:cNvPr id="35" name="TextBox 34"/>
          <p:cNvSpPr txBox="1"/>
          <p:nvPr/>
        </p:nvSpPr>
        <p:spPr>
          <a:xfrm>
            <a:off x="7215206" y="142852"/>
            <a:ext cx="178595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4∙3-2∙3</a:t>
            </a:r>
            <a:endParaRPr lang="ru-RU" sz="3600" dirty="0"/>
          </a:p>
        </p:txBody>
      </p:sp>
      <p:sp>
        <p:nvSpPr>
          <p:cNvPr id="37" name="TextBox 36"/>
          <p:cNvSpPr txBox="1"/>
          <p:nvPr/>
        </p:nvSpPr>
        <p:spPr>
          <a:xfrm>
            <a:off x="4000496" y="2500306"/>
            <a:ext cx="928694" cy="157163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/>
              <a:t>=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13691E-6 L 0.30712 -0.3776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" y="-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4" grpId="0" animBg="1"/>
      <p:bldP spid="34" grpId="1" animBg="1"/>
      <p:bldP spid="34" grpId="2" animBg="1"/>
      <p:bldP spid="34" grpId="3" animBg="1"/>
      <p:bldP spid="34" grpId="4" animBg="1"/>
      <p:bldP spid="35" grpId="0" animBg="1"/>
      <p:bldP spid="35" grpId="1" animBg="1"/>
      <p:bldP spid="37" grpId="0" animBg="1"/>
      <p:bldP spid="3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929718" cy="100013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Продолжите фразу: </a:t>
            </a:r>
            <a:br>
              <a:rPr lang="ru-RU" sz="3600" dirty="0" smtClean="0"/>
            </a:br>
            <a:r>
              <a:rPr lang="ru-RU" sz="3600" dirty="0" smtClean="0"/>
              <a:t>«Для того чтобы умножить разность на число …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500034" y="4214818"/>
            <a:ext cx="8215338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/>
              <a:t>(4-2)∙3=4∙3-2∙3</a:t>
            </a:r>
            <a:endParaRPr lang="ru-RU" sz="96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0" y="107154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prstClr val="black"/>
                </a:solidFill>
                <a:ea typeface="+mj-ea"/>
                <a:cs typeface="+mj-cs"/>
              </a:rPr>
              <a:t>можно умножить на </a:t>
            </a:r>
            <a:r>
              <a:rPr lang="ru-RU" sz="3600" dirty="0" smtClean="0"/>
              <a:t>это число уменьшаемое и вычитаемое и из первого произведения вычесть второе. </a:t>
            </a:r>
            <a:br>
              <a:rPr lang="ru-RU" sz="3600" dirty="0" smtClean="0"/>
            </a:br>
            <a:r>
              <a:rPr lang="ru-RU" sz="3600" dirty="0" smtClean="0">
                <a:solidFill>
                  <a:prstClr val="black"/>
                </a:solidFill>
                <a:ea typeface="+mj-ea"/>
                <a:cs typeface="+mj-cs"/>
              </a:rPr>
              <a:t>». </a:t>
            </a:r>
            <a:endParaRPr lang="ru-RU" sz="36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2714620"/>
            <a:ext cx="92869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Распределительное свойство умножения относительно вычитания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85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385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385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12" y="142852"/>
            <a:ext cx="4143404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(4+2)∙3=4∙3+2∙3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1500174"/>
            <a:ext cx="800105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9600" dirty="0" smtClean="0"/>
              <a:t>(</a:t>
            </a:r>
            <a:r>
              <a:rPr lang="de-DE" sz="9600" i="1" dirty="0" smtClean="0"/>
              <a:t>a</a:t>
            </a:r>
            <a:r>
              <a:rPr lang="ru-RU" sz="9600" dirty="0" smtClean="0"/>
              <a:t>-</a:t>
            </a:r>
            <a:r>
              <a:rPr lang="de-DE" sz="9600" i="1" dirty="0" smtClean="0"/>
              <a:t>b</a:t>
            </a:r>
            <a:r>
              <a:rPr lang="de-DE" sz="9600" dirty="0" smtClean="0"/>
              <a:t>)∙</a:t>
            </a:r>
            <a:r>
              <a:rPr lang="de-DE" sz="9600" i="1" dirty="0" smtClean="0"/>
              <a:t>c</a:t>
            </a:r>
            <a:r>
              <a:rPr lang="de-DE" sz="9600" dirty="0" smtClean="0"/>
              <a:t>=</a:t>
            </a:r>
            <a:r>
              <a:rPr lang="de-DE" sz="9600" i="1" dirty="0" err="1" smtClean="0"/>
              <a:t>a</a:t>
            </a:r>
            <a:r>
              <a:rPr lang="de-DE" sz="9600" dirty="0" err="1" smtClean="0"/>
              <a:t>∙</a:t>
            </a:r>
            <a:r>
              <a:rPr lang="de-DE" sz="9600" i="1" dirty="0" err="1" smtClean="0"/>
              <a:t>c</a:t>
            </a:r>
            <a:r>
              <a:rPr lang="ru-RU" sz="9600" i="1" dirty="0" smtClean="0"/>
              <a:t>-</a:t>
            </a:r>
            <a:r>
              <a:rPr lang="de-DE" sz="9600" i="1" dirty="0" err="1" smtClean="0"/>
              <a:t>b</a:t>
            </a:r>
            <a:r>
              <a:rPr lang="de-DE" sz="9600" dirty="0" err="1" smtClean="0"/>
              <a:t>∙</a:t>
            </a:r>
            <a:r>
              <a:rPr lang="de-DE" sz="9600" i="1" dirty="0" err="1" smtClean="0"/>
              <a:t>c</a:t>
            </a:r>
            <a:r>
              <a:rPr lang="ru-RU" sz="9600" i="1" dirty="0" smtClean="0"/>
              <a:t> -</a:t>
            </a:r>
            <a:endParaRPr lang="ru-RU" sz="96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142908" y="3214686"/>
            <a:ext cx="92869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распределительное свойство умножения относительно вычитания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85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385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38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50825" y="188913"/>
            <a:ext cx="5400675" cy="1079500"/>
          </a:xfrm>
          <a:prstGeom prst="wedgeRoundRectCallout">
            <a:avLst>
              <a:gd name="adj1" fmla="val -41505"/>
              <a:gd name="adj2" fmla="val 267204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b="1" i="1">
                <a:solidFill>
                  <a:srgbClr val="993300"/>
                </a:solidFill>
                <a:latin typeface="Georgia" pitchFamily="18" charset="0"/>
              </a:rPr>
              <a:t>Укажи, какой способ решения проще:</a:t>
            </a:r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092950" y="2781300"/>
            <a:ext cx="900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chemeClr val="accent2"/>
                </a:solidFill>
                <a:latin typeface="Georgia" pitchFamily="18" charset="0"/>
              </a:rPr>
              <a:t>или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484438" y="5013325"/>
            <a:ext cx="900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chemeClr val="accent2"/>
                </a:solidFill>
                <a:latin typeface="Georgia" pitchFamily="18" charset="0"/>
              </a:rPr>
              <a:t>или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51050" y="3141663"/>
            <a:ext cx="5041900" cy="647700"/>
            <a:chOff x="1292" y="1979"/>
            <a:chExt cx="3176" cy="408"/>
          </a:xfrm>
        </p:grpSpPr>
        <p:sp>
          <p:nvSpPr>
            <p:cNvPr id="1041" name="Rectangle 7"/>
            <p:cNvSpPr>
              <a:spLocks noChangeArrowheads="1"/>
            </p:cNvSpPr>
            <p:nvPr/>
          </p:nvSpPr>
          <p:spPr bwMode="auto">
            <a:xfrm>
              <a:off x="1292" y="1979"/>
              <a:ext cx="3176" cy="40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9" name="Object 13"/>
            <p:cNvGraphicFramePr>
              <a:graphicFrameLocks noChangeAspect="1"/>
            </p:cNvGraphicFramePr>
            <p:nvPr/>
          </p:nvGraphicFramePr>
          <p:xfrm>
            <a:off x="1292" y="1986"/>
            <a:ext cx="3130" cy="391"/>
          </p:xfrm>
          <a:graphic>
            <a:graphicData uri="http://schemas.openxmlformats.org/presentationml/2006/ole">
              <p:oleObj spid="_x0000_s27653" name="Формула" r:id="rId3" imgW="1752480" imgH="215640" progId="Equation.3">
                <p:embed/>
              </p:oleObj>
            </a:graphicData>
          </a:graphic>
        </p:graphicFrame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419475" y="5300663"/>
            <a:ext cx="5041900" cy="647700"/>
            <a:chOff x="2154" y="3339"/>
            <a:chExt cx="3176" cy="408"/>
          </a:xfrm>
        </p:grpSpPr>
        <p:sp>
          <p:nvSpPr>
            <p:cNvPr id="1040" name="Rectangle 10"/>
            <p:cNvSpPr>
              <a:spLocks noChangeArrowheads="1"/>
            </p:cNvSpPr>
            <p:nvPr/>
          </p:nvSpPr>
          <p:spPr bwMode="auto">
            <a:xfrm>
              <a:off x="2154" y="3339"/>
              <a:ext cx="3176" cy="408"/>
            </a:xfrm>
            <a:prstGeom prst="rect">
              <a:avLst/>
            </a:prstGeom>
            <a:solidFill>
              <a:srgbClr val="FFDD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8" name="Object 16"/>
            <p:cNvGraphicFramePr>
              <a:graphicFrameLocks noChangeAspect="1"/>
            </p:cNvGraphicFramePr>
            <p:nvPr/>
          </p:nvGraphicFramePr>
          <p:xfrm>
            <a:off x="2336" y="3339"/>
            <a:ext cx="2855" cy="401"/>
          </p:xfrm>
          <a:graphic>
            <a:graphicData uri="http://schemas.openxmlformats.org/presentationml/2006/ole">
              <p:oleObj spid="_x0000_s27652" name="Формула" r:id="rId4" imgW="1562040" imgH="215640" progId="Equation.3">
                <p:embed/>
              </p:oleObj>
            </a:graphicData>
          </a:graphic>
        </p:graphicFrame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051050" y="2349500"/>
            <a:ext cx="5041900" cy="655638"/>
            <a:chOff x="1292" y="1480"/>
            <a:chExt cx="3176" cy="413"/>
          </a:xfrm>
        </p:grpSpPr>
        <p:sp>
          <p:nvSpPr>
            <p:cNvPr id="1039" name="Rectangle 6"/>
            <p:cNvSpPr>
              <a:spLocks noChangeArrowheads="1"/>
            </p:cNvSpPr>
            <p:nvPr/>
          </p:nvSpPr>
          <p:spPr bwMode="auto">
            <a:xfrm>
              <a:off x="1292" y="1480"/>
              <a:ext cx="3176" cy="40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7" name="Object 19"/>
            <p:cNvGraphicFramePr>
              <a:graphicFrameLocks noChangeAspect="1"/>
            </p:cNvGraphicFramePr>
            <p:nvPr/>
          </p:nvGraphicFramePr>
          <p:xfrm>
            <a:off x="1655" y="1495"/>
            <a:ext cx="2404" cy="398"/>
          </p:xfrm>
          <a:graphic>
            <a:graphicData uri="http://schemas.openxmlformats.org/presentationml/2006/ole">
              <p:oleObj spid="_x0000_s27651" name="Формула" r:id="rId5" imgW="1320480" imgH="215640" progId="Equation.3">
                <p:embed/>
              </p:oleObj>
            </a:graphicData>
          </a:graphic>
        </p:graphicFrame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3419475" y="4503738"/>
            <a:ext cx="5041900" cy="657225"/>
            <a:chOff x="2154" y="2837"/>
            <a:chExt cx="3176" cy="414"/>
          </a:xfrm>
        </p:grpSpPr>
        <p:sp>
          <p:nvSpPr>
            <p:cNvPr id="1038" name="Rectangle 8"/>
            <p:cNvSpPr>
              <a:spLocks noChangeArrowheads="1"/>
            </p:cNvSpPr>
            <p:nvPr/>
          </p:nvSpPr>
          <p:spPr bwMode="auto">
            <a:xfrm>
              <a:off x="2154" y="2840"/>
              <a:ext cx="3176" cy="408"/>
            </a:xfrm>
            <a:prstGeom prst="rect">
              <a:avLst/>
            </a:prstGeom>
            <a:solidFill>
              <a:srgbClr val="FFDD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6" name="Object 22"/>
            <p:cNvGraphicFramePr>
              <a:graphicFrameLocks noChangeAspect="1"/>
            </p:cNvGraphicFramePr>
            <p:nvPr/>
          </p:nvGraphicFramePr>
          <p:xfrm>
            <a:off x="2541" y="2837"/>
            <a:ext cx="2311" cy="414"/>
          </p:xfrm>
          <a:graphic>
            <a:graphicData uri="http://schemas.openxmlformats.org/presentationml/2006/ole">
              <p:oleObj spid="_x0000_s27650" name="Формула" r:id="rId6" imgW="1218960" imgH="215640" progId="Equation.3">
                <p:embed/>
              </p:oleObj>
            </a:graphicData>
          </a:graphic>
        </p:graphicFrame>
      </p:grpSp>
      <p:sp>
        <p:nvSpPr>
          <p:cNvPr id="19" name="Овал 18"/>
          <p:cNvSpPr/>
          <p:nvPr/>
        </p:nvSpPr>
        <p:spPr>
          <a:xfrm>
            <a:off x="7215206" y="2500306"/>
            <a:ext cx="1428760" cy="121444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780</a:t>
            </a:r>
          </a:p>
          <a:p>
            <a:pPr algn="ctr"/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7715240" y="4214818"/>
            <a:ext cx="1428760" cy="121444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597</a:t>
            </a:r>
          </a:p>
          <a:p>
            <a:pPr algn="ctr"/>
            <a:endParaRPr lang="ru-RU" dirty="0"/>
          </a:p>
        </p:txBody>
      </p:sp>
      <p:pic>
        <p:nvPicPr>
          <p:cNvPr id="21" name="Picture 4" descr="http://t0.gstatic.com/images?q=tbn:ANd9GcTB5Gh3-73c4vXceZbmzGeSg41aT-zfDm67UHovLqnjzOnLH6YMFruu6_Jm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929066"/>
            <a:ext cx="2520243" cy="2928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2293" grpId="0" animBg="1"/>
      <p:bldP spid="12299" grpId="0"/>
      <p:bldP spid="12300" grpId="0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273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Слайд 1</vt:lpstr>
      <vt:lpstr>Слайд 2</vt:lpstr>
      <vt:lpstr>Слайд 3</vt:lpstr>
      <vt:lpstr> Продолжите фразу:  «Для того чтобы умножить сумму на число … </vt:lpstr>
      <vt:lpstr>Слайд 5</vt:lpstr>
      <vt:lpstr>Слайд 6</vt:lpstr>
      <vt:lpstr> Продолжите фразу:  «Для того чтобы умножить разность на число … 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SamLab.ws</cp:lastModifiedBy>
  <cp:revision>31</cp:revision>
  <dcterms:created xsi:type="dcterms:W3CDTF">2011-11-17T19:09:32Z</dcterms:created>
  <dcterms:modified xsi:type="dcterms:W3CDTF">2013-09-09T14:54:06Z</dcterms:modified>
</cp:coreProperties>
</file>