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302" r:id="rId3"/>
    <p:sldId id="303" r:id="rId4"/>
    <p:sldId id="304" r:id="rId5"/>
    <p:sldId id="291" r:id="rId6"/>
    <p:sldId id="270" r:id="rId7"/>
    <p:sldId id="292" r:id="rId8"/>
    <p:sldId id="271" r:id="rId9"/>
    <p:sldId id="293" r:id="rId10"/>
    <p:sldId id="272" r:id="rId11"/>
    <p:sldId id="294" r:id="rId12"/>
    <p:sldId id="273" r:id="rId13"/>
    <p:sldId id="295" r:id="rId14"/>
    <p:sldId id="274" r:id="rId15"/>
    <p:sldId id="296" r:id="rId16"/>
    <p:sldId id="275" r:id="rId17"/>
    <p:sldId id="297" r:id="rId18"/>
    <p:sldId id="276" r:id="rId19"/>
    <p:sldId id="299" r:id="rId20"/>
    <p:sldId id="277" r:id="rId21"/>
    <p:sldId id="298" r:id="rId22"/>
    <p:sldId id="289" r:id="rId23"/>
    <p:sldId id="279" r:id="rId24"/>
    <p:sldId id="305" r:id="rId25"/>
    <p:sldId id="306" r:id="rId26"/>
    <p:sldId id="307" r:id="rId27"/>
    <p:sldId id="308" r:id="rId28"/>
    <p:sldId id="325" r:id="rId29"/>
    <p:sldId id="309" r:id="rId30"/>
    <p:sldId id="324" r:id="rId31"/>
    <p:sldId id="320" r:id="rId32"/>
    <p:sldId id="321" r:id="rId33"/>
    <p:sldId id="316" r:id="rId34"/>
    <p:sldId id="323" r:id="rId35"/>
    <p:sldId id="311" r:id="rId36"/>
    <p:sldId id="326" r:id="rId37"/>
    <p:sldId id="312" r:id="rId38"/>
    <p:sldId id="313" r:id="rId3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2AC"/>
    <a:srgbClr val="FFFFCC"/>
    <a:srgbClr val="C0C0C0"/>
    <a:srgbClr val="F8F8F8"/>
    <a:srgbClr val="003366"/>
    <a:srgbClr val="C4160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223" autoAdjust="0"/>
    <p:restoredTop sz="94660"/>
  </p:normalViewPr>
  <p:slideViewPr>
    <p:cSldViewPr>
      <p:cViewPr>
        <p:scale>
          <a:sx n="100" d="100"/>
          <a:sy n="100" d="100"/>
        </p:scale>
        <p:origin x="-504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F889B-0034-4B07-8970-789A69831A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0F607-D3F9-44B5-B3A9-2D2DE2CC6C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A5AFB-178E-4765-93B2-FA8508BCED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EEDBA-B4F1-4DFC-A9C5-9BAAE71D4C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01463-FB2B-45E7-B470-E2A5DE5DDA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95B0D-8107-400F-BF91-92B13D863A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91950-5239-4606-8DF2-6F362F875F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8301A-23F9-4C81-A3DC-CA75D35803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C9C18-46E3-4A48-A1F6-8871BFBC45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1377D-5E97-4408-8F6C-D0DA32C074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C4DA8-564B-43C4-932D-0C5AE874DB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F5DA6-CF53-4DF9-B90A-19467A0D5E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DBC08-BFEE-47B6-ABB0-9EB7F8A70B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8BA1C476-9614-4FB5-9708-9402174A9F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3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5" Type="http://schemas.openxmlformats.org/officeDocument/2006/relationships/image" Target="../media/image7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slide" Target="slide17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10.jpe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9.jpeg"/><Relationship Id="rId7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9.jpeg"/><Relationship Id="rId7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slide" Target="slide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9.jpeg"/><Relationship Id="rId7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3.jpeg"/><Relationship Id="rId10" Type="http://schemas.openxmlformats.org/officeDocument/2006/relationships/slide" Target="slide23.xml"/><Relationship Id="rId4" Type="http://schemas.openxmlformats.org/officeDocument/2006/relationships/image" Target="../media/image11.jpeg"/><Relationship Id="rId9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.jpeg"/><Relationship Id="rId5" Type="http://schemas.openxmlformats.org/officeDocument/2006/relationships/image" Target="../media/image14.jpeg"/><Relationship Id="rId10" Type="http://schemas.openxmlformats.org/officeDocument/2006/relationships/image" Target="../media/image7.jpeg"/><Relationship Id="rId4" Type="http://schemas.openxmlformats.org/officeDocument/2006/relationships/image" Target="../media/image11.jpeg"/><Relationship Id="rId9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file:///C:\WINDOWS\Help\Tours\WindowsMediaPlayer\Audio\Wav\wmpaud1.wav" TargetMode="External"/><Relationship Id="rId1" Type="http://schemas.openxmlformats.org/officeDocument/2006/relationships/tags" Target="../tags/tag2.xml"/><Relationship Id="rId5" Type="http://schemas.openxmlformats.org/officeDocument/2006/relationships/image" Target="../media/image24.png"/><Relationship Id="rId4" Type="http://schemas.openxmlformats.org/officeDocument/2006/relationships/image" Target="../media/image23.gi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gif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sz="quarter" idx="1"/>
          </p:nvPr>
        </p:nvSpPr>
        <p:spPr>
          <a:xfrm flipH="1">
            <a:off x="642938" y="1928813"/>
            <a:ext cx="7715250" cy="3286125"/>
          </a:xfrm>
          <a:gradFill rotWithShape="1">
            <a:gsLst>
              <a:gs pos="0">
                <a:schemeClr val="hlink"/>
              </a:gs>
              <a:gs pos="50000">
                <a:schemeClr val="accent2"/>
              </a:gs>
              <a:gs pos="100000">
                <a:schemeClr val="hlink"/>
              </a:gs>
            </a:gsLst>
            <a:lin ang="18900000" scaled="1"/>
          </a:gra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>
            <a:flatTx/>
          </a:bodyPr>
          <a:lstStyle/>
          <a:p>
            <a:pPr marL="609600" indent="-609600" eaLnBrk="1" hangingPunct="1">
              <a:lnSpc>
                <a:spcPct val="90000"/>
              </a:lnSpc>
              <a:defRPr/>
            </a:pPr>
            <a:r>
              <a:rPr lang="ru-RU" sz="6600" b="1" dirty="0" smtClean="0">
                <a:solidFill>
                  <a:schemeClr val="accent1">
                    <a:lumMod val="50000"/>
                  </a:schemeClr>
                </a:solidFill>
              </a:rPr>
              <a:t>Умножение десятичных дробей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hlinkHover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 descr="3d0059_1"/>
          <p:cNvSpPr>
            <a:spLocks noChangeArrowheads="1"/>
          </p:cNvSpPr>
          <p:nvPr/>
        </p:nvSpPr>
        <p:spPr bwMode="auto">
          <a:xfrm>
            <a:off x="503238" y="404813"/>
            <a:ext cx="2730500" cy="20288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08" name="Rectangle 8" descr="3d0059_7"/>
          <p:cNvSpPr>
            <a:spLocks noChangeArrowheads="1"/>
          </p:cNvSpPr>
          <p:nvPr/>
        </p:nvSpPr>
        <p:spPr bwMode="auto">
          <a:xfrm>
            <a:off x="503238" y="4443413"/>
            <a:ext cx="2730500" cy="20288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6" name="Rectangle 10" descr="3d0059_9"/>
          <p:cNvSpPr>
            <a:spLocks noChangeArrowheads="1"/>
          </p:cNvSpPr>
          <p:nvPr/>
        </p:nvSpPr>
        <p:spPr bwMode="auto">
          <a:xfrm>
            <a:off x="5945188" y="4437063"/>
            <a:ext cx="2730500" cy="20288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11" name="AutoShape 11"/>
          <p:cNvSpPr>
            <a:spLocks noChangeArrowheads="1"/>
          </p:cNvSpPr>
          <p:nvPr/>
        </p:nvSpPr>
        <p:spPr bwMode="auto">
          <a:xfrm>
            <a:off x="3492500" y="2473325"/>
            <a:ext cx="2219325" cy="73977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38100" cmpd="dbl">
            <a:solidFill>
              <a:srgbClr val="0033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>
                <a:solidFill>
                  <a:srgbClr val="003366"/>
                </a:solidFill>
              </a:rPr>
              <a:t>1,7 </a:t>
            </a:r>
            <a:r>
              <a:rPr lang="en-US" sz="3600" b="1"/>
              <a:t>·</a:t>
            </a:r>
            <a:r>
              <a:rPr lang="ru-RU" sz="3600" b="1">
                <a:solidFill>
                  <a:srgbClr val="003366"/>
                </a:solidFill>
              </a:rPr>
              <a:t> 0,01</a:t>
            </a:r>
          </a:p>
        </p:txBody>
      </p:sp>
      <p:sp>
        <p:nvSpPr>
          <p:cNvPr id="51212" name="AutoShape 12">
            <a:hlinkClick r:id="" action="ppaction://hlinkshowjump?jump=lastslide"/>
          </p:cNvPr>
          <p:cNvSpPr>
            <a:spLocks noChangeArrowheads="1"/>
          </p:cNvSpPr>
          <p:nvPr/>
        </p:nvSpPr>
        <p:spPr bwMode="auto">
          <a:xfrm>
            <a:off x="2435225" y="3627438"/>
            <a:ext cx="1370013" cy="738187"/>
          </a:xfrm>
          <a:prstGeom prst="roundRect">
            <a:avLst>
              <a:gd name="adj" fmla="val 16667"/>
            </a:avLst>
          </a:prstGeom>
          <a:solidFill>
            <a:srgbClr val="003366"/>
          </a:solidFill>
          <a:ln w="38100" cmpd="dbl">
            <a:solidFill>
              <a:schemeClr val="bg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>
                <a:solidFill>
                  <a:schemeClr val="bg1"/>
                </a:solidFill>
              </a:rPr>
              <a:t>0,17</a:t>
            </a:r>
          </a:p>
        </p:txBody>
      </p:sp>
      <p:sp>
        <p:nvSpPr>
          <p:cNvPr id="51213" name="AutoShape 1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898900" y="3627438"/>
            <a:ext cx="1458913" cy="714375"/>
          </a:xfrm>
          <a:prstGeom prst="roundRect">
            <a:avLst>
              <a:gd name="adj" fmla="val 16667"/>
            </a:avLst>
          </a:prstGeom>
          <a:solidFill>
            <a:srgbClr val="003366"/>
          </a:solidFill>
          <a:ln w="38100" cmpd="dbl">
            <a:solidFill>
              <a:schemeClr val="bg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>
                <a:solidFill>
                  <a:schemeClr val="bg1"/>
                </a:solidFill>
              </a:rPr>
              <a:t>0,017</a:t>
            </a:r>
          </a:p>
        </p:txBody>
      </p:sp>
      <p:sp>
        <p:nvSpPr>
          <p:cNvPr id="51214" name="AutoShape 14">
            <a:hlinkClick r:id="" action="ppaction://hlinkshowjump?jump=lastslide"/>
          </p:cNvPr>
          <p:cNvSpPr>
            <a:spLocks noChangeArrowheads="1"/>
          </p:cNvSpPr>
          <p:nvPr/>
        </p:nvSpPr>
        <p:spPr bwMode="auto">
          <a:xfrm>
            <a:off x="5500688" y="3571875"/>
            <a:ext cx="1370012" cy="738188"/>
          </a:xfrm>
          <a:prstGeom prst="roundRect">
            <a:avLst>
              <a:gd name="adj" fmla="val 16667"/>
            </a:avLst>
          </a:prstGeom>
          <a:solidFill>
            <a:srgbClr val="003366"/>
          </a:solidFill>
          <a:ln w="38100" cmpd="dbl">
            <a:solidFill>
              <a:schemeClr val="bg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>
                <a:solidFill>
                  <a:schemeClr val="bg1"/>
                </a:solidFill>
              </a:rPr>
              <a:t>17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8" grpId="0" animBg="1"/>
      <p:bldP spid="51211" grpId="0" animBg="1"/>
      <p:bldP spid="51212" grpId="0" animBg="1"/>
      <p:bldP spid="51213" grpId="0" animBg="1"/>
      <p:bldP spid="512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hlinkHover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 descr="3d0059_1"/>
          <p:cNvSpPr>
            <a:spLocks noChangeArrowheads="1"/>
          </p:cNvSpPr>
          <p:nvPr/>
        </p:nvSpPr>
        <p:spPr bwMode="auto">
          <a:xfrm>
            <a:off x="503238" y="404813"/>
            <a:ext cx="2730500" cy="20288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227" name="Rectangle 3" descr="3d0059_2"/>
          <p:cNvSpPr>
            <a:spLocks noChangeArrowheads="1"/>
          </p:cNvSpPr>
          <p:nvPr/>
        </p:nvSpPr>
        <p:spPr bwMode="auto">
          <a:xfrm>
            <a:off x="3221038" y="404813"/>
            <a:ext cx="2730500" cy="20288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4" name="Rectangle 8" descr="3d0059_7"/>
          <p:cNvSpPr>
            <a:spLocks noChangeArrowheads="1"/>
          </p:cNvSpPr>
          <p:nvPr/>
        </p:nvSpPr>
        <p:spPr bwMode="auto">
          <a:xfrm>
            <a:off x="503238" y="4443413"/>
            <a:ext cx="2730500" cy="20288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5" name="Rectangle 10" descr="3d0059_9"/>
          <p:cNvSpPr>
            <a:spLocks noChangeArrowheads="1"/>
          </p:cNvSpPr>
          <p:nvPr/>
        </p:nvSpPr>
        <p:spPr bwMode="auto">
          <a:xfrm>
            <a:off x="5945188" y="4437063"/>
            <a:ext cx="2730500" cy="202882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235" name="AutoShape 11"/>
          <p:cNvSpPr>
            <a:spLocks noChangeArrowheads="1"/>
          </p:cNvSpPr>
          <p:nvPr/>
        </p:nvSpPr>
        <p:spPr bwMode="auto">
          <a:xfrm>
            <a:off x="3492500" y="2473325"/>
            <a:ext cx="2219325" cy="73977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38100" cmpd="dbl">
            <a:solidFill>
              <a:srgbClr val="0033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>
                <a:solidFill>
                  <a:srgbClr val="003366"/>
                </a:solidFill>
              </a:rPr>
              <a:t>0,5 </a:t>
            </a:r>
            <a:r>
              <a:rPr lang="en-US" sz="3600" b="1"/>
              <a:t>·</a:t>
            </a:r>
            <a:r>
              <a:rPr lang="ru-RU" sz="3600" b="1">
                <a:solidFill>
                  <a:srgbClr val="003366"/>
                </a:solidFill>
              </a:rPr>
              <a:t> 0,7</a:t>
            </a:r>
          </a:p>
        </p:txBody>
      </p:sp>
      <p:sp>
        <p:nvSpPr>
          <p:cNvPr id="52236" name="AutoShape 12">
            <a:hlinkClick r:id="" action="ppaction://hlinkshowjump?jump=lastslide"/>
          </p:cNvPr>
          <p:cNvSpPr>
            <a:spLocks noChangeArrowheads="1"/>
          </p:cNvSpPr>
          <p:nvPr/>
        </p:nvSpPr>
        <p:spPr bwMode="auto">
          <a:xfrm>
            <a:off x="2435225" y="3627438"/>
            <a:ext cx="1370013" cy="738187"/>
          </a:xfrm>
          <a:prstGeom prst="roundRect">
            <a:avLst>
              <a:gd name="adj" fmla="val 16667"/>
            </a:avLst>
          </a:prstGeom>
          <a:solidFill>
            <a:srgbClr val="003366"/>
          </a:solidFill>
          <a:ln w="38100" cmpd="dbl">
            <a:solidFill>
              <a:schemeClr val="bg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>
                <a:solidFill>
                  <a:schemeClr val="bg1"/>
                </a:solidFill>
              </a:rPr>
              <a:t>3,5</a:t>
            </a:r>
          </a:p>
        </p:txBody>
      </p:sp>
      <p:sp>
        <p:nvSpPr>
          <p:cNvPr id="52237" name="AutoShape 13">
            <a:hlinkClick r:id="" action="ppaction://hlinkshowjump?jump=lastslide"/>
          </p:cNvPr>
          <p:cNvSpPr>
            <a:spLocks noChangeArrowheads="1"/>
          </p:cNvSpPr>
          <p:nvPr/>
        </p:nvSpPr>
        <p:spPr bwMode="auto">
          <a:xfrm>
            <a:off x="3898900" y="3627438"/>
            <a:ext cx="1370013" cy="738187"/>
          </a:xfrm>
          <a:prstGeom prst="roundRect">
            <a:avLst>
              <a:gd name="adj" fmla="val 16667"/>
            </a:avLst>
          </a:prstGeom>
          <a:solidFill>
            <a:srgbClr val="003366"/>
          </a:solidFill>
          <a:ln w="38100" cmpd="dbl">
            <a:solidFill>
              <a:schemeClr val="bg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>
                <a:solidFill>
                  <a:schemeClr val="bg1"/>
                </a:solidFill>
              </a:rPr>
              <a:t>35</a:t>
            </a:r>
          </a:p>
        </p:txBody>
      </p:sp>
      <p:sp>
        <p:nvSpPr>
          <p:cNvPr id="52238" name="AutoShape 14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362575" y="3627438"/>
            <a:ext cx="1370013" cy="738187"/>
          </a:xfrm>
          <a:prstGeom prst="roundRect">
            <a:avLst>
              <a:gd name="adj" fmla="val 16667"/>
            </a:avLst>
          </a:prstGeom>
          <a:solidFill>
            <a:srgbClr val="003366"/>
          </a:solidFill>
          <a:ln w="38100" cmpd="dbl">
            <a:solidFill>
              <a:schemeClr val="bg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>
                <a:solidFill>
                  <a:schemeClr val="bg1"/>
                </a:solidFill>
              </a:rPr>
              <a:t>0,35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5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52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animBg="1"/>
      <p:bldP spid="52235" grpId="0" animBg="1"/>
      <p:bldP spid="52236" grpId="0" animBg="1"/>
      <p:bldP spid="52237" grpId="0" animBg="1"/>
      <p:bldP spid="522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hlinkHover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 descr="3d0059_1"/>
          <p:cNvSpPr>
            <a:spLocks noChangeArrowheads="1"/>
          </p:cNvSpPr>
          <p:nvPr/>
        </p:nvSpPr>
        <p:spPr bwMode="auto">
          <a:xfrm>
            <a:off x="503238" y="404813"/>
            <a:ext cx="2730500" cy="20288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1" name="Rectangle 3" descr="3d0059_2"/>
          <p:cNvSpPr>
            <a:spLocks noChangeArrowheads="1"/>
          </p:cNvSpPr>
          <p:nvPr/>
        </p:nvSpPr>
        <p:spPr bwMode="auto">
          <a:xfrm>
            <a:off x="3221038" y="404813"/>
            <a:ext cx="2730500" cy="20288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2" name="Rectangle 8" descr="3d0059_7"/>
          <p:cNvSpPr>
            <a:spLocks noChangeArrowheads="1"/>
          </p:cNvSpPr>
          <p:nvPr/>
        </p:nvSpPr>
        <p:spPr bwMode="auto">
          <a:xfrm>
            <a:off x="503238" y="4443413"/>
            <a:ext cx="2730500" cy="20288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257" name="Rectangle 9" descr="3d0059_8"/>
          <p:cNvSpPr>
            <a:spLocks noChangeArrowheads="1"/>
          </p:cNvSpPr>
          <p:nvPr/>
        </p:nvSpPr>
        <p:spPr bwMode="auto">
          <a:xfrm>
            <a:off x="3221038" y="4443413"/>
            <a:ext cx="2730500" cy="202882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4" name="Rectangle 10" descr="3d0059_9"/>
          <p:cNvSpPr>
            <a:spLocks noChangeArrowheads="1"/>
          </p:cNvSpPr>
          <p:nvPr/>
        </p:nvSpPr>
        <p:spPr bwMode="auto">
          <a:xfrm>
            <a:off x="5945188" y="4437063"/>
            <a:ext cx="2730500" cy="2028825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259" name="AutoShape 11"/>
          <p:cNvSpPr>
            <a:spLocks noChangeArrowheads="1"/>
          </p:cNvSpPr>
          <p:nvPr/>
        </p:nvSpPr>
        <p:spPr bwMode="auto">
          <a:xfrm>
            <a:off x="3492500" y="2473325"/>
            <a:ext cx="2219325" cy="73977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38100" cmpd="dbl">
            <a:solidFill>
              <a:srgbClr val="0033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>
                <a:solidFill>
                  <a:srgbClr val="003366"/>
                </a:solidFill>
              </a:rPr>
              <a:t>1,2 </a:t>
            </a:r>
            <a:r>
              <a:rPr lang="en-US" sz="3600" b="1"/>
              <a:t>·</a:t>
            </a:r>
            <a:r>
              <a:rPr lang="ru-RU" sz="3600" b="1">
                <a:solidFill>
                  <a:srgbClr val="003366"/>
                </a:solidFill>
              </a:rPr>
              <a:t> 0,06</a:t>
            </a:r>
          </a:p>
        </p:txBody>
      </p:sp>
      <p:sp>
        <p:nvSpPr>
          <p:cNvPr id="53260" name="AutoShape 12">
            <a:hlinkClick r:id="" action="ppaction://hlinkshowjump?jump=lastslide"/>
          </p:cNvPr>
          <p:cNvSpPr>
            <a:spLocks noChangeArrowheads="1"/>
          </p:cNvSpPr>
          <p:nvPr/>
        </p:nvSpPr>
        <p:spPr bwMode="auto">
          <a:xfrm>
            <a:off x="1714500" y="3643313"/>
            <a:ext cx="1370013" cy="738187"/>
          </a:xfrm>
          <a:prstGeom prst="roundRect">
            <a:avLst>
              <a:gd name="adj" fmla="val 16667"/>
            </a:avLst>
          </a:prstGeom>
          <a:solidFill>
            <a:srgbClr val="003366"/>
          </a:solidFill>
          <a:ln w="38100" cmpd="dbl">
            <a:solidFill>
              <a:schemeClr val="bg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>
                <a:solidFill>
                  <a:schemeClr val="bg1"/>
                </a:solidFill>
              </a:rPr>
              <a:t>72</a:t>
            </a:r>
          </a:p>
        </p:txBody>
      </p:sp>
      <p:sp>
        <p:nvSpPr>
          <p:cNvPr id="53261" name="AutoShape 13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500438" y="3627438"/>
            <a:ext cx="1768475" cy="714375"/>
          </a:xfrm>
          <a:prstGeom prst="roundRect">
            <a:avLst>
              <a:gd name="adj" fmla="val 16667"/>
            </a:avLst>
          </a:prstGeom>
          <a:solidFill>
            <a:srgbClr val="003366"/>
          </a:solidFill>
          <a:ln w="38100" cmpd="dbl">
            <a:solidFill>
              <a:schemeClr val="bg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>
                <a:solidFill>
                  <a:schemeClr val="bg1"/>
                </a:solidFill>
              </a:rPr>
              <a:t>0,072</a:t>
            </a:r>
          </a:p>
        </p:txBody>
      </p:sp>
      <p:sp>
        <p:nvSpPr>
          <p:cNvPr id="53262" name="AutoShape 14">
            <a:hlinkClick r:id="" action="ppaction://hlinkshowjump?jump=lastslide"/>
          </p:cNvPr>
          <p:cNvSpPr>
            <a:spLocks noChangeArrowheads="1"/>
          </p:cNvSpPr>
          <p:nvPr/>
        </p:nvSpPr>
        <p:spPr bwMode="auto">
          <a:xfrm>
            <a:off x="5362575" y="3627438"/>
            <a:ext cx="1370013" cy="738187"/>
          </a:xfrm>
          <a:prstGeom prst="roundRect">
            <a:avLst>
              <a:gd name="adj" fmla="val 16667"/>
            </a:avLst>
          </a:prstGeom>
          <a:solidFill>
            <a:srgbClr val="003366"/>
          </a:solidFill>
          <a:ln w="38100" cmpd="dbl">
            <a:solidFill>
              <a:schemeClr val="bg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>
                <a:solidFill>
                  <a:schemeClr val="bg1"/>
                </a:solidFill>
              </a:rPr>
              <a:t>7,2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7" grpId="0" animBg="1"/>
      <p:bldP spid="53259" grpId="0" animBg="1"/>
      <p:bldP spid="53260" grpId="0" animBg="1"/>
      <p:bldP spid="53261" grpId="0" animBg="1"/>
      <p:bldP spid="5326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hlinkHover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 descr="3d0059_1"/>
          <p:cNvSpPr>
            <a:spLocks noChangeArrowheads="1"/>
          </p:cNvSpPr>
          <p:nvPr/>
        </p:nvSpPr>
        <p:spPr bwMode="auto">
          <a:xfrm>
            <a:off x="503238" y="404813"/>
            <a:ext cx="2730500" cy="20288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59" name="Rectangle 3" descr="3d0059_2"/>
          <p:cNvSpPr>
            <a:spLocks noChangeArrowheads="1"/>
          </p:cNvSpPr>
          <p:nvPr/>
        </p:nvSpPr>
        <p:spPr bwMode="auto">
          <a:xfrm>
            <a:off x="3221038" y="404813"/>
            <a:ext cx="2730500" cy="20288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76" name="Rectangle 4" descr="3d0059_3"/>
          <p:cNvSpPr>
            <a:spLocks noChangeArrowheads="1"/>
          </p:cNvSpPr>
          <p:nvPr/>
        </p:nvSpPr>
        <p:spPr bwMode="auto">
          <a:xfrm>
            <a:off x="5945188" y="404813"/>
            <a:ext cx="2730500" cy="20288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1" name="Rectangle 8" descr="3d0059_7"/>
          <p:cNvSpPr>
            <a:spLocks noChangeArrowheads="1"/>
          </p:cNvSpPr>
          <p:nvPr/>
        </p:nvSpPr>
        <p:spPr bwMode="auto">
          <a:xfrm>
            <a:off x="503238" y="4443413"/>
            <a:ext cx="2730500" cy="202882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2" name="Rectangle 9" descr="3d0059_8"/>
          <p:cNvSpPr>
            <a:spLocks noChangeArrowheads="1"/>
          </p:cNvSpPr>
          <p:nvPr/>
        </p:nvSpPr>
        <p:spPr bwMode="auto">
          <a:xfrm>
            <a:off x="3221038" y="4443413"/>
            <a:ext cx="2730500" cy="2028825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3" name="Rectangle 10" descr="3d0059_9"/>
          <p:cNvSpPr>
            <a:spLocks noChangeArrowheads="1"/>
          </p:cNvSpPr>
          <p:nvPr/>
        </p:nvSpPr>
        <p:spPr bwMode="auto">
          <a:xfrm>
            <a:off x="5945188" y="4437063"/>
            <a:ext cx="2730500" cy="2028825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83" name="AutoShape 11"/>
          <p:cNvSpPr>
            <a:spLocks noChangeArrowheads="1"/>
          </p:cNvSpPr>
          <p:nvPr/>
        </p:nvSpPr>
        <p:spPr bwMode="auto">
          <a:xfrm>
            <a:off x="3492500" y="2473325"/>
            <a:ext cx="2219325" cy="73977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38100" cmpd="dbl">
            <a:solidFill>
              <a:srgbClr val="0033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>
                <a:solidFill>
                  <a:srgbClr val="003366"/>
                </a:solidFill>
              </a:rPr>
              <a:t>0,4 </a:t>
            </a:r>
            <a:r>
              <a:rPr lang="en-US" sz="3600" b="1"/>
              <a:t>·</a:t>
            </a:r>
            <a:r>
              <a:rPr lang="ru-RU" sz="3600" b="1">
                <a:solidFill>
                  <a:srgbClr val="003366"/>
                </a:solidFill>
              </a:rPr>
              <a:t> 0,3</a:t>
            </a:r>
          </a:p>
        </p:txBody>
      </p:sp>
      <p:sp>
        <p:nvSpPr>
          <p:cNvPr id="54284" name="AutoShape 12">
            <a:hlinkClick r:id="" action="ppaction://hlinkshowjump?jump=lastslide"/>
          </p:cNvPr>
          <p:cNvSpPr>
            <a:spLocks noChangeArrowheads="1"/>
          </p:cNvSpPr>
          <p:nvPr/>
        </p:nvSpPr>
        <p:spPr bwMode="auto">
          <a:xfrm>
            <a:off x="2435225" y="3627438"/>
            <a:ext cx="1370013" cy="738187"/>
          </a:xfrm>
          <a:prstGeom prst="roundRect">
            <a:avLst>
              <a:gd name="adj" fmla="val 16667"/>
            </a:avLst>
          </a:prstGeom>
          <a:solidFill>
            <a:srgbClr val="003366"/>
          </a:solidFill>
          <a:ln w="38100" cmpd="dbl">
            <a:solidFill>
              <a:schemeClr val="bg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54285" name="AutoShape 13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898900" y="3627438"/>
            <a:ext cx="1370013" cy="738187"/>
          </a:xfrm>
          <a:prstGeom prst="roundRect">
            <a:avLst>
              <a:gd name="adj" fmla="val 16667"/>
            </a:avLst>
          </a:prstGeom>
          <a:solidFill>
            <a:srgbClr val="003366"/>
          </a:solidFill>
          <a:ln w="38100" cmpd="dbl">
            <a:solidFill>
              <a:schemeClr val="bg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>
                <a:solidFill>
                  <a:schemeClr val="bg1"/>
                </a:solidFill>
              </a:rPr>
              <a:t>0,12</a:t>
            </a:r>
          </a:p>
        </p:txBody>
      </p:sp>
      <p:sp>
        <p:nvSpPr>
          <p:cNvPr id="54286" name="AutoShape 14">
            <a:hlinkClick r:id="" action="ppaction://hlinkshowjump?jump=lastslide"/>
          </p:cNvPr>
          <p:cNvSpPr>
            <a:spLocks noChangeArrowheads="1"/>
          </p:cNvSpPr>
          <p:nvPr/>
        </p:nvSpPr>
        <p:spPr bwMode="auto">
          <a:xfrm>
            <a:off x="5362575" y="3627438"/>
            <a:ext cx="1370013" cy="738187"/>
          </a:xfrm>
          <a:prstGeom prst="roundRect">
            <a:avLst>
              <a:gd name="adj" fmla="val 16667"/>
            </a:avLst>
          </a:prstGeom>
          <a:solidFill>
            <a:srgbClr val="003366"/>
          </a:solidFill>
          <a:ln w="38100" cmpd="dbl">
            <a:solidFill>
              <a:schemeClr val="bg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>
                <a:solidFill>
                  <a:schemeClr val="bg1"/>
                </a:solidFill>
              </a:rPr>
              <a:t>1,2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animBg="1"/>
      <p:bldP spid="54283" grpId="0" animBg="1"/>
      <p:bldP spid="54284" grpId="0" animBg="1"/>
      <p:bldP spid="54285" grpId="0" animBg="1"/>
      <p:bldP spid="5428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hlinkHover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 descr="3d0059_1"/>
          <p:cNvSpPr>
            <a:spLocks noChangeArrowheads="1"/>
          </p:cNvSpPr>
          <p:nvPr/>
        </p:nvSpPr>
        <p:spPr bwMode="auto">
          <a:xfrm>
            <a:off x="503238" y="404813"/>
            <a:ext cx="2730500" cy="20288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07" name="Rectangle 3" descr="3d0059_2"/>
          <p:cNvSpPr>
            <a:spLocks noChangeArrowheads="1"/>
          </p:cNvSpPr>
          <p:nvPr/>
        </p:nvSpPr>
        <p:spPr bwMode="auto">
          <a:xfrm>
            <a:off x="3221038" y="404813"/>
            <a:ext cx="2730500" cy="20288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08" name="Rectangle 4" descr="3d0059_3"/>
          <p:cNvSpPr>
            <a:spLocks noChangeArrowheads="1"/>
          </p:cNvSpPr>
          <p:nvPr/>
        </p:nvSpPr>
        <p:spPr bwMode="auto">
          <a:xfrm>
            <a:off x="5945188" y="404813"/>
            <a:ext cx="2730500" cy="20288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27" name="Rectangle 7" descr="3d0059_6"/>
          <p:cNvSpPr>
            <a:spLocks noChangeArrowheads="1"/>
          </p:cNvSpPr>
          <p:nvPr/>
        </p:nvSpPr>
        <p:spPr bwMode="auto">
          <a:xfrm>
            <a:off x="5945188" y="2420938"/>
            <a:ext cx="2730500" cy="202882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0" name="Rectangle 8" descr="3d0059_7"/>
          <p:cNvSpPr>
            <a:spLocks noChangeArrowheads="1"/>
          </p:cNvSpPr>
          <p:nvPr/>
        </p:nvSpPr>
        <p:spPr bwMode="auto">
          <a:xfrm>
            <a:off x="503238" y="4443413"/>
            <a:ext cx="2730500" cy="2028825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1" name="Rectangle 9" descr="3d0059_8"/>
          <p:cNvSpPr>
            <a:spLocks noChangeArrowheads="1"/>
          </p:cNvSpPr>
          <p:nvPr/>
        </p:nvSpPr>
        <p:spPr bwMode="auto">
          <a:xfrm>
            <a:off x="3221038" y="4443413"/>
            <a:ext cx="2730500" cy="2028825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2" name="Rectangle 10" descr="3d0059_9"/>
          <p:cNvSpPr>
            <a:spLocks noChangeArrowheads="1"/>
          </p:cNvSpPr>
          <p:nvPr/>
        </p:nvSpPr>
        <p:spPr bwMode="auto">
          <a:xfrm>
            <a:off x="5945188" y="4437063"/>
            <a:ext cx="2730500" cy="2028825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31" name="AutoShape 11"/>
          <p:cNvSpPr>
            <a:spLocks noChangeArrowheads="1"/>
          </p:cNvSpPr>
          <p:nvPr/>
        </p:nvSpPr>
        <p:spPr bwMode="auto">
          <a:xfrm>
            <a:off x="3132138" y="2473325"/>
            <a:ext cx="2579687" cy="73977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38100" cmpd="dbl">
            <a:solidFill>
              <a:srgbClr val="0033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>
                <a:solidFill>
                  <a:srgbClr val="003366"/>
                </a:solidFill>
              </a:rPr>
              <a:t>0,07 </a:t>
            </a:r>
            <a:r>
              <a:rPr lang="en-US" sz="3600" b="1"/>
              <a:t>·</a:t>
            </a:r>
            <a:r>
              <a:rPr lang="ru-RU" sz="3600" b="1">
                <a:solidFill>
                  <a:srgbClr val="003366"/>
                </a:solidFill>
              </a:rPr>
              <a:t> 0,3</a:t>
            </a:r>
          </a:p>
        </p:txBody>
      </p:sp>
      <p:sp>
        <p:nvSpPr>
          <p:cNvPr id="56332" name="AutoShape 12">
            <a:hlinkClick r:id="" action="ppaction://hlinkshowjump?jump=lastslide"/>
          </p:cNvPr>
          <p:cNvSpPr>
            <a:spLocks noChangeArrowheads="1"/>
          </p:cNvSpPr>
          <p:nvPr/>
        </p:nvSpPr>
        <p:spPr bwMode="auto">
          <a:xfrm>
            <a:off x="1357313" y="3643313"/>
            <a:ext cx="1370012" cy="738187"/>
          </a:xfrm>
          <a:prstGeom prst="roundRect">
            <a:avLst>
              <a:gd name="adj" fmla="val 16667"/>
            </a:avLst>
          </a:prstGeom>
          <a:solidFill>
            <a:srgbClr val="003366"/>
          </a:solidFill>
          <a:ln w="38100" cmpd="dbl">
            <a:solidFill>
              <a:schemeClr val="bg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>
                <a:solidFill>
                  <a:schemeClr val="bg1"/>
                </a:solidFill>
              </a:rPr>
              <a:t>21</a:t>
            </a:r>
          </a:p>
        </p:txBody>
      </p:sp>
      <p:sp>
        <p:nvSpPr>
          <p:cNvPr id="56333" name="AutoShape 13">
            <a:hlinkClick r:id="" action="ppaction://hlinkshowjump?jump=lastslide"/>
          </p:cNvPr>
          <p:cNvSpPr>
            <a:spLocks noChangeArrowheads="1"/>
          </p:cNvSpPr>
          <p:nvPr/>
        </p:nvSpPr>
        <p:spPr bwMode="auto">
          <a:xfrm>
            <a:off x="3071813" y="3643313"/>
            <a:ext cx="1370012" cy="738187"/>
          </a:xfrm>
          <a:prstGeom prst="roundRect">
            <a:avLst>
              <a:gd name="adj" fmla="val 16667"/>
            </a:avLst>
          </a:prstGeom>
          <a:solidFill>
            <a:srgbClr val="003366"/>
          </a:solidFill>
          <a:ln w="38100" cmpd="dbl">
            <a:solidFill>
              <a:schemeClr val="bg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>
                <a:solidFill>
                  <a:schemeClr val="bg1"/>
                </a:solidFill>
              </a:rPr>
              <a:t>0,21</a:t>
            </a:r>
          </a:p>
        </p:txBody>
      </p:sp>
      <p:sp>
        <p:nvSpPr>
          <p:cNvPr id="56334" name="AutoShape 14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43438" y="3627438"/>
            <a:ext cx="1571625" cy="714375"/>
          </a:xfrm>
          <a:prstGeom prst="roundRect">
            <a:avLst>
              <a:gd name="adj" fmla="val 16667"/>
            </a:avLst>
          </a:prstGeom>
          <a:solidFill>
            <a:srgbClr val="003366"/>
          </a:solidFill>
          <a:ln w="38100" cmpd="dbl">
            <a:solidFill>
              <a:schemeClr val="bg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>
                <a:solidFill>
                  <a:schemeClr val="bg1"/>
                </a:solidFill>
              </a:rPr>
              <a:t>0,021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5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56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7" grpId="0" animBg="1"/>
      <p:bldP spid="56331" grpId="0" animBg="1"/>
      <p:bldP spid="56332" grpId="0" animBg="1"/>
      <p:bldP spid="56333" grpId="0" animBg="1"/>
      <p:bldP spid="563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000250" y="2071688"/>
            <a:ext cx="3808413" cy="3671887"/>
          </a:xfrm>
          <a:prstGeom prst="rect">
            <a:avLst/>
          </a:prstGeom>
          <a:gradFill rotWithShape="1">
            <a:gsLst>
              <a:gs pos="0">
                <a:srgbClr val="FF6600"/>
              </a:gs>
              <a:gs pos="50000">
                <a:srgbClr val="FFFF00"/>
              </a:gs>
              <a:gs pos="100000">
                <a:srgbClr val="FF6600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121893000" prstMaterial="legacyMatte">
            <a:bevelT w="13500" h="13500" prst="angle"/>
            <a:bevelB w="13500" h="13500" prst="angle"/>
            <a:extrusionClr>
              <a:srgbClr val="FF6600"/>
            </a:extrusionClr>
          </a:sp3d>
        </p:spPr>
        <p:txBody>
          <a:bodyPr anchor="ctr">
            <a:flatTx/>
          </a:bodyPr>
          <a:lstStyle/>
          <a:p>
            <a:r>
              <a:rPr lang="ru-RU"/>
              <a:t> </a:t>
            </a:r>
            <a:r>
              <a:rPr lang="ru-RU" sz="2000" b="1">
                <a:solidFill>
                  <a:srgbClr val="000000"/>
                </a:solidFill>
              </a:rPr>
              <a:t>Умножаем</a:t>
            </a:r>
          </a:p>
          <a:p>
            <a:r>
              <a:rPr lang="ru-RU" sz="2000" b="1">
                <a:solidFill>
                  <a:srgbClr val="000000"/>
                </a:solidFill>
              </a:rPr>
              <a:t> как(___ </a:t>
            </a:r>
            <a:r>
              <a:rPr lang="ru-RU" sz="2400" b="1">
                <a:solidFill>
                  <a:srgbClr val="FF0000"/>
                </a:solidFill>
              </a:rPr>
              <a:t>?</a:t>
            </a:r>
            <a:r>
              <a:rPr lang="ru-RU" sz="2400"/>
              <a:t> </a:t>
            </a:r>
            <a:r>
              <a:rPr lang="ru-RU" sz="2000" b="1">
                <a:solidFill>
                  <a:srgbClr val="000000"/>
                </a:solidFill>
              </a:rPr>
              <a:t>________________) запятой _____ </a:t>
            </a:r>
            <a:r>
              <a:rPr lang="ru-RU" b="1">
                <a:solidFill>
                  <a:srgbClr val="FF0000"/>
                </a:solidFill>
              </a:rPr>
              <a:t>?</a:t>
            </a:r>
            <a:r>
              <a:rPr lang="ru-RU"/>
              <a:t> </a:t>
            </a:r>
            <a:r>
              <a:rPr lang="ru-RU" sz="2000" b="1">
                <a:solidFill>
                  <a:srgbClr val="000000"/>
                </a:solidFill>
              </a:rPr>
              <a:t>_</a:t>
            </a:r>
          </a:p>
          <a:p>
            <a:pPr algn="ctr"/>
            <a:r>
              <a:rPr lang="ru-RU" sz="2000" b="1">
                <a:solidFill>
                  <a:srgbClr val="000000"/>
                </a:solidFill>
              </a:rPr>
              <a:t>             </a:t>
            </a:r>
            <a:r>
              <a:rPr lang="ru-RU" sz="2400" b="1">
                <a:solidFill>
                  <a:srgbClr val="000000"/>
                </a:solidFill>
              </a:rPr>
              <a:t>. 1, 2 3</a:t>
            </a:r>
          </a:p>
          <a:p>
            <a:pPr algn="ctr"/>
            <a:r>
              <a:rPr lang="ru-RU" sz="2400" b="1">
                <a:solidFill>
                  <a:srgbClr val="000000"/>
                </a:solidFill>
              </a:rPr>
              <a:t>                  4,2</a:t>
            </a:r>
          </a:p>
          <a:p>
            <a:pPr algn="ctr"/>
            <a:r>
              <a:rPr lang="ru-RU" sz="2400" b="1">
                <a:solidFill>
                  <a:srgbClr val="000000"/>
                </a:solidFill>
              </a:rPr>
              <a:t>           +   2 4 6</a:t>
            </a:r>
          </a:p>
          <a:p>
            <a:pPr algn="ctr"/>
            <a:r>
              <a:rPr lang="ru-RU" sz="2400" b="1">
                <a:solidFill>
                  <a:srgbClr val="000000"/>
                </a:solidFill>
              </a:rPr>
              <a:t>           4 9 2</a:t>
            </a:r>
          </a:p>
          <a:p>
            <a:pPr algn="ctr"/>
            <a:r>
              <a:rPr lang="ru-RU" sz="2400" b="1">
                <a:solidFill>
                  <a:srgbClr val="000000"/>
                </a:solidFill>
              </a:rPr>
              <a:t>             5 1 6 6 </a:t>
            </a:r>
          </a:p>
        </p:txBody>
      </p:sp>
      <p:sp>
        <p:nvSpPr>
          <p:cNvPr id="6151" name="WordArt 7"/>
          <p:cNvSpPr>
            <a:spLocks noChangeArrowheads="1" noChangeShapeType="1" noTextEdit="1"/>
          </p:cNvSpPr>
          <p:nvPr/>
        </p:nvSpPr>
        <p:spPr bwMode="auto">
          <a:xfrm>
            <a:off x="755650" y="333375"/>
            <a:ext cx="78486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умножение десятичных дробей</a:t>
            </a:r>
          </a:p>
        </p:txBody>
      </p:sp>
      <p:sp>
        <p:nvSpPr>
          <p:cNvPr id="5124" name="Line 9"/>
          <p:cNvSpPr>
            <a:spLocks noChangeShapeType="1"/>
          </p:cNvSpPr>
          <p:nvPr/>
        </p:nvSpPr>
        <p:spPr bwMode="auto">
          <a:xfrm>
            <a:off x="2411413" y="515778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5" name="Line 10"/>
          <p:cNvSpPr>
            <a:spLocks noChangeShapeType="1"/>
          </p:cNvSpPr>
          <p:nvPr/>
        </p:nvSpPr>
        <p:spPr bwMode="auto">
          <a:xfrm>
            <a:off x="4000500" y="4357688"/>
            <a:ext cx="11525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6" name="Line 11"/>
          <p:cNvSpPr>
            <a:spLocks noChangeShapeType="1"/>
          </p:cNvSpPr>
          <p:nvPr/>
        </p:nvSpPr>
        <p:spPr bwMode="auto">
          <a:xfrm>
            <a:off x="3714750" y="5072063"/>
            <a:ext cx="1223963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  <p:bldP spid="615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hlinkHover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 descr="3d0059_1"/>
          <p:cNvSpPr>
            <a:spLocks noChangeArrowheads="1"/>
          </p:cNvSpPr>
          <p:nvPr/>
        </p:nvSpPr>
        <p:spPr bwMode="auto">
          <a:xfrm>
            <a:off x="503238" y="404813"/>
            <a:ext cx="2730500" cy="20288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55" name="Rectangle 3" descr="3d0059_2"/>
          <p:cNvSpPr>
            <a:spLocks noChangeArrowheads="1"/>
          </p:cNvSpPr>
          <p:nvPr/>
        </p:nvSpPr>
        <p:spPr bwMode="auto">
          <a:xfrm>
            <a:off x="3221038" y="404813"/>
            <a:ext cx="2730500" cy="20288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56" name="Rectangle 4" descr="3d0059_3"/>
          <p:cNvSpPr>
            <a:spLocks noChangeArrowheads="1"/>
          </p:cNvSpPr>
          <p:nvPr/>
        </p:nvSpPr>
        <p:spPr bwMode="auto">
          <a:xfrm>
            <a:off x="5945188" y="404813"/>
            <a:ext cx="2730500" cy="20288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02" name="Rectangle 6" descr="3d0059_5"/>
          <p:cNvSpPr>
            <a:spLocks noChangeArrowheads="1"/>
          </p:cNvSpPr>
          <p:nvPr/>
        </p:nvSpPr>
        <p:spPr bwMode="auto">
          <a:xfrm>
            <a:off x="3221038" y="2427288"/>
            <a:ext cx="2730500" cy="202882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58" name="Rectangle 7" descr="3d0059_6"/>
          <p:cNvSpPr>
            <a:spLocks noChangeArrowheads="1"/>
          </p:cNvSpPr>
          <p:nvPr/>
        </p:nvSpPr>
        <p:spPr bwMode="auto">
          <a:xfrm>
            <a:off x="5945188" y="2420938"/>
            <a:ext cx="2730500" cy="2028825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59" name="Rectangle 8" descr="3d0059_7"/>
          <p:cNvSpPr>
            <a:spLocks noChangeArrowheads="1"/>
          </p:cNvSpPr>
          <p:nvPr/>
        </p:nvSpPr>
        <p:spPr bwMode="auto">
          <a:xfrm>
            <a:off x="503238" y="4443413"/>
            <a:ext cx="2730500" cy="2028825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60" name="Rectangle 9" descr="3d0059_8"/>
          <p:cNvSpPr>
            <a:spLocks noChangeArrowheads="1"/>
          </p:cNvSpPr>
          <p:nvPr/>
        </p:nvSpPr>
        <p:spPr bwMode="auto">
          <a:xfrm>
            <a:off x="3221038" y="4443413"/>
            <a:ext cx="2730500" cy="2028825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61" name="Rectangle 10" descr="3d0059_9"/>
          <p:cNvSpPr>
            <a:spLocks noChangeArrowheads="1"/>
          </p:cNvSpPr>
          <p:nvPr/>
        </p:nvSpPr>
        <p:spPr bwMode="auto">
          <a:xfrm>
            <a:off x="5945188" y="4437063"/>
            <a:ext cx="2730500" cy="2028825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07" name="AutoShape 11"/>
          <p:cNvSpPr>
            <a:spLocks noChangeArrowheads="1"/>
          </p:cNvSpPr>
          <p:nvPr/>
        </p:nvSpPr>
        <p:spPr bwMode="auto">
          <a:xfrm>
            <a:off x="3492500" y="2473325"/>
            <a:ext cx="2219325" cy="73977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38100" cmpd="dbl">
            <a:solidFill>
              <a:srgbClr val="0033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>
                <a:solidFill>
                  <a:srgbClr val="003366"/>
                </a:solidFill>
              </a:rPr>
              <a:t>0,1 </a:t>
            </a:r>
            <a:r>
              <a:rPr lang="en-US" sz="3600" b="1"/>
              <a:t>·</a:t>
            </a:r>
            <a:r>
              <a:rPr lang="ru-RU" sz="3600" b="1">
                <a:solidFill>
                  <a:srgbClr val="003366"/>
                </a:solidFill>
              </a:rPr>
              <a:t> 0,7</a:t>
            </a:r>
          </a:p>
        </p:txBody>
      </p:sp>
      <p:sp>
        <p:nvSpPr>
          <p:cNvPr id="55308" name="AutoShape 12">
            <a:hlinkClick r:id="" action="ppaction://hlinkshowjump?jump=lastslide"/>
          </p:cNvPr>
          <p:cNvSpPr>
            <a:spLocks noChangeArrowheads="1"/>
          </p:cNvSpPr>
          <p:nvPr/>
        </p:nvSpPr>
        <p:spPr bwMode="auto">
          <a:xfrm>
            <a:off x="1714500" y="3643313"/>
            <a:ext cx="1370013" cy="738187"/>
          </a:xfrm>
          <a:prstGeom prst="roundRect">
            <a:avLst>
              <a:gd name="adj" fmla="val 16667"/>
            </a:avLst>
          </a:prstGeom>
          <a:solidFill>
            <a:srgbClr val="003366"/>
          </a:solidFill>
          <a:ln w="38100" cmpd="dbl">
            <a:solidFill>
              <a:schemeClr val="bg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>
                <a:solidFill>
                  <a:schemeClr val="bg1"/>
                </a:solidFill>
              </a:rPr>
              <a:t>0,7</a:t>
            </a:r>
          </a:p>
        </p:txBody>
      </p:sp>
      <p:sp>
        <p:nvSpPr>
          <p:cNvPr id="55309" name="AutoShape 13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571875" y="3627438"/>
            <a:ext cx="1697038" cy="714375"/>
          </a:xfrm>
          <a:prstGeom prst="roundRect">
            <a:avLst>
              <a:gd name="adj" fmla="val 16667"/>
            </a:avLst>
          </a:prstGeom>
          <a:solidFill>
            <a:srgbClr val="003366"/>
          </a:solidFill>
          <a:ln w="38100" cmpd="dbl">
            <a:solidFill>
              <a:schemeClr val="bg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>
                <a:solidFill>
                  <a:schemeClr val="bg1"/>
                </a:solidFill>
              </a:rPr>
              <a:t>0,07</a:t>
            </a:r>
          </a:p>
        </p:txBody>
      </p:sp>
      <p:sp>
        <p:nvSpPr>
          <p:cNvPr id="55310" name="AutoShape 14">
            <a:hlinkClick r:id="" action="ppaction://hlinkshowjump?jump=lastslide"/>
          </p:cNvPr>
          <p:cNvSpPr>
            <a:spLocks noChangeArrowheads="1"/>
          </p:cNvSpPr>
          <p:nvPr/>
        </p:nvSpPr>
        <p:spPr bwMode="auto">
          <a:xfrm>
            <a:off x="5362575" y="3627438"/>
            <a:ext cx="1638300" cy="714375"/>
          </a:xfrm>
          <a:prstGeom prst="roundRect">
            <a:avLst>
              <a:gd name="adj" fmla="val 16667"/>
            </a:avLst>
          </a:prstGeom>
          <a:solidFill>
            <a:srgbClr val="003366"/>
          </a:solidFill>
          <a:ln w="38100" cmpd="dbl">
            <a:solidFill>
              <a:schemeClr val="bg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>
                <a:solidFill>
                  <a:schemeClr val="bg1"/>
                </a:solidFill>
              </a:rPr>
              <a:t>0,007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55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2" grpId="0" animBg="1"/>
      <p:bldP spid="55307" grpId="0" animBg="1"/>
      <p:bldP spid="55308" grpId="0" animBg="1"/>
      <p:bldP spid="55309" grpId="0" animBg="1"/>
      <p:bldP spid="553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hlinkHover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 descr="3d0059_1"/>
          <p:cNvSpPr>
            <a:spLocks noChangeArrowheads="1"/>
          </p:cNvSpPr>
          <p:nvPr/>
        </p:nvSpPr>
        <p:spPr bwMode="auto">
          <a:xfrm>
            <a:off x="503238" y="404813"/>
            <a:ext cx="2730500" cy="20288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3" name="Rectangle 5" descr="3d0059_2"/>
          <p:cNvSpPr>
            <a:spLocks noChangeArrowheads="1"/>
          </p:cNvSpPr>
          <p:nvPr/>
        </p:nvSpPr>
        <p:spPr bwMode="auto">
          <a:xfrm>
            <a:off x="3221038" y="404813"/>
            <a:ext cx="2730500" cy="20288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4" name="Rectangle 6" descr="3d0059_3"/>
          <p:cNvSpPr>
            <a:spLocks noChangeArrowheads="1"/>
          </p:cNvSpPr>
          <p:nvPr/>
        </p:nvSpPr>
        <p:spPr bwMode="auto">
          <a:xfrm>
            <a:off x="5945188" y="404813"/>
            <a:ext cx="2730500" cy="20288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5" name="Rectangle 7" descr="3d0059_4"/>
          <p:cNvSpPr>
            <a:spLocks noChangeArrowheads="1"/>
          </p:cNvSpPr>
          <p:nvPr/>
        </p:nvSpPr>
        <p:spPr bwMode="auto">
          <a:xfrm>
            <a:off x="503238" y="2427288"/>
            <a:ext cx="2730500" cy="202882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8" name="Rectangle 8" descr="3d0059_5"/>
          <p:cNvSpPr>
            <a:spLocks noChangeArrowheads="1"/>
          </p:cNvSpPr>
          <p:nvPr/>
        </p:nvSpPr>
        <p:spPr bwMode="auto">
          <a:xfrm>
            <a:off x="3221038" y="2427288"/>
            <a:ext cx="2730500" cy="2028825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7" name="Rectangle 9" descr="3d0059_6"/>
          <p:cNvSpPr>
            <a:spLocks noChangeArrowheads="1"/>
          </p:cNvSpPr>
          <p:nvPr/>
        </p:nvSpPr>
        <p:spPr bwMode="auto">
          <a:xfrm>
            <a:off x="5945188" y="2420938"/>
            <a:ext cx="2730500" cy="2028825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Rectangle 10" descr="3d0059_7"/>
          <p:cNvSpPr>
            <a:spLocks noChangeArrowheads="1"/>
          </p:cNvSpPr>
          <p:nvPr/>
        </p:nvSpPr>
        <p:spPr bwMode="auto">
          <a:xfrm>
            <a:off x="503238" y="4443413"/>
            <a:ext cx="2730500" cy="2028825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9" name="Rectangle 11" descr="3d0059_8"/>
          <p:cNvSpPr>
            <a:spLocks noChangeArrowheads="1"/>
          </p:cNvSpPr>
          <p:nvPr/>
        </p:nvSpPr>
        <p:spPr bwMode="auto">
          <a:xfrm>
            <a:off x="3221038" y="4443413"/>
            <a:ext cx="2730500" cy="2028825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10" name="Rectangle 12" descr="3d0059_9"/>
          <p:cNvSpPr>
            <a:spLocks noChangeArrowheads="1"/>
          </p:cNvSpPr>
          <p:nvPr/>
        </p:nvSpPr>
        <p:spPr bwMode="auto">
          <a:xfrm>
            <a:off x="5945188" y="4437063"/>
            <a:ext cx="2730500" cy="2028825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11" name="AutoShape 13" descr="Букет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75688" y="6381750"/>
            <a:ext cx="468312" cy="476250"/>
          </a:xfrm>
          <a:prstGeom prst="actionButtonForwardNext">
            <a:avLst/>
          </a:prstGeom>
          <a:blipFill dpi="0" rotWithShape="1">
            <a:blip r:embed="rId11"/>
            <a:srcRect/>
            <a:tile tx="0" ty="0" sx="100000" sy="100000" flip="none" algn="tl"/>
          </a:blip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1428750" y="142875"/>
            <a:ext cx="5040313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>
                <a:solidFill>
                  <a:srgbClr val="800080"/>
                </a:solidFill>
                <a:latin typeface="Comic Sans MS" pitchFamily="66" charset="0"/>
              </a:rPr>
              <a:t>Уже готов ваш самолёт</a:t>
            </a:r>
            <a:r>
              <a:rPr lang="en-US" sz="2400" b="1" i="1">
                <a:solidFill>
                  <a:srgbClr val="800080"/>
                </a:solidFill>
                <a:latin typeface="Comic Sans MS" pitchFamily="66" charset="0"/>
              </a:rPr>
              <a:t>,</a:t>
            </a:r>
            <a:endParaRPr lang="ru-RU" sz="2400" b="1" i="1">
              <a:solidFill>
                <a:srgbClr val="800080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ru-RU" sz="2400" b="1" i="1">
                <a:solidFill>
                  <a:srgbClr val="800080"/>
                </a:solidFill>
                <a:latin typeface="Comic Sans MS" pitchFamily="66" charset="0"/>
              </a:rPr>
              <a:t>Вы отправляетесь в полёт</a:t>
            </a:r>
            <a:r>
              <a:rPr lang="en-US" sz="2400" b="1" i="1">
                <a:solidFill>
                  <a:srgbClr val="800080"/>
                </a:solidFill>
                <a:latin typeface="Comic Sans MS" pitchFamily="66" charset="0"/>
              </a:rPr>
              <a:t>.</a:t>
            </a:r>
            <a:endParaRPr lang="ru-RU" sz="2400" b="1" i="1">
              <a:solidFill>
                <a:srgbClr val="800080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ru-RU" sz="2400" b="1" i="1">
                <a:solidFill>
                  <a:srgbClr val="800080"/>
                </a:solidFill>
                <a:latin typeface="Comic Sans MS" pitchFamily="66" charset="0"/>
              </a:rPr>
              <a:t>Ваш самолёт стремится ввысь</a:t>
            </a:r>
            <a:r>
              <a:rPr lang="en-US" sz="2400" b="1" i="1">
                <a:solidFill>
                  <a:srgbClr val="800080"/>
                </a:solidFill>
                <a:latin typeface="Comic Sans MS" pitchFamily="66" charset="0"/>
              </a:rPr>
              <a:t>,</a:t>
            </a:r>
            <a:endParaRPr lang="ru-RU" sz="2400" b="1" i="1">
              <a:solidFill>
                <a:srgbClr val="800080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ru-RU" sz="2400" b="1" i="1">
                <a:solidFill>
                  <a:srgbClr val="800080"/>
                </a:solidFill>
                <a:latin typeface="Comic Sans MS" pitchFamily="66" charset="0"/>
              </a:rPr>
              <a:t>И крепче ты, дружок, держись</a:t>
            </a:r>
            <a:r>
              <a:rPr lang="en-US" sz="2400" b="1" i="1">
                <a:solidFill>
                  <a:srgbClr val="800080"/>
                </a:solidFill>
                <a:latin typeface="Comic Sans MS" pitchFamily="66" charset="0"/>
              </a:rPr>
              <a:t>.</a:t>
            </a:r>
            <a:endParaRPr lang="ru-RU" sz="2400" b="1" i="1">
              <a:solidFill>
                <a:srgbClr val="800080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ru-RU" sz="2400" b="1" i="1">
                <a:solidFill>
                  <a:srgbClr val="800080"/>
                </a:solidFill>
                <a:latin typeface="Comic Sans MS" pitchFamily="66" charset="0"/>
              </a:rPr>
              <a:t>Пусть покорится высота</a:t>
            </a:r>
            <a:r>
              <a:rPr lang="en-US" sz="2400" b="1" i="1">
                <a:solidFill>
                  <a:srgbClr val="800080"/>
                </a:solidFill>
                <a:latin typeface="Comic Sans MS" pitchFamily="66" charset="0"/>
              </a:rPr>
              <a:t>,</a:t>
            </a:r>
            <a:endParaRPr lang="ru-RU" sz="2400" b="1" i="1">
              <a:solidFill>
                <a:srgbClr val="800080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ru-RU" sz="2400" b="1" i="1">
                <a:solidFill>
                  <a:srgbClr val="800080"/>
                </a:solidFill>
                <a:latin typeface="Comic Sans MS" pitchFamily="66" charset="0"/>
              </a:rPr>
              <a:t>Терпение и труд </a:t>
            </a:r>
          </a:p>
          <a:p>
            <a:pPr>
              <a:spcBef>
                <a:spcPct val="50000"/>
              </a:spcBef>
            </a:pPr>
            <a:r>
              <a:rPr lang="ru-RU" sz="2400" b="1" i="1">
                <a:solidFill>
                  <a:srgbClr val="800080"/>
                </a:solidFill>
                <a:latin typeface="Comic Sans MS" pitchFamily="66" charset="0"/>
              </a:rPr>
              <a:t>помогут вам всегда.</a:t>
            </a:r>
          </a:p>
        </p:txBody>
      </p:sp>
      <p:pic>
        <p:nvPicPr>
          <p:cNvPr id="26627" name="Picture 29" descr="image_7_1_26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85875" y="4000500"/>
            <a:ext cx="4038600" cy="2203450"/>
          </a:xfrm>
          <a:noFill/>
        </p:spPr>
      </p:pic>
      <p:pic>
        <p:nvPicPr>
          <p:cNvPr id="26628" name="Picture 26" descr="6_1_200x15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335713" y="333375"/>
            <a:ext cx="2808287" cy="2106613"/>
          </a:xfrm>
          <a:noFill/>
        </p:spPr>
      </p:pic>
      <p:pic>
        <p:nvPicPr>
          <p:cNvPr id="22564" name="Picture 36" descr="lady_news_anchor_md_wht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115888"/>
            <a:ext cx="1333500" cy="1143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i="1" smtClean="0">
                <a:solidFill>
                  <a:schemeClr val="accent2"/>
                </a:solidFill>
              </a:rPr>
              <a:t>Задача.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142875" y="1285875"/>
            <a:ext cx="885825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/>
              <a:t>С</a:t>
            </a:r>
            <a:r>
              <a:rPr lang="ru-RU" smtClean="0">
                <a:latin typeface="Arial" charset="0"/>
                <a:cs typeface="Arial" charset="0"/>
              </a:rPr>
              <a:t>амолёт  летел 1,2 ч со скоростью 447,5км/ч   и 0,8 ч со скоростью 352,4км/ч.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>
                <a:latin typeface="Arial" charset="0"/>
                <a:cs typeface="Arial" charset="0"/>
              </a:rPr>
              <a:t>   Сколько километров пролетел самолёт за всё это время?</a:t>
            </a:r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</p:txBody>
      </p:sp>
      <p:pic>
        <p:nvPicPr>
          <p:cNvPr id="27652" name="Picture 4" descr="7T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3" y="3857625"/>
            <a:ext cx="3635375" cy="264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22860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Задача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en-US" i="1" dirty="0" smtClean="0">
                <a:solidFill>
                  <a:schemeClr val="accent2"/>
                </a:solidFill>
              </a:rPr>
              <a:t/>
            </a:r>
            <a:br>
              <a:rPr lang="en-US" i="1" dirty="0" smtClean="0">
                <a:solidFill>
                  <a:schemeClr val="accent2"/>
                </a:solidFill>
              </a:rPr>
            </a:br>
            <a:r>
              <a:rPr lang="en-US" i="1" dirty="0" smtClean="0">
                <a:solidFill>
                  <a:schemeClr val="accent2"/>
                </a:solidFill>
              </a:rPr>
              <a:t/>
            </a:r>
            <a:br>
              <a:rPr lang="en-US" i="1" dirty="0" smtClean="0">
                <a:solidFill>
                  <a:schemeClr val="accent2"/>
                </a:solidFill>
              </a:rPr>
            </a:br>
            <a:r>
              <a:rPr lang="ru-RU" sz="4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Скорость движения Марса вокруг Солнца 21,1 км/с, а скорость Земли в 1,5 км/с больше. Какой путь пройдёт каждая из планет за 6,7 с?</a:t>
            </a:r>
            <a:r>
              <a:rPr lang="en-US" i="1" dirty="0" smtClean="0">
                <a:solidFill>
                  <a:schemeClr val="tx1"/>
                </a:solidFill>
              </a:rPr>
              <a:t/>
            </a:r>
            <a:br>
              <a:rPr lang="en-US" i="1" dirty="0" smtClean="0">
                <a:solidFill>
                  <a:schemeClr val="tx1"/>
                </a:solidFill>
              </a:rPr>
            </a:br>
            <a:endParaRPr lang="ru-RU" i="1" dirty="0" smtClean="0">
              <a:solidFill>
                <a:schemeClr val="tx1"/>
              </a:solidFill>
            </a:endParaRPr>
          </a:p>
        </p:txBody>
      </p:sp>
      <p:pic>
        <p:nvPicPr>
          <p:cNvPr id="28675" name="Picture 6" descr="D:\Мои документы\Мои рисунки\Clipart1\Космос\0001905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2428875" cy="1785938"/>
          </a:xfrm>
          <a:noFill/>
        </p:spPr>
      </p:pic>
      <p:pic>
        <p:nvPicPr>
          <p:cNvPr id="28676" name="Picture 7" descr="D:\Мои документы\Мои рисунки\Clipart\Природа\Солнце\000418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4748213"/>
            <a:ext cx="2714625" cy="21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РЕШЕНИЕ:</a:t>
            </a:r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>
          <a:xfrm>
            <a:off x="528638" y="1600200"/>
            <a:ext cx="8258175" cy="4900613"/>
          </a:xfrm>
        </p:spPr>
        <p:txBody>
          <a:bodyPr/>
          <a:lstStyle/>
          <a:p>
            <a:pPr marL="742950" indent="-742950" eaLnBrk="1" hangingPunct="1">
              <a:buFontTx/>
              <a:buNone/>
              <a:defRPr/>
            </a:pPr>
            <a:r>
              <a:rPr lang="ru-RU" sz="4000" dirty="0" smtClean="0">
                <a:latin typeface="Calibri" pitchFamily="34" charset="0"/>
              </a:rPr>
              <a:t>1) 21,1</a:t>
            </a:r>
            <a:r>
              <a:rPr lang="ru-RU" sz="4000" dirty="0" smtClean="0">
                <a:latin typeface="Calibri"/>
              </a:rPr>
              <a:t>·1,5=31,65(км)-</a:t>
            </a:r>
            <a:r>
              <a:rPr lang="ru-RU" sz="4000" dirty="0" smtClean="0">
                <a:latin typeface="Calibri" pitchFamily="34" charset="0"/>
              </a:rPr>
              <a:t>скорость Земли</a:t>
            </a:r>
          </a:p>
          <a:p>
            <a:pPr eaLnBrk="1" hangingPunct="1">
              <a:buFontTx/>
              <a:buNone/>
              <a:defRPr/>
            </a:pPr>
            <a:r>
              <a:rPr lang="ru-RU" sz="4000" dirty="0" smtClean="0">
                <a:latin typeface="Calibri" pitchFamily="34" charset="0"/>
              </a:rPr>
              <a:t>2) 21,1</a:t>
            </a:r>
            <a:r>
              <a:rPr lang="ru-RU" sz="4000" dirty="0" smtClean="0">
                <a:latin typeface="Calibri"/>
              </a:rPr>
              <a:t>·6,7=141,37(км)-пройдёт Марс</a:t>
            </a:r>
          </a:p>
          <a:p>
            <a:pPr eaLnBrk="1" hangingPunct="1">
              <a:buFontTx/>
              <a:buNone/>
              <a:defRPr/>
            </a:pPr>
            <a:r>
              <a:rPr lang="ru-RU" sz="4000" dirty="0" smtClean="0">
                <a:latin typeface="Calibri"/>
              </a:rPr>
              <a:t>3) 31,65·6,7=212,055(км)-пройдёт        Земля</a:t>
            </a:r>
          </a:p>
          <a:p>
            <a:pPr eaLnBrk="1" hangingPunct="1">
              <a:buFontTx/>
              <a:buNone/>
              <a:defRPr/>
            </a:pPr>
            <a:endParaRPr lang="ru-RU" sz="4000" dirty="0" smtClean="0">
              <a:latin typeface="Calibri"/>
            </a:endParaRPr>
          </a:p>
          <a:p>
            <a:pPr eaLnBrk="1" hangingPunct="1">
              <a:buFontTx/>
              <a:buNone/>
              <a:defRPr/>
            </a:pPr>
            <a:r>
              <a:rPr lang="ru-RU" sz="4000" dirty="0" smtClean="0">
                <a:latin typeface="Calibri"/>
              </a:rPr>
              <a:t>Ответ: 141,37км; 212,055км.</a:t>
            </a:r>
            <a:endParaRPr lang="ru-RU" sz="4000" dirty="0" smtClean="0">
              <a:latin typeface="Calibri" pitchFamily="34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428750" y="2357438"/>
            <a:ext cx="14938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000250" y="2071688"/>
            <a:ext cx="3808413" cy="3671887"/>
          </a:xfrm>
          <a:prstGeom prst="rect">
            <a:avLst/>
          </a:prstGeom>
          <a:gradFill rotWithShape="1">
            <a:gsLst>
              <a:gs pos="0">
                <a:srgbClr val="FF6600"/>
              </a:gs>
              <a:gs pos="50000">
                <a:srgbClr val="FFFF00"/>
              </a:gs>
              <a:gs pos="100000">
                <a:srgbClr val="FF6600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121893000" prstMaterial="legacyMatte">
            <a:bevelT w="13500" h="13500" prst="angle"/>
            <a:bevelB w="13500" h="13500" prst="angle"/>
            <a:extrusionClr>
              <a:srgbClr val="FF6600"/>
            </a:extrusionClr>
          </a:sp3d>
        </p:spPr>
        <p:txBody>
          <a:bodyPr anchor="ctr">
            <a:flatTx/>
          </a:bodyPr>
          <a:lstStyle/>
          <a:p>
            <a:r>
              <a:rPr lang="ru-RU"/>
              <a:t> </a:t>
            </a:r>
            <a:r>
              <a:rPr lang="ru-RU" sz="2000" b="1">
                <a:solidFill>
                  <a:srgbClr val="000000"/>
                </a:solidFill>
              </a:rPr>
              <a:t>Умножаем</a:t>
            </a:r>
          </a:p>
          <a:p>
            <a:r>
              <a:rPr lang="ru-RU" sz="2000" b="1">
                <a:solidFill>
                  <a:srgbClr val="000000"/>
                </a:solidFill>
              </a:rPr>
              <a:t> как(___ </a:t>
            </a:r>
            <a:r>
              <a:rPr lang="ru-RU" sz="2400" b="1">
                <a:solidFill>
                  <a:srgbClr val="FF0000"/>
                </a:solidFill>
              </a:rPr>
              <a:t>?</a:t>
            </a:r>
            <a:r>
              <a:rPr lang="ru-RU" sz="2400"/>
              <a:t> </a:t>
            </a:r>
            <a:r>
              <a:rPr lang="ru-RU" sz="2000" b="1">
                <a:solidFill>
                  <a:srgbClr val="000000"/>
                </a:solidFill>
              </a:rPr>
              <a:t>________________) запятой _____ </a:t>
            </a:r>
            <a:r>
              <a:rPr lang="ru-RU" b="1">
                <a:solidFill>
                  <a:srgbClr val="FF0000"/>
                </a:solidFill>
              </a:rPr>
              <a:t>?</a:t>
            </a:r>
            <a:r>
              <a:rPr lang="ru-RU"/>
              <a:t> </a:t>
            </a:r>
            <a:r>
              <a:rPr lang="ru-RU" sz="2000" b="1">
                <a:solidFill>
                  <a:srgbClr val="000000"/>
                </a:solidFill>
              </a:rPr>
              <a:t>_</a:t>
            </a:r>
          </a:p>
          <a:p>
            <a:pPr algn="ctr"/>
            <a:r>
              <a:rPr lang="ru-RU" sz="2000" b="1">
                <a:solidFill>
                  <a:srgbClr val="000000"/>
                </a:solidFill>
              </a:rPr>
              <a:t>             </a:t>
            </a:r>
            <a:r>
              <a:rPr lang="ru-RU" sz="2400" b="1">
                <a:solidFill>
                  <a:srgbClr val="000000"/>
                </a:solidFill>
              </a:rPr>
              <a:t>. 1, 2 3</a:t>
            </a:r>
          </a:p>
          <a:p>
            <a:pPr algn="ctr"/>
            <a:r>
              <a:rPr lang="ru-RU" sz="2400" b="1">
                <a:solidFill>
                  <a:srgbClr val="000000"/>
                </a:solidFill>
              </a:rPr>
              <a:t>                  4,2</a:t>
            </a:r>
          </a:p>
          <a:p>
            <a:pPr algn="ctr"/>
            <a:r>
              <a:rPr lang="ru-RU" sz="2400" b="1">
                <a:solidFill>
                  <a:srgbClr val="000000"/>
                </a:solidFill>
              </a:rPr>
              <a:t>           +   2 4 6</a:t>
            </a:r>
          </a:p>
          <a:p>
            <a:pPr algn="ctr"/>
            <a:r>
              <a:rPr lang="ru-RU" sz="2400" b="1">
                <a:solidFill>
                  <a:srgbClr val="000000"/>
                </a:solidFill>
              </a:rPr>
              <a:t>           4 9 2</a:t>
            </a:r>
          </a:p>
          <a:p>
            <a:pPr algn="ctr"/>
            <a:r>
              <a:rPr lang="ru-RU" sz="2400" b="1">
                <a:solidFill>
                  <a:srgbClr val="000000"/>
                </a:solidFill>
              </a:rPr>
              <a:t>             5 1 6 6 </a:t>
            </a:r>
          </a:p>
        </p:txBody>
      </p:sp>
      <p:sp>
        <p:nvSpPr>
          <p:cNvPr id="6151" name="WordArt 7"/>
          <p:cNvSpPr>
            <a:spLocks noChangeArrowheads="1" noChangeShapeType="1" noTextEdit="1"/>
          </p:cNvSpPr>
          <p:nvPr/>
        </p:nvSpPr>
        <p:spPr bwMode="auto">
          <a:xfrm>
            <a:off x="755650" y="333375"/>
            <a:ext cx="78486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умножение десятичных дробей</a:t>
            </a:r>
          </a:p>
        </p:txBody>
      </p:sp>
      <p:sp>
        <p:nvSpPr>
          <p:cNvPr id="30724" name="Line 9"/>
          <p:cNvSpPr>
            <a:spLocks noChangeShapeType="1"/>
          </p:cNvSpPr>
          <p:nvPr/>
        </p:nvSpPr>
        <p:spPr bwMode="auto">
          <a:xfrm>
            <a:off x="2411413" y="515778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25" name="Line 10"/>
          <p:cNvSpPr>
            <a:spLocks noChangeShapeType="1"/>
          </p:cNvSpPr>
          <p:nvPr/>
        </p:nvSpPr>
        <p:spPr bwMode="auto">
          <a:xfrm>
            <a:off x="4000500" y="4357688"/>
            <a:ext cx="11525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26" name="Line 11"/>
          <p:cNvSpPr>
            <a:spLocks noChangeShapeType="1"/>
          </p:cNvSpPr>
          <p:nvPr/>
        </p:nvSpPr>
        <p:spPr bwMode="auto">
          <a:xfrm>
            <a:off x="3714750" y="5072063"/>
            <a:ext cx="1223963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  <p:bldP spid="615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 descr="Белый мрамор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464550" cy="157162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ru-RU" sz="3200" b="1" smtClean="0"/>
              <a:t>Вставьте пропущенные запятые, чтобы получились верные равенства:</a:t>
            </a:r>
          </a:p>
        </p:txBody>
      </p:sp>
      <p:sp>
        <p:nvSpPr>
          <p:cNvPr id="13315" name="Rectangle 3" descr="Белый мрамор"/>
          <p:cNvSpPr>
            <a:spLocks noGrp="1" noChangeArrowheads="1"/>
          </p:cNvSpPr>
          <p:nvPr>
            <p:ph idx="1"/>
          </p:nvPr>
        </p:nvSpPr>
        <p:spPr>
          <a:xfrm>
            <a:off x="142875" y="2428875"/>
            <a:ext cx="8858250" cy="4198938"/>
          </a:xfrm>
          <a:blipFill dpi="0" rotWithShape="1">
            <a:blip r:embed="rId2"/>
            <a:srcRect/>
            <a:tile tx="0" ty="0" sx="100000" sy="100000" flip="none" algn="tl"/>
          </a:blipFill>
          <a:scene3d>
            <a:camera prst="legacyPerspectiveTop"/>
            <a:lightRig rig="legacyFlat3" dir="b"/>
          </a:scene3d>
          <a:sp3d extrusionH="1218930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>
            <a:flatTx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smtClean="0">
                <a:latin typeface="Calibri" pitchFamily="34" charset="0"/>
              </a:rPr>
              <a:t>а) </a:t>
            </a:r>
            <a:r>
              <a:rPr lang="ru-RU" b="1" smtClean="0">
                <a:latin typeface="Calibri" pitchFamily="34" charset="0"/>
              </a:rPr>
              <a:t>78,2 · 156 = 121992;        </a:t>
            </a:r>
            <a:r>
              <a:rPr lang="ru-RU" sz="2800" b="1" smtClean="0">
                <a:latin typeface="Calibri" pitchFamily="34" charset="0"/>
              </a:rPr>
              <a:t>а) </a:t>
            </a:r>
            <a:r>
              <a:rPr lang="ru-RU" b="1" smtClean="0">
                <a:latin typeface="Calibri" pitchFamily="34" charset="0"/>
              </a:rPr>
              <a:t>3,47 · 6,54 =226938;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smtClean="0">
                <a:latin typeface="Calibri" pitchFamily="34" charset="0"/>
              </a:rPr>
              <a:t>                   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smtClean="0">
                <a:latin typeface="Calibri" pitchFamily="34" charset="0"/>
              </a:rPr>
              <a:t>б) 78,2 · 0,156 = 121992;    б) 34,7 · 65,4 = 226938;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b="1" smtClean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smtClean="0">
                <a:latin typeface="Calibri" pitchFamily="34" charset="0"/>
              </a:rPr>
              <a:t>в) 0,782 · 1,56 = 121992;    в) 3,47 · 0,654 = 226938;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smtClean="0">
                <a:latin typeface="Calibri" pitchFamily="34" charset="0"/>
              </a:rPr>
              <a:t>                  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smtClean="0">
                <a:latin typeface="Calibri" pitchFamily="34" charset="0"/>
              </a:rPr>
              <a:t>г) 7,82 · 156 = 12,1992;         г) 34,7 · 654 = 226,938</a:t>
            </a:r>
          </a:p>
        </p:txBody>
      </p:sp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3643313" y="2714625"/>
            <a:ext cx="73025" cy="144463"/>
          </a:xfrm>
          <a:prstGeom prst="wedgeEllipseCallout">
            <a:avLst>
              <a:gd name="adj1" fmla="val -295653"/>
              <a:gd name="adj2" fmla="val 21153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3357563" y="3786188"/>
            <a:ext cx="73025" cy="144462"/>
          </a:xfrm>
          <a:prstGeom prst="wedgeEllipseCallout">
            <a:avLst>
              <a:gd name="adj1" fmla="val -300000"/>
              <a:gd name="adj2" fmla="val 17088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3318" name="AutoShape 6"/>
          <p:cNvSpPr>
            <a:spLocks noChangeArrowheads="1"/>
          </p:cNvSpPr>
          <p:nvPr/>
        </p:nvSpPr>
        <p:spPr bwMode="auto">
          <a:xfrm>
            <a:off x="3143250" y="4857750"/>
            <a:ext cx="73025" cy="144463"/>
          </a:xfrm>
          <a:prstGeom prst="wedgeEllipseCallout">
            <a:avLst>
              <a:gd name="adj1" fmla="val -336958"/>
              <a:gd name="adj2" fmla="val 15109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3319" name="AutoShape 7"/>
          <p:cNvSpPr>
            <a:spLocks noChangeArrowheads="1"/>
          </p:cNvSpPr>
          <p:nvPr/>
        </p:nvSpPr>
        <p:spPr bwMode="auto">
          <a:xfrm>
            <a:off x="1714500" y="5929313"/>
            <a:ext cx="73025" cy="144462"/>
          </a:xfrm>
          <a:prstGeom prst="wedgeEllipseCallout">
            <a:avLst>
              <a:gd name="adj1" fmla="val -336958"/>
              <a:gd name="adj2" fmla="val 15109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7500938" y="2714625"/>
            <a:ext cx="73025" cy="144463"/>
          </a:xfrm>
          <a:prstGeom prst="wedgeEllipseCallout">
            <a:avLst>
              <a:gd name="adj1" fmla="val -295653"/>
              <a:gd name="adj2" fmla="val 21153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8072438" y="3786188"/>
            <a:ext cx="82550" cy="133350"/>
          </a:xfrm>
          <a:prstGeom prst="wedgeEllipseCallout">
            <a:avLst>
              <a:gd name="adj1" fmla="val -295653"/>
              <a:gd name="adj2" fmla="val 21153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7643813" y="4857750"/>
            <a:ext cx="73025" cy="144463"/>
          </a:xfrm>
          <a:prstGeom prst="wedgeEllipseCallout">
            <a:avLst>
              <a:gd name="adj1" fmla="val -295653"/>
              <a:gd name="adj2" fmla="val 21153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6429375" y="5929313"/>
            <a:ext cx="73025" cy="144462"/>
          </a:xfrm>
          <a:prstGeom prst="wedgeEllipseCallout">
            <a:avLst>
              <a:gd name="adj1" fmla="val -295653"/>
              <a:gd name="adj2" fmla="val 21153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10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13315" grpId="0" build="p" animBg="1"/>
      <p:bldP spid="13316" grpId="0" animBg="1"/>
      <p:bldP spid="13317" grpId="0" animBg="1"/>
      <p:bldP spid="13318" grpId="0" animBg="1"/>
      <p:bldP spid="13319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000250" y="1785938"/>
            <a:ext cx="4929188" cy="3886200"/>
          </a:xfrm>
          <a:prstGeom prst="rect">
            <a:avLst/>
          </a:prstGeom>
          <a:gradFill rotWithShape="1">
            <a:gsLst>
              <a:gs pos="0">
                <a:srgbClr val="FF6600"/>
              </a:gs>
              <a:gs pos="50000">
                <a:srgbClr val="FFFF00"/>
              </a:gs>
              <a:gs pos="100000">
                <a:srgbClr val="FF6600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121893000" prstMaterial="legacyMatte">
            <a:bevelT w="13500" h="13500" prst="angle"/>
            <a:bevelB w="13500" h="13500" prst="angle"/>
            <a:extrusionClr>
              <a:srgbClr val="FF6600"/>
            </a:extrusionClr>
          </a:sp3d>
        </p:spPr>
        <p:txBody>
          <a:bodyPr anchor="ctr">
            <a:flatTx/>
          </a:bodyPr>
          <a:lstStyle/>
          <a:p>
            <a:pPr algn="ctr"/>
            <a:r>
              <a:rPr lang="ru-RU"/>
              <a:t> </a:t>
            </a:r>
            <a:r>
              <a:rPr lang="ru-RU" sz="2000" b="1">
                <a:solidFill>
                  <a:srgbClr val="000000"/>
                </a:solidFill>
              </a:rPr>
              <a:t>Умножаем как (натуральные числа), отделить запятой (справа налево столько цифр, сколько их после запятой в обоих множителях.) </a:t>
            </a:r>
          </a:p>
          <a:p>
            <a:pPr algn="ctr"/>
            <a:r>
              <a:rPr lang="ru-RU" sz="2000" b="1">
                <a:solidFill>
                  <a:srgbClr val="000000"/>
                </a:solidFill>
              </a:rPr>
              <a:t>             </a:t>
            </a:r>
            <a:r>
              <a:rPr lang="ru-RU" sz="2400" b="1">
                <a:solidFill>
                  <a:srgbClr val="000000"/>
                </a:solidFill>
              </a:rPr>
              <a:t>. 1, </a:t>
            </a:r>
            <a:r>
              <a:rPr lang="ru-RU" sz="2400" b="1">
                <a:solidFill>
                  <a:srgbClr val="00B0F0"/>
                </a:solidFill>
              </a:rPr>
              <a:t>2 3</a:t>
            </a:r>
          </a:p>
          <a:p>
            <a:pPr algn="ctr"/>
            <a:r>
              <a:rPr lang="ru-RU" sz="2400" b="1">
                <a:solidFill>
                  <a:srgbClr val="000000"/>
                </a:solidFill>
              </a:rPr>
              <a:t>                  4,</a:t>
            </a:r>
            <a:r>
              <a:rPr lang="ru-RU" sz="2400" b="1">
                <a:solidFill>
                  <a:srgbClr val="00B0F0"/>
                </a:solidFill>
              </a:rPr>
              <a:t>2</a:t>
            </a:r>
          </a:p>
          <a:p>
            <a:pPr algn="ctr"/>
            <a:r>
              <a:rPr lang="ru-RU" sz="2400" b="1">
                <a:solidFill>
                  <a:srgbClr val="000000"/>
                </a:solidFill>
              </a:rPr>
              <a:t>           +   2 4 6</a:t>
            </a:r>
          </a:p>
          <a:p>
            <a:pPr algn="ctr"/>
            <a:r>
              <a:rPr lang="ru-RU" sz="2400" b="1">
                <a:solidFill>
                  <a:srgbClr val="000000"/>
                </a:solidFill>
              </a:rPr>
              <a:t>            4 9 2</a:t>
            </a:r>
          </a:p>
          <a:p>
            <a:pPr algn="ctr"/>
            <a:r>
              <a:rPr lang="ru-RU" sz="2400" b="1">
                <a:solidFill>
                  <a:srgbClr val="000000"/>
                </a:solidFill>
              </a:rPr>
              <a:t>            5,</a:t>
            </a:r>
            <a:r>
              <a:rPr lang="ru-RU" sz="2400" b="1">
                <a:solidFill>
                  <a:srgbClr val="00B0F0"/>
                </a:solidFill>
              </a:rPr>
              <a:t>1</a:t>
            </a:r>
            <a:r>
              <a:rPr lang="ru-RU" sz="2400" b="1">
                <a:solidFill>
                  <a:srgbClr val="000000"/>
                </a:solidFill>
              </a:rPr>
              <a:t> </a:t>
            </a:r>
            <a:r>
              <a:rPr lang="ru-RU" sz="2400" b="1">
                <a:solidFill>
                  <a:srgbClr val="00B0F0"/>
                </a:solidFill>
              </a:rPr>
              <a:t>6 6 </a:t>
            </a:r>
          </a:p>
        </p:txBody>
      </p:sp>
      <p:sp>
        <p:nvSpPr>
          <p:cNvPr id="6147" name="WordArt 5"/>
          <p:cNvSpPr>
            <a:spLocks noChangeArrowheads="1" noChangeShapeType="1" noTextEdit="1"/>
          </p:cNvSpPr>
          <p:nvPr/>
        </p:nvSpPr>
        <p:spPr bwMode="auto">
          <a:xfrm>
            <a:off x="468313" y="333375"/>
            <a:ext cx="82804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умножение десятичных дробей</a:t>
            </a:r>
          </a:p>
        </p:txBody>
      </p:sp>
      <p:sp>
        <p:nvSpPr>
          <p:cNvPr id="6148" name="Line 6"/>
          <p:cNvSpPr>
            <a:spLocks noChangeShapeType="1"/>
          </p:cNvSpPr>
          <p:nvPr/>
        </p:nvSpPr>
        <p:spPr bwMode="auto">
          <a:xfrm>
            <a:off x="2411413" y="515778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49" name="Line 7"/>
          <p:cNvSpPr>
            <a:spLocks noChangeShapeType="1"/>
          </p:cNvSpPr>
          <p:nvPr/>
        </p:nvSpPr>
        <p:spPr bwMode="auto">
          <a:xfrm>
            <a:off x="4429125" y="4143375"/>
            <a:ext cx="115252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0" name="Line 8"/>
          <p:cNvSpPr>
            <a:spLocks noChangeShapeType="1"/>
          </p:cNvSpPr>
          <p:nvPr/>
        </p:nvSpPr>
        <p:spPr bwMode="auto">
          <a:xfrm>
            <a:off x="4357688" y="4857750"/>
            <a:ext cx="115252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000250" y="2071688"/>
            <a:ext cx="3808413" cy="3671887"/>
          </a:xfrm>
          <a:prstGeom prst="rect">
            <a:avLst/>
          </a:prstGeom>
          <a:gradFill rotWithShape="1">
            <a:gsLst>
              <a:gs pos="0">
                <a:srgbClr val="FF6600"/>
              </a:gs>
              <a:gs pos="50000">
                <a:srgbClr val="FFFF00"/>
              </a:gs>
              <a:gs pos="100000">
                <a:srgbClr val="FF6600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121893000" prstMaterial="legacyMatte">
            <a:bevelT w="13500" h="13500" prst="angle"/>
            <a:bevelB w="13500" h="13500" prst="angle"/>
            <a:extrusionClr>
              <a:srgbClr val="FF6600"/>
            </a:extrusionClr>
          </a:sp3d>
        </p:spPr>
        <p:txBody>
          <a:bodyPr anchor="ctr">
            <a:flatTx/>
          </a:bodyPr>
          <a:lstStyle/>
          <a:p>
            <a:r>
              <a:rPr lang="ru-RU"/>
              <a:t> </a:t>
            </a:r>
            <a:r>
              <a:rPr lang="ru-RU" sz="2000" b="1">
                <a:solidFill>
                  <a:srgbClr val="000000"/>
                </a:solidFill>
              </a:rPr>
              <a:t>Умножаем</a:t>
            </a:r>
          </a:p>
          <a:p>
            <a:r>
              <a:rPr lang="ru-RU" sz="2000" b="1">
                <a:solidFill>
                  <a:srgbClr val="000000"/>
                </a:solidFill>
              </a:rPr>
              <a:t> как(___ </a:t>
            </a:r>
            <a:r>
              <a:rPr lang="ru-RU" sz="2400" b="1">
                <a:solidFill>
                  <a:srgbClr val="FF0000"/>
                </a:solidFill>
              </a:rPr>
              <a:t>?</a:t>
            </a:r>
            <a:r>
              <a:rPr lang="ru-RU" sz="2400"/>
              <a:t> </a:t>
            </a:r>
            <a:r>
              <a:rPr lang="ru-RU" sz="2000" b="1">
                <a:solidFill>
                  <a:srgbClr val="000000"/>
                </a:solidFill>
              </a:rPr>
              <a:t>________________) запятой _____ </a:t>
            </a:r>
            <a:r>
              <a:rPr lang="ru-RU" b="1">
                <a:solidFill>
                  <a:srgbClr val="FF0000"/>
                </a:solidFill>
              </a:rPr>
              <a:t>?</a:t>
            </a:r>
            <a:r>
              <a:rPr lang="ru-RU"/>
              <a:t> </a:t>
            </a:r>
            <a:r>
              <a:rPr lang="ru-RU" sz="2000" b="1">
                <a:solidFill>
                  <a:srgbClr val="000000"/>
                </a:solidFill>
              </a:rPr>
              <a:t>_</a:t>
            </a:r>
          </a:p>
          <a:p>
            <a:pPr algn="ctr"/>
            <a:r>
              <a:rPr lang="ru-RU" sz="2000" b="1">
                <a:solidFill>
                  <a:srgbClr val="000000"/>
                </a:solidFill>
              </a:rPr>
              <a:t>             </a:t>
            </a:r>
            <a:r>
              <a:rPr lang="ru-RU" sz="2400" b="1">
                <a:solidFill>
                  <a:srgbClr val="000000"/>
                </a:solidFill>
              </a:rPr>
              <a:t>. 1, 2 3</a:t>
            </a:r>
          </a:p>
          <a:p>
            <a:pPr algn="ctr"/>
            <a:r>
              <a:rPr lang="ru-RU" sz="2400" b="1">
                <a:solidFill>
                  <a:srgbClr val="000000"/>
                </a:solidFill>
              </a:rPr>
              <a:t>                  4,2</a:t>
            </a:r>
          </a:p>
          <a:p>
            <a:pPr algn="ctr"/>
            <a:r>
              <a:rPr lang="ru-RU" sz="2400" b="1">
                <a:solidFill>
                  <a:srgbClr val="000000"/>
                </a:solidFill>
              </a:rPr>
              <a:t>           +   2 4 6</a:t>
            </a:r>
          </a:p>
          <a:p>
            <a:pPr algn="ctr"/>
            <a:r>
              <a:rPr lang="ru-RU" sz="2400" b="1">
                <a:solidFill>
                  <a:srgbClr val="000000"/>
                </a:solidFill>
              </a:rPr>
              <a:t>           4 9 2</a:t>
            </a:r>
          </a:p>
          <a:p>
            <a:pPr algn="ctr"/>
            <a:r>
              <a:rPr lang="ru-RU" sz="2400" b="1">
                <a:solidFill>
                  <a:srgbClr val="000000"/>
                </a:solidFill>
              </a:rPr>
              <a:t>             5 1 6 6 </a:t>
            </a:r>
          </a:p>
        </p:txBody>
      </p:sp>
      <p:sp>
        <p:nvSpPr>
          <p:cNvPr id="6151" name="WordArt 7"/>
          <p:cNvSpPr>
            <a:spLocks noChangeArrowheads="1" noChangeShapeType="1" noTextEdit="1"/>
          </p:cNvSpPr>
          <p:nvPr/>
        </p:nvSpPr>
        <p:spPr bwMode="auto">
          <a:xfrm>
            <a:off x="755650" y="333375"/>
            <a:ext cx="78486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умножение десятичных дробей</a:t>
            </a:r>
          </a:p>
        </p:txBody>
      </p:sp>
      <p:sp>
        <p:nvSpPr>
          <p:cNvPr id="32772" name="Line 9"/>
          <p:cNvSpPr>
            <a:spLocks noChangeShapeType="1"/>
          </p:cNvSpPr>
          <p:nvPr/>
        </p:nvSpPr>
        <p:spPr bwMode="auto">
          <a:xfrm>
            <a:off x="2411413" y="515778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773" name="Line 10"/>
          <p:cNvSpPr>
            <a:spLocks noChangeShapeType="1"/>
          </p:cNvSpPr>
          <p:nvPr/>
        </p:nvSpPr>
        <p:spPr bwMode="auto">
          <a:xfrm>
            <a:off x="4000500" y="4357688"/>
            <a:ext cx="11525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774" name="Line 11"/>
          <p:cNvSpPr>
            <a:spLocks noChangeShapeType="1"/>
          </p:cNvSpPr>
          <p:nvPr/>
        </p:nvSpPr>
        <p:spPr bwMode="auto">
          <a:xfrm>
            <a:off x="3714750" y="5072063"/>
            <a:ext cx="1223963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  <p:bldP spid="615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1844675"/>
            <a:ext cx="7416800" cy="4508500"/>
          </a:xfrm>
          <a:solidFill>
            <a:srgbClr val="66FFCC"/>
          </a:solidFill>
        </p:spPr>
        <p:txBody>
          <a:bodyPr/>
          <a:lstStyle/>
          <a:p>
            <a:r>
              <a:rPr lang="ru-RU" sz="3300" smtClean="0">
                <a:solidFill>
                  <a:srgbClr val="FF6600"/>
                </a:solidFill>
                <a:latin typeface="Times New Roman" pitchFamily="18" charset="0"/>
              </a:rPr>
              <a:t>  </a:t>
            </a:r>
            <a:r>
              <a:rPr lang="ru-RU" sz="4900" smtClean="0">
                <a:solidFill>
                  <a:srgbClr val="440EF2"/>
                </a:solidFill>
              </a:rPr>
              <a:t>Вы, наверное, устали? Настало время отдыхать.</a:t>
            </a:r>
            <a:br>
              <a:rPr lang="ru-RU" sz="4900" smtClean="0">
                <a:solidFill>
                  <a:srgbClr val="440EF2"/>
                </a:solidFill>
              </a:rPr>
            </a:br>
            <a:r>
              <a:rPr lang="ru-RU" sz="4900" smtClean="0">
                <a:solidFill>
                  <a:srgbClr val="440EF2"/>
                </a:solidFill>
              </a:rPr>
              <a:t>Предлагаю усталость</a:t>
            </a:r>
            <a:br>
              <a:rPr lang="ru-RU" sz="4900" smtClean="0">
                <a:solidFill>
                  <a:srgbClr val="440EF2"/>
                </a:solidFill>
              </a:rPr>
            </a:br>
            <a:r>
              <a:rPr lang="ru-RU" sz="4900" smtClean="0">
                <a:solidFill>
                  <a:srgbClr val="440EF2"/>
                </a:solidFill>
              </a:rPr>
              <a:t>Физкультминуткою снять.</a:t>
            </a:r>
            <a:r>
              <a:rPr lang="ru-RU" sz="3300" smtClean="0">
                <a:solidFill>
                  <a:srgbClr val="FF6600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35843" name="Picture 3" descr="12m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38" y="0"/>
            <a:ext cx="316865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3635375" y="-315913"/>
            <a:ext cx="15262225" cy="91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5400" b="1">
              <a:solidFill>
                <a:srgbClr val="440EF2"/>
              </a:solidFill>
              <a:latin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Line 2"/>
          <p:cNvSpPr>
            <a:spLocks noChangeShapeType="1"/>
          </p:cNvSpPr>
          <p:nvPr/>
        </p:nvSpPr>
        <p:spPr bwMode="auto">
          <a:xfrm>
            <a:off x="755650" y="908050"/>
            <a:ext cx="7632700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ffectLst>
            <a:prstShdw prst="shdw17" dist="17961" dir="2700000">
              <a:schemeClr val="folHlink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2771775" y="200025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ru-RU" sz="36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34820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101013" y="6021388"/>
            <a:ext cx="358775" cy="36036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21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2813" y="6021388"/>
            <a:ext cx="287337" cy="358775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4479925" y="3230563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 sz="2000">
              <a:latin typeface="Verdana" pitchFamily="34" charset="0"/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1617663"/>
            <a:ext cx="9144000" cy="4359275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FontTx/>
              <a:buChar char="•"/>
              <a:defRPr/>
            </a:pPr>
            <a:r>
              <a:rPr lang="ru-RU" sz="4000" b="1" u="sng" dirty="0">
                <a:solidFill>
                  <a:srgbClr val="FF0000"/>
                </a:solidFill>
                <a:latin typeface="Verdana" pitchFamily="34" charset="0"/>
              </a:rPr>
              <a:t>Раз - подняться, потянуться.</a:t>
            </a:r>
          </a:p>
          <a:p>
            <a:pPr>
              <a:buFontTx/>
              <a:buChar char="•"/>
              <a:defRPr/>
            </a:pPr>
            <a:r>
              <a:rPr lang="ru-RU" sz="4000" b="1" u="sng" dirty="0">
                <a:solidFill>
                  <a:srgbClr val="FF0000"/>
                </a:solidFill>
                <a:latin typeface="Verdana" pitchFamily="34" charset="0"/>
              </a:rPr>
              <a:t>Два - согнуться и присесть.</a:t>
            </a:r>
          </a:p>
          <a:p>
            <a:pPr>
              <a:buFontTx/>
              <a:buChar char="•"/>
              <a:defRPr/>
            </a:pPr>
            <a:r>
              <a:rPr lang="ru-RU" sz="4000" b="1" u="sng" dirty="0">
                <a:solidFill>
                  <a:srgbClr val="FF0000"/>
                </a:solidFill>
                <a:latin typeface="Verdana" pitchFamily="34" charset="0"/>
              </a:rPr>
              <a:t>Три - в ладоши три хлопка, </a:t>
            </a:r>
          </a:p>
          <a:p>
            <a:pPr>
              <a:buFontTx/>
              <a:buChar char="•"/>
              <a:defRPr/>
            </a:pPr>
            <a:r>
              <a:rPr lang="ru-RU" sz="4000" b="1" u="sng" dirty="0">
                <a:solidFill>
                  <a:srgbClr val="FF0000"/>
                </a:solidFill>
                <a:latin typeface="Verdana" pitchFamily="34" charset="0"/>
              </a:rPr>
              <a:t>Головою три кивка</a:t>
            </a:r>
          </a:p>
          <a:p>
            <a:pPr>
              <a:buFontTx/>
              <a:buChar char="•"/>
              <a:defRPr/>
            </a:pPr>
            <a:r>
              <a:rPr lang="ru-RU" sz="4000" b="1" u="sng" dirty="0">
                <a:solidFill>
                  <a:srgbClr val="FF0000"/>
                </a:solidFill>
                <a:latin typeface="Verdana" pitchFamily="34" charset="0"/>
              </a:rPr>
              <a:t>На четыре руки шире,</a:t>
            </a:r>
          </a:p>
          <a:p>
            <a:pPr>
              <a:buFontTx/>
              <a:buChar char="•"/>
              <a:defRPr/>
            </a:pPr>
            <a:r>
              <a:rPr lang="ru-RU" sz="4000" b="1" u="sng" dirty="0">
                <a:solidFill>
                  <a:srgbClr val="FF0000"/>
                </a:solidFill>
                <a:latin typeface="Verdana" pitchFamily="34" charset="0"/>
              </a:rPr>
              <a:t>Пять - руками помахать</a:t>
            </a:r>
          </a:p>
          <a:p>
            <a:pPr>
              <a:buFontTx/>
              <a:buChar char="•"/>
              <a:defRPr/>
            </a:pPr>
            <a:r>
              <a:rPr lang="ru-RU" sz="4000" b="1" u="sng" dirty="0">
                <a:solidFill>
                  <a:srgbClr val="FF0000"/>
                </a:solidFill>
                <a:latin typeface="Verdana" pitchFamily="34" charset="0"/>
              </a:rPr>
              <a:t>Шесть - за парту тихо сесть.          </a:t>
            </a:r>
          </a:p>
        </p:txBody>
      </p:sp>
      <p:pic>
        <p:nvPicPr>
          <p:cNvPr id="36872" name="Picture 8" descr="лев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7572375" y="188913"/>
            <a:ext cx="1571625" cy="1628775"/>
          </a:xfrm>
          <a:noFill/>
        </p:spPr>
      </p:pic>
      <p:pic>
        <p:nvPicPr>
          <p:cNvPr id="36879" name="wmpaud1.wav">
            <a:hlinkClick r:id="" action="ppaction://media"/>
          </p:cNvPr>
          <p:cNvPicPr>
            <a:picLocks noGrp="1" noRot="1" noChangeAspect="1" noChangeArrowheads="1"/>
          </p:cNvPicPr>
          <p:nvPr>
            <p:ph sz="half" idx="1"/>
            <a:audioFile r:link="rId2"/>
          </p:nvPr>
        </p:nvPicPr>
        <p:blipFill>
          <a:blip r:embed="rId5"/>
          <a:srcRect/>
          <a:stretch>
            <a:fillRect/>
          </a:stretch>
        </p:blipFill>
        <p:spPr>
          <a:xfrm>
            <a:off x="395288" y="6308725"/>
            <a:ext cx="304800" cy="304800"/>
          </a:xfrm>
        </p:spPr>
      </p:pic>
    </p:spTree>
    <p:custDataLst>
      <p:tags r:id="rId1"/>
    </p:custData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5881" fill="hold"/>
                                        <p:tgtEl>
                                          <p:spTgt spid="368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879"/>
                </p:tgtEl>
              </p:cMediaNode>
            </p:audio>
          </p:childTnLst>
        </p:cTn>
      </p:par>
    </p:tnLst>
    <p:bldLst>
      <p:bldP spid="36867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214563"/>
            <a:ext cx="8229600" cy="1143000"/>
          </a:xfrm>
        </p:spPr>
        <p:txBody>
          <a:bodyPr/>
          <a:lstStyle/>
          <a:p>
            <a:r>
              <a:rPr lang="ru-RU" sz="7200" smtClean="0"/>
              <a:t>РЕШИТЕ ТЕСТ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0"/>
            <a:ext cx="8229600" cy="1000125"/>
          </a:xfrm>
        </p:spPr>
        <p:txBody>
          <a:bodyPr/>
          <a:lstStyle/>
          <a:p>
            <a:pPr>
              <a:defRPr/>
            </a:pP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Игра «Отгадай пословицу»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857250"/>
            <a:ext cx="8229600" cy="4525963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sz="2000" b="1" smtClean="0">
                <a:solidFill>
                  <a:srgbClr val="0066FF"/>
                </a:solidFill>
                <a:latin typeface="Arial" charset="0"/>
                <a:cs typeface="Arial" charset="0"/>
              </a:rPr>
              <a:t>1-я строка пословицы:</a:t>
            </a:r>
            <a:r>
              <a:rPr lang="ru-RU" sz="2000" smtClean="0">
                <a:solidFill>
                  <a:srgbClr val="0066FF"/>
                </a:solidFill>
                <a:latin typeface="Arial" charset="0"/>
                <a:cs typeface="Arial" charset="0"/>
              </a:rPr>
              <a:t> 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1200" smtClean="0">
                <a:solidFill>
                  <a:srgbClr val="0066FF"/>
                </a:solidFill>
              </a:rPr>
              <a:t>		</a:t>
            </a:r>
            <a:r>
              <a:rPr lang="ru-RU" sz="2000" b="1" smtClean="0">
                <a:solidFill>
                  <a:srgbClr val="0066FF"/>
                </a:solidFill>
                <a:latin typeface="Arial" charset="0"/>
                <a:cs typeface="Arial" charset="0"/>
              </a:rPr>
              <a:t>1,1 ·0,2;   0,8 ·0,6;    10 ·0,37;    25,6 ·0,1;   1,3 ·0,3;    0,7 ·0,8; 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sz="2000" b="1" smtClean="0">
                <a:solidFill>
                  <a:srgbClr val="0066FF"/>
                </a:solidFill>
                <a:latin typeface="Arial" charset="0"/>
                <a:cs typeface="Arial" charset="0"/>
              </a:rPr>
              <a:t>0,785 ·100;        45,3 ·0,1;      2,8 ·0,2;      2,4 ·0,2;</a:t>
            </a:r>
            <a:r>
              <a:rPr lang="ru-RU" sz="2000" smtClean="0">
                <a:solidFill>
                  <a:srgbClr val="0066FF"/>
                </a:solidFill>
                <a:latin typeface="Arial" charset="0"/>
                <a:cs typeface="Arial" charset="0"/>
              </a:rPr>
              <a:t>                             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sz="2000" smtClean="0">
                <a:solidFill>
                  <a:srgbClr val="0066FF"/>
                </a:solidFill>
                <a:latin typeface="Arial" charset="0"/>
                <a:cs typeface="Arial" charset="0"/>
              </a:rPr>
              <a:t> 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sz="2000" b="1" smtClean="0">
                <a:solidFill>
                  <a:srgbClr val="0066FF"/>
                </a:solidFill>
                <a:latin typeface="Arial" charset="0"/>
                <a:cs typeface="Arial" charset="0"/>
              </a:rPr>
              <a:t>Ключ к 1-ой строке:</a:t>
            </a:r>
            <a:r>
              <a:rPr lang="ru-RU" sz="2000" smtClean="0">
                <a:solidFill>
                  <a:srgbClr val="0066FF"/>
                </a:solidFill>
                <a:latin typeface="Arial" charset="0"/>
                <a:cs typeface="Arial" charset="0"/>
              </a:rPr>
              <a:t> 0,48 - О     78,5 – Д     2,56 - Ч     0,22 – К 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sz="2000" smtClean="0">
                <a:solidFill>
                  <a:srgbClr val="0066FF"/>
                </a:solidFill>
                <a:latin typeface="Arial" charset="0"/>
                <a:cs typeface="Arial" charset="0"/>
              </a:rPr>
              <a:t>                                 0,56 - Л    3,7 – Н     4,53 – Е     0,39 – И                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ru-RU" sz="2000" smtClean="0">
              <a:solidFill>
                <a:srgbClr val="0066FF"/>
              </a:solidFill>
              <a:latin typeface="Arial" charset="0"/>
              <a:cs typeface="Arial" charset="0"/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sz="2000" b="1" smtClean="0">
                <a:solidFill>
                  <a:srgbClr val="0066FF"/>
                </a:solidFill>
                <a:latin typeface="Arial" charset="0"/>
                <a:cs typeface="Arial" charset="0"/>
              </a:rPr>
              <a:t>2-я строка пословицы: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sz="2000" b="1" smtClean="0">
                <a:solidFill>
                  <a:srgbClr val="0066FF"/>
                </a:solidFill>
                <a:latin typeface="Arial" charset="0"/>
                <a:cs typeface="Arial" charset="0"/>
              </a:rPr>
              <a:t>0,5 ·0,9;   65,43 ·10;    1,2 ·0,2;    0,7 ·0,6;   0,9 ·0,4;    3,48 ·0,1; 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sz="2000" b="1" smtClean="0">
                <a:solidFill>
                  <a:srgbClr val="0066FF"/>
                </a:solidFill>
                <a:latin typeface="Arial" charset="0"/>
                <a:cs typeface="Arial" charset="0"/>
              </a:rPr>
              <a:t>1,1 ·0,5;        253,4 ·0,01;      0,6 ·0,4;      1,3 ·0,2;</a:t>
            </a:r>
            <a:r>
              <a:rPr lang="ru-RU" sz="2000" smtClean="0">
                <a:solidFill>
                  <a:srgbClr val="0066FF"/>
                </a:solidFill>
                <a:latin typeface="Arial" charset="0"/>
                <a:cs typeface="Arial" charset="0"/>
              </a:rPr>
              <a:t> 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sz="2000" smtClean="0">
                <a:solidFill>
                  <a:srgbClr val="0066FF"/>
                </a:solidFill>
                <a:latin typeface="Arial" charset="0"/>
                <a:cs typeface="Arial" charset="0"/>
              </a:rPr>
              <a:t>                              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sz="2000" b="1" smtClean="0">
                <a:solidFill>
                  <a:srgbClr val="0066FF"/>
                </a:solidFill>
                <a:latin typeface="Arial" charset="0"/>
                <a:cs typeface="Arial" charset="0"/>
              </a:rPr>
              <a:t>Ключ ко 2-ой строке:</a:t>
            </a:r>
            <a:r>
              <a:rPr lang="ru-RU" sz="2000" smtClean="0">
                <a:solidFill>
                  <a:srgbClr val="0066FF"/>
                </a:solidFill>
                <a:latin typeface="Arial" charset="0"/>
                <a:cs typeface="Arial" charset="0"/>
              </a:rPr>
              <a:t> 0,26 – О   0,55 – М   0,42 – Я   0,45 – Г   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sz="2000" smtClean="0">
                <a:solidFill>
                  <a:srgbClr val="0066FF"/>
                </a:solidFill>
                <a:latin typeface="Arial" charset="0"/>
                <a:cs typeface="Arial" charset="0"/>
              </a:rPr>
              <a:t>                      0,24 – Л     0,348 – С   2,534 – Е     0,36 – Й     654,3- У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ru-RU" sz="2000" smtClean="0">
              <a:solidFill>
                <a:srgbClr val="0066FF"/>
              </a:solidFill>
              <a:latin typeface="Arial" charset="0"/>
              <a:cs typeface="Arial" charset="0"/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ru-RU" sz="2000" smtClean="0">
              <a:latin typeface="Arial" charset="0"/>
              <a:cs typeface="Arial" charset="0"/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ru-RU" sz="2000" smtClean="0">
              <a:latin typeface="Arial" charset="0"/>
              <a:cs typeface="Arial" charset="0"/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ru-RU" sz="2000" smtClean="0">
              <a:latin typeface="Arial" charset="0"/>
              <a:cs typeface="Arial" charset="0"/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ru-RU" sz="800" smtClean="0"/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ru-RU" sz="800" smtClean="0"/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ru-RU" sz="800" smtClean="0"/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ru-RU" sz="800" smtClean="0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sz="800" smtClean="0"/>
              <a:t> 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ru-RU" sz="800" smtClean="0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sz="800" smtClean="0"/>
              <a:t> </a:t>
            </a:r>
          </a:p>
        </p:txBody>
      </p:sp>
      <p:sp>
        <p:nvSpPr>
          <p:cNvPr id="30729" name="WordArt 9"/>
          <p:cNvSpPr>
            <a:spLocks noChangeArrowheads="1" noChangeShapeType="1" noTextEdit="1"/>
          </p:cNvSpPr>
          <p:nvPr/>
        </p:nvSpPr>
        <p:spPr bwMode="auto">
          <a:xfrm>
            <a:off x="2357438" y="1714500"/>
            <a:ext cx="4143375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Кончил дело,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гуляй смело!</a:t>
            </a:r>
          </a:p>
        </p:txBody>
      </p:sp>
      <p:sp>
        <p:nvSpPr>
          <p:cNvPr id="36869" name="AutoShape 1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05800" y="6324600"/>
            <a:ext cx="838200" cy="533400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3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07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07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07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07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072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072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3072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072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  <p:bldP spid="3072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015_11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635375" y="0"/>
            <a:ext cx="5508625" cy="4132263"/>
          </a:xfrm>
          <a:noFill/>
        </p:spPr>
      </p:pic>
      <p:pic>
        <p:nvPicPr>
          <p:cNvPr id="44039" name="Picture 7" descr="MAN52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187450" y="2636838"/>
            <a:ext cx="1428750" cy="1200150"/>
          </a:xfrm>
          <a:noFill/>
        </p:spPr>
      </p:pic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1692275" y="4221163"/>
            <a:ext cx="6300788" cy="244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>
                <a:solidFill>
                  <a:srgbClr val="800080"/>
                </a:solidFill>
              </a:rPr>
              <a:t>Вот и закончился полёт</a:t>
            </a:r>
            <a:r>
              <a:rPr lang="en-US" b="1" i="1">
                <a:solidFill>
                  <a:srgbClr val="800080"/>
                </a:solidFill>
              </a:rPr>
              <a:t>,</a:t>
            </a:r>
            <a:endParaRPr lang="ru-RU" b="1" i="1">
              <a:solidFill>
                <a:srgbClr val="800080"/>
              </a:solidFill>
            </a:endParaRPr>
          </a:p>
          <a:p>
            <a:pPr>
              <a:spcBef>
                <a:spcPct val="50000"/>
              </a:spcBef>
            </a:pPr>
            <a:r>
              <a:rPr lang="ru-RU" b="1" i="1">
                <a:solidFill>
                  <a:srgbClr val="800080"/>
                </a:solidFill>
              </a:rPr>
              <a:t>Домой летит наш самолёт</a:t>
            </a:r>
            <a:r>
              <a:rPr lang="en-US" b="1" i="1">
                <a:solidFill>
                  <a:srgbClr val="800080"/>
                </a:solidFill>
              </a:rPr>
              <a:t>.</a:t>
            </a:r>
            <a:endParaRPr lang="ru-RU" b="1" i="1">
              <a:solidFill>
                <a:srgbClr val="800080"/>
              </a:solidFill>
            </a:endParaRPr>
          </a:p>
          <a:p>
            <a:pPr>
              <a:spcBef>
                <a:spcPct val="50000"/>
              </a:spcBef>
            </a:pPr>
            <a:r>
              <a:rPr lang="ru-RU" b="1" i="1">
                <a:solidFill>
                  <a:srgbClr val="800080"/>
                </a:solidFill>
              </a:rPr>
              <a:t>Диспетчер говорит:</a:t>
            </a:r>
          </a:p>
          <a:p>
            <a:pPr>
              <a:spcBef>
                <a:spcPct val="50000"/>
              </a:spcBef>
            </a:pPr>
            <a:r>
              <a:rPr lang="ru-RU" b="1" i="1">
                <a:solidFill>
                  <a:srgbClr val="800080"/>
                </a:solidFill>
              </a:rPr>
              <a:t>- Друзья, итоги подвести пора!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000250" y="2071688"/>
            <a:ext cx="3808413" cy="3671887"/>
          </a:xfrm>
          <a:prstGeom prst="rect">
            <a:avLst/>
          </a:prstGeom>
          <a:gradFill rotWithShape="1">
            <a:gsLst>
              <a:gs pos="0">
                <a:srgbClr val="FF6600"/>
              </a:gs>
              <a:gs pos="50000">
                <a:srgbClr val="FFFF00"/>
              </a:gs>
              <a:gs pos="100000">
                <a:srgbClr val="FF6600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121893000" prstMaterial="legacyMatte">
            <a:bevelT w="13500" h="13500" prst="angle"/>
            <a:bevelB w="13500" h="13500" prst="angle"/>
            <a:extrusionClr>
              <a:srgbClr val="FF6600"/>
            </a:extrusionClr>
          </a:sp3d>
        </p:spPr>
        <p:txBody>
          <a:bodyPr anchor="ctr">
            <a:flatTx/>
          </a:bodyPr>
          <a:lstStyle/>
          <a:p>
            <a:r>
              <a:rPr lang="ru-RU"/>
              <a:t> </a:t>
            </a:r>
            <a:r>
              <a:rPr lang="ru-RU" sz="2000" b="1">
                <a:solidFill>
                  <a:srgbClr val="000000"/>
                </a:solidFill>
              </a:rPr>
              <a:t>Умножаем</a:t>
            </a:r>
          </a:p>
          <a:p>
            <a:r>
              <a:rPr lang="ru-RU" sz="2000" b="1">
                <a:solidFill>
                  <a:srgbClr val="000000"/>
                </a:solidFill>
              </a:rPr>
              <a:t> как(___ </a:t>
            </a:r>
            <a:r>
              <a:rPr lang="ru-RU" sz="2400" b="1">
                <a:solidFill>
                  <a:srgbClr val="FF0000"/>
                </a:solidFill>
              </a:rPr>
              <a:t>?</a:t>
            </a:r>
            <a:r>
              <a:rPr lang="ru-RU" sz="2400"/>
              <a:t> </a:t>
            </a:r>
            <a:r>
              <a:rPr lang="ru-RU" sz="2000" b="1">
                <a:solidFill>
                  <a:srgbClr val="000000"/>
                </a:solidFill>
              </a:rPr>
              <a:t>________________) запятой _____ </a:t>
            </a:r>
            <a:r>
              <a:rPr lang="ru-RU" b="1">
                <a:solidFill>
                  <a:srgbClr val="FF0000"/>
                </a:solidFill>
              </a:rPr>
              <a:t>?</a:t>
            </a:r>
            <a:r>
              <a:rPr lang="ru-RU"/>
              <a:t> </a:t>
            </a:r>
            <a:r>
              <a:rPr lang="ru-RU" sz="2000" b="1">
                <a:solidFill>
                  <a:srgbClr val="000000"/>
                </a:solidFill>
              </a:rPr>
              <a:t>_</a:t>
            </a:r>
          </a:p>
          <a:p>
            <a:pPr algn="ctr"/>
            <a:r>
              <a:rPr lang="ru-RU" sz="2000" b="1">
                <a:solidFill>
                  <a:srgbClr val="000000"/>
                </a:solidFill>
              </a:rPr>
              <a:t>             </a:t>
            </a:r>
            <a:r>
              <a:rPr lang="ru-RU" sz="2400" b="1">
                <a:solidFill>
                  <a:srgbClr val="000000"/>
                </a:solidFill>
              </a:rPr>
              <a:t>. 1, 2 3</a:t>
            </a:r>
          </a:p>
          <a:p>
            <a:pPr algn="ctr"/>
            <a:r>
              <a:rPr lang="ru-RU" sz="2400" b="1">
                <a:solidFill>
                  <a:srgbClr val="000000"/>
                </a:solidFill>
              </a:rPr>
              <a:t>                  4,2</a:t>
            </a:r>
          </a:p>
          <a:p>
            <a:pPr algn="ctr"/>
            <a:r>
              <a:rPr lang="ru-RU" sz="2400" b="1">
                <a:solidFill>
                  <a:srgbClr val="000000"/>
                </a:solidFill>
              </a:rPr>
              <a:t>           +   2 4 6</a:t>
            </a:r>
          </a:p>
          <a:p>
            <a:pPr algn="ctr"/>
            <a:r>
              <a:rPr lang="ru-RU" sz="2400" b="1">
                <a:solidFill>
                  <a:srgbClr val="000000"/>
                </a:solidFill>
              </a:rPr>
              <a:t>           4 9 2</a:t>
            </a:r>
          </a:p>
          <a:p>
            <a:pPr algn="ctr"/>
            <a:r>
              <a:rPr lang="ru-RU" sz="2400" b="1">
                <a:solidFill>
                  <a:srgbClr val="000000"/>
                </a:solidFill>
              </a:rPr>
              <a:t>             5 1 6 6 </a:t>
            </a:r>
          </a:p>
        </p:txBody>
      </p:sp>
      <p:sp>
        <p:nvSpPr>
          <p:cNvPr id="6151" name="WordArt 7"/>
          <p:cNvSpPr>
            <a:spLocks noChangeArrowheads="1" noChangeShapeType="1" noTextEdit="1"/>
          </p:cNvSpPr>
          <p:nvPr/>
        </p:nvSpPr>
        <p:spPr bwMode="auto">
          <a:xfrm>
            <a:off x="755650" y="333375"/>
            <a:ext cx="78486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умножение десятичных дробей</a:t>
            </a:r>
          </a:p>
        </p:txBody>
      </p:sp>
      <p:sp>
        <p:nvSpPr>
          <p:cNvPr id="38916" name="Line 9"/>
          <p:cNvSpPr>
            <a:spLocks noChangeShapeType="1"/>
          </p:cNvSpPr>
          <p:nvPr/>
        </p:nvSpPr>
        <p:spPr bwMode="auto">
          <a:xfrm>
            <a:off x="2411413" y="515778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17" name="Line 10"/>
          <p:cNvSpPr>
            <a:spLocks noChangeShapeType="1"/>
          </p:cNvSpPr>
          <p:nvPr/>
        </p:nvSpPr>
        <p:spPr bwMode="auto">
          <a:xfrm>
            <a:off x="4000500" y="4357688"/>
            <a:ext cx="11525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18" name="Line 11"/>
          <p:cNvSpPr>
            <a:spLocks noChangeShapeType="1"/>
          </p:cNvSpPr>
          <p:nvPr/>
        </p:nvSpPr>
        <p:spPr bwMode="auto">
          <a:xfrm>
            <a:off x="3714750" y="5072063"/>
            <a:ext cx="1223963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  <p:bldP spid="615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b="1" i="1" smtClean="0"/>
          </a:p>
          <a:p>
            <a:pPr eaLnBrk="1" hangingPunct="1">
              <a:buFont typeface="Wingdings" pitchFamily="2" charset="2"/>
              <a:buNone/>
            </a:pPr>
            <a:endParaRPr lang="ru-RU" b="1" i="1" smtClean="0"/>
          </a:p>
          <a:p>
            <a:pPr eaLnBrk="1" hangingPunct="1">
              <a:buFont typeface="Wingdings" pitchFamily="2" charset="2"/>
              <a:buNone/>
            </a:pPr>
            <a:endParaRPr lang="ru-RU" b="1" i="1" smtClean="0"/>
          </a:p>
          <a:p>
            <a:pPr eaLnBrk="1" hangingPunct="1">
              <a:buFont typeface="Wingdings" pitchFamily="2" charset="2"/>
              <a:buNone/>
            </a:pPr>
            <a:r>
              <a:rPr lang="ru-RU" sz="4800" b="1" i="1" smtClean="0">
                <a:latin typeface="Calibri" pitchFamily="34" charset="0"/>
              </a:rPr>
              <a:t>Д/З</a:t>
            </a:r>
            <a:r>
              <a:rPr lang="ru-RU" b="1" i="1" smtClean="0">
                <a:latin typeface="Calibri" pitchFamily="34" charset="0"/>
              </a:rPr>
              <a:t>: 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b="1" i="1" smtClean="0">
                <a:latin typeface="Calibri" pitchFamily="34" charset="0"/>
              </a:rPr>
              <a:t>№ 1432(3 СТОЛБИК), №1434, 1435</a:t>
            </a:r>
          </a:p>
        </p:txBody>
      </p:sp>
      <p:sp>
        <p:nvSpPr>
          <p:cNvPr id="18436" name="WordArt 4"/>
          <p:cNvSpPr>
            <a:spLocks noChangeArrowheads="1" noChangeShapeType="1" noTextEdit="1"/>
          </p:cNvSpPr>
          <p:nvPr/>
        </p:nvSpPr>
        <p:spPr bwMode="auto">
          <a:xfrm rot="182687">
            <a:off x="468313" y="188913"/>
            <a:ext cx="7200900" cy="208756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160000" scaled="1"/>
                </a:gradFill>
                <a:latin typeface="Impact"/>
              </a:rPr>
              <a:t>спасибо за урок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  <p:bldP spid="1843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WordArt 4"/>
          <p:cNvSpPr>
            <a:spLocks noChangeArrowheads="1" noChangeShapeType="1" noTextEdit="1"/>
          </p:cNvSpPr>
          <p:nvPr/>
        </p:nvSpPr>
        <p:spPr bwMode="auto">
          <a:xfrm>
            <a:off x="1508125" y="476250"/>
            <a:ext cx="5943600" cy="1087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ВЕРНИСЬ</a:t>
            </a:r>
          </a:p>
        </p:txBody>
      </p:sp>
      <p:sp>
        <p:nvSpPr>
          <p:cNvPr id="40963" name="WordArt 5"/>
          <p:cNvSpPr>
            <a:spLocks noChangeArrowheads="1" noChangeShapeType="1" noTextEdit="1"/>
          </p:cNvSpPr>
          <p:nvPr/>
        </p:nvSpPr>
        <p:spPr bwMode="auto">
          <a:xfrm>
            <a:off x="4011613" y="2133600"/>
            <a:ext cx="936625" cy="1087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И</a:t>
            </a:r>
          </a:p>
        </p:txBody>
      </p:sp>
      <p:sp>
        <p:nvSpPr>
          <p:cNvPr id="40964" name="WordArt 6"/>
          <p:cNvSpPr>
            <a:spLocks noChangeArrowheads="1" noChangeShapeType="1" noTextEdit="1"/>
          </p:cNvSpPr>
          <p:nvPr/>
        </p:nvSpPr>
        <p:spPr bwMode="auto">
          <a:xfrm>
            <a:off x="1331913" y="3429000"/>
            <a:ext cx="6297612" cy="1439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ПОДУМАЙ</a:t>
            </a:r>
          </a:p>
        </p:txBody>
      </p:sp>
      <p:sp>
        <p:nvSpPr>
          <p:cNvPr id="40965" name="AutoShape 7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3851275" y="5229225"/>
            <a:ext cx="1655763" cy="1223963"/>
          </a:xfrm>
          <a:prstGeom prst="actionButtonReturn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39700"/>
            <a:ext cx="4067175" cy="3067050"/>
          </a:xfrm>
          <a:noFill/>
        </p:spPr>
      </p:pic>
      <p:graphicFrame>
        <p:nvGraphicFramePr>
          <p:cNvPr id="7202" name="Object 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429250" y="3071813"/>
          <a:ext cx="2914650" cy="2185987"/>
        </p:xfrm>
        <a:graphic>
          <a:graphicData uri="http://schemas.openxmlformats.org/presentationml/2006/ole">
            <p:oleObj spid="_x0000_s1026" name="Image" r:id="rId4" imgW="8126984" imgH="6095238" progId="">
              <p:embed/>
            </p:oleObj>
          </a:graphicData>
        </a:graphic>
      </p:graphicFrame>
      <p:graphicFrame>
        <p:nvGraphicFramePr>
          <p:cNvPr id="1027" name="Object 2"/>
          <p:cNvGraphicFramePr>
            <a:graphicFrameLocks noChangeAspect="1"/>
          </p:cNvGraphicFramePr>
          <p:nvPr>
            <p:ph sz="quarter" idx="3"/>
          </p:nvPr>
        </p:nvGraphicFramePr>
        <p:xfrm>
          <a:off x="458788" y="3941763"/>
          <a:ext cx="4027487" cy="2184400"/>
        </p:xfrm>
        <a:graphic>
          <a:graphicData uri="http://schemas.openxmlformats.org/presentationml/2006/ole">
            <p:oleObj spid="_x0000_s1027" name="Диаграмма" r:id="rId5" imgW="4038637" imgH="2190603" progId="MSGraph.Chart.8">
              <p:embed followColorScheme="full"/>
            </p:oleObj>
          </a:graphicData>
        </a:graphic>
      </p:graphicFrame>
      <p:pic>
        <p:nvPicPr>
          <p:cNvPr id="7190" name="Picture 22" descr="MAN52"/>
          <p:cNvPicPr>
            <a:picLocks noGrp="1" noChangeAspect="1" noChangeArrowheads="1" noCrop="1"/>
          </p:cNvPicPr>
          <p:nvPr>
            <p:ph sz="quarter" idx="4"/>
          </p:nvPr>
        </p:nvPicPr>
        <p:blipFill>
          <a:blip r:embed="rId6"/>
          <a:srcRect/>
          <a:stretch>
            <a:fillRect/>
          </a:stretch>
        </p:blipFill>
        <p:spPr>
          <a:xfrm>
            <a:off x="3563938" y="2708275"/>
            <a:ext cx="1284287" cy="1079500"/>
          </a:xfrm>
          <a:noFill/>
        </p:spPr>
      </p:pic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4140200" y="549275"/>
            <a:ext cx="50038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>
                <a:solidFill>
                  <a:srgbClr val="800080"/>
                </a:solidFill>
                <a:latin typeface="Comic Sans MS" pitchFamily="66" charset="0"/>
              </a:rPr>
              <a:t>Мы приехали в ангар, </a:t>
            </a:r>
          </a:p>
          <a:p>
            <a:pPr>
              <a:spcBef>
                <a:spcPct val="50000"/>
              </a:spcBef>
            </a:pPr>
            <a:r>
              <a:rPr lang="ru-RU" sz="2400" b="1" i="1">
                <a:solidFill>
                  <a:srgbClr val="800080"/>
                </a:solidFill>
                <a:latin typeface="Comic Sans MS" pitchFamily="66" charset="0"/>
              </a:rPr>
              <a:t>Говорит диспетчер нам</a:t>
            </a:r>
            <a:r>
              <a:rPr lang="en-US" sz="2400" b="1" i="1">
                <a:solidFill>
                  <a:srgbClr val="800080"/>
                </a:solidFill>
                <a:latin typeface="Comic Sans MS" pitchFamily="66" charset="0"/>
              </a:rPr>
              <a:t>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sz="2400" b="1" i="1">
                <a:solidFill>
                  <a:srgbClr val="800080"/>
                </a:solidFill>
                <a:latin typeface="Comic Sans MS" pitchFamily="66" charset="0"/>
              </a:rPr>
              <a:t>Чтоб ваш осуществить полёт,</a:t>
            </a:r>
          </a:p>
          <a:p>
            <a:pPr>
              <a:spcBef>
                <a:spcPct val="50000"/>
              </a:spcBef>
            </a:pPr>
            <a:r>
              <a:rPr lang="ru-RU" sz="2400" b="1" i="1">
                <a:solidFill>
                  <a:srgbClr val="800080"/>
                </a:solidFill>
                <a:latin typeface="Comic Sans MS" pitchFamily="66" charset="0"/>
              </a:rPr>
              <a:t>Хороший нужен самолёт</a:t>
            </a:r>
            <a:r>
              <a:rPr lang="en-US" sz="2400" b="1" i="1">
                <a:solidFill>
                  <a:srgbClr val="800080"/>
                </a:solidFill>
                <a:latin typeface="Comic Sans MS" pitchFamily="66" charset="0"/>
              </a:rPr>
              <a:t>,</a:t>
            </a:r>
            <a:endParaRPr lang="ru-RU" sz="2400" b="1" i="1">
              <a:solidFill>
                <a:srgbClr val="800080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ru-RU" sz="2400" b="1" i="1">
              <a:solidFill>
                <a:srgbClr val="800080"/>
              </a:solidFill>
              <a:latin typeface="Comic Sans MS" pitchFamily="66" charset="0"/>
            </a:endParaRPr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250825" y="3789363"/>
            <a:ext cx="4859338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>
                <a:solidFill>
                  <a:srgbClr val="800080"/>
                </a:solidFill>
                <a:latin typeface="Comic Sans MS" pitchFamily="66" charset="0"/>
              </a:rPr>
              <a:t>Но сейчас он неисправен</a:t>
            </a:r>
            <a:r>
              <a:rPr lang="en-US" sz="2400" b="1" i="1">
                <a:solidFill>
                  <a:srgbClr val="800080"/>
                </a:solidFill>
                <a:latin typeface="Comic Sans MS" pitchFamily="66" charset="0"/>
              </a:rPr>
              <a:t>.</a:t>
            </a:r>
            <a:endParaRPr lang="ru-RU" sz="2400" b="1" i="1">
              <a:solidFill>
                <a:srgbClr val="800080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ru-RU" sz="2400" b="1" i="1">
                <a:solidFill>
                  <a:srgbClr val="800080"/>
                </a:solidFill>
                <a:latin typeface="Comic Sans MS" pitchFamily="66" charset="0"/>
              </a:rPr>
              <a:t>Его вам нужно починить</a:t>
            </a:r>
            <a:r>
              <a:rPr lang="en-US" sz="2400" b="1" i="1">
                <a:solidFill>
                  <a:srgbClr val="800080"/>
                </a:solidFill>
                <a:latin typeface="Comic Sans MS" pitchFamily="66" charset="0"/>
              </a:rPr>
              <a:t>,</a:t>
            </a:r>
            <a:endParaRPr lang="ru-RU" sz="2400" b="1" i="1">
              <a:solidFill>
                <a:srgbClr val="800080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ru-RU" sz="2400" b="1" i="1">
                <a:solidFill>
                  <a:srgbClr val="800080"/>
                </a:solidFill>
                <a:latin typeface="Comic Sans MS" pitchFamily="66" charset="0"/>
              </a:rPr>
              <a:t>А, значит, знанья применить.</a:t>
            </a:r>
          </a:p>
          <a:p>
            <a:pPr>
              <a:spcBef>
                <a:spcPct val="50000"/>
              </a:spcBef>
            </a:pPr>
            <a:r>
              <a:rPr lang="ru-RU" sz="2400" b="1" i="1">
                <a:solidFill>
                  <a:srgbClr val="800080"/>
                </a:solidFill>
                <a:latin typeface="Comic Sans MS" pitchFamily="66" charset="0"/>
              </a:rPr>
              <a:t>Лениться вам, друзья, нельзя,</a:t>
            </a:r>
          </a:p>
          <a:p>
            <a:pPr>
              <a:spcBef>
                <a:spcPct val="50000"/>
              </a:spcBef>
            </a:pPr>
            <a:r>
              <a:rPr lang="ru-RU" sz="2400" b="1" i="1">
                <a:solidFill>
                  <a:srgbClr val="800080"/>
                </a:solidFill>
                <a:latin typeface="Comic Sans MS" pitchFamily="66" charset="0"/>
              </a:rPr>
              <a:t>Работать начинать пора!</a:t>
            </a:r>
          </a:p>
          <a:p>
            <a:pPr>
              <a:spcBef>
                <a:spcPct val="50000"/>
              </a:spcBef>
            </a:pPr>
            <a:endParaRPr lang="ru-RU" sz="2400" b="1" i="1">
              <a:solidFill>
                <a:srgbClr val="800080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4" grpId="0"/>
      <p:bldP spid="718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9" name="AutoShape 11"/>
          <p:cNvSpPr>
            <a:spLocks noChangeArrowheads="1"/>
          </p:cNvSpPr>
          <p:nvPr/>
        </p:nvSpPr>
        <p:spPr bwMode="auto">
          <a:xfrm>
            <a:off x="3492500" y="2473325"/>
            <a:ext cx="2219325" cy="73977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38100" cmpd="dbl">
            <a:solidFill>
              <a:srgbClr val="0033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003366"/>
                </a:solidFill>
              </a:rPr>
              <a:t>1</a:t>
            </a:r>
            <a:r>
              <a:rPr lang="ru-RU" sz="3600" b="1">
                <a:solidFill>
                  <a:srgbClr val="003366"/>
                </a:solidFill>
              </a:rPr>
              <a:t>,</a:t>
            </a:r>
            <a:r>
              <a:rPr lang="en-US" sz="3600" b="1">
                <a:solidFill>
                  <a:srgbClr val="003366"/>
                </a:solidFill>
              </a:rPr>
              <a:t>2</a:t>
            </a:r>
            <a:r>
              <a:rPr lang="ru-RU" sz="3600" b="1">
                <a:solidFill>
                  <a:srgbClr val="003366"/>
                </a:solidFill>
              </a:rPr>
              <a:t> </a:t>
            </a:r>
            <a:r>
              <a:rPr lang="en-US" sz="3600" b="1"/>
              <a:t>·</a:t>
            </a:r>
            <a:r>
              <a:rPr lang="ru-RU" sz="3600" b="1">
                <a:solidFill>
                  <a:srgbClr val="003366"/>
                </a:solidFill>
              </a:rPr>
              <a:t> </a:t>
            </a:r>
            <a:r>
              <a:rPr lang="en-US" sz="3600" b="1">
                <a:solidFill>
                  <a:srgbClr val="003366"/>
                </a:solidFill>
              </a:rPr>
              <a:t>4</a:t>
            </a:r>
            <a:endParaRPr lang="ru-RU" sz="3600" b="1">
              <a:solidFill>
                <a:srgbClr val="003366"/>
              </a:solidFill>
            </a:endParaRPr>
          </a:p>
        </p:txBody>
      </p:sp>
      <p:sp>
        <p:nvSpPr>
          <p:cNvPr id="48140" name="AutoShape 12">
            <a:hlinkClick r:id="" action="ppaction://hlinkshowjump?jump=lastslide"/>
          </p:cNvPr>
          <p:cNvSpPr>
            <a:spLocks noChangeArrowheads="1"/>
          </p:cNvSpPr>
          <p:nvPr/>
        </p:nvSpPr>
        <p:spPr bwMode="auto">
          <a:xfrm>
            <a:off x="2435225" y="3627438"/>
            <a:ext cx="1370013" cy="738187"/>
          </a:xfrm>
          <a:prstGeom prst="roundRect">
            <a:avLst>
              <a:gd name="adj" fmla="val 16667"/>
            </a:avLst>
          </a:prstGeom>
          <a:solidFill>
            <a:srgbClr val="003366"/>
          </a:solidFill>
          <a:ln w="38100" cmpd="dbl">
            <a:solidFill>
              <a:schemeClr val="bg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chemeClr val="bg1"/>
                </a:solidFill>
              </a:rPr>
              <a:t>48</a:t>
            </a:r>
            <a:endParaRPr lang="ru-RU" sz="3600" b="1">
              <a:solidFill>
                <a:schemeClr val="bg1"/>
              </a:solidFill>
            </a:endParaRPr>
          </a:p>
        </p:txBody>
      </p:sp>
      <p:sp>
        <p:nvSpPr>
          <p:cNvPr id="48141" name="AutoShape 13">
            <a:hlinkClick r:id="" action="ppaction://hlinkshowjump?jump=lastslide"/>
          </p:cNvPr>
          <p:cNvSpPr>
            <a:spLocks noChangeArrowheads="1"/>
          </p:cNvSpPr>
          <p:nvPr/>
        </p:nvSpPr>
        <p:spPr bwMode="auto">
          <a:xfrm>
            <a:off x="3898900" y="3627438"/>
            <a:ext cx="1370013" cy="738187"/>
          </a:xfrm>
          <a:prstGeom prst="roundRect">
            <a:avLst>
              <a:gd name="adj" fmla="val 16667"/>
            </a:avLst>
          </a:prstGeom>
          <a:solidFill>
            <a:srgbClr val="003366"/>
          </a:solidFill>
          <a:ln w="38100" cmpd="dbl">
            <a:solidFill>
              <a:schemeClr val="bg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chemeClr val="bg1"/>
                </a:solidFill>
              </a:rPr>
              <a:t>0</a:t>
            </a:r>
            <a:r>
              <a:rPr lang="ru-RU" sz="3600" b="1">
                <a:solidFill>
                  <a:schemeClr val="bg1"/>
                </a:solidFill>
              </a:rPr>
              <a:t>,</a:t>
            </a:r>
            <a:r>
              <a:rPr lang="en-US" sz="3600" b="1">
                <a:solidFill>
                  <a:schemeClr val="bg1"/>
                </a:solidFill>
              </a:rPr>
              <a:t>48</a:t>
            </a:r>
            <a:endParaRPr lang="ru-RU" sz="3600" b="1">
              <a:solidFill>
                <a:schemeClr val="bg1"/>
              </a:solidFill>
            </a:endParaRPr>
          </a:p>
        </p:txBody>
      </p:sp>
      <p:sp>
        <p:nvSpPr>
          <p:cNvPr id="48142" name="AutoShape 1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362575" y="3627438"/>
            <a:ext cx="1370013" cy="738187"/>
          </a:xfrm>
          <a:prstGeom prst="roundRect">
            <a:avLst>
              <a:gd name="adj" fmla="val 16667"/>
            </a:avLst>
          </a:prstGeom>
          <a:solidFill>
            <a:srgbClr val="003366"/>
          </a:solidFill>
          <a:ln w="38100" cmpd="dbl">
            <a:solidFill>
              <a:schemeClr val="bg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>
                <a:solidFill>
                  <a:schemeClr val="bg1"/>
                </a:solidFill>
              </a:rPr>
              <a:t>4,8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48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9" grpId="0" animBg="1"/>
      <p:bldP spid="48140" grpId="0" animBg="1"/>
      <p:bldP spid="48141" grpId="0" animBg="1"/>
      <p:bldP spid="481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hlinkHover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 descr="3d0059_1"/>
          <p:cNvSpPr>
            <a:spLocks noChangeArrowheads="1"/>
          </p:cNvSpPr>
          <p:nvPr/>
        </p:nvSpPr>
        <p:spPr bwMode="auto">
          <a:xfrm>
            <a:off x="503238" y="404813"/>
            <a:ext cx="2730500" cy="20288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9163" name="AutoShape 11"/>
          <p:cNvSpPr>
            <a:spLocks noChangeArrowheads="1"/>
          </p:cNvSpPr>
          <p:nvPr/>
        </p:nvSpPr>
        <p:spPr bwMode="auto">
          <a:xfrm>
            <a:off x="3492500" y="2473325"/>
            <a:ext cx="2219325" cy="73977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38100" cmpd="dbl">
            <a:solidFill>
              <a:srgbClr val="0033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>
                <a:solidFill>
                  <a:srgbClr val="003366"/>
                </a:solidFill>
              </a:rPr>
              <a:t>1,6 </a:t>
            </a:r>
            <a:r>
              <a:rPr lang="en-US" sz="3600" b="1"/>
              <a:t>·</a:t>
            </a:r>
            <a:r>
              <a:rPr lang="ru-RU" sz="3600" b="1">
                <a:solidFill>
                  <a:srgbClr val="003366"/>
                </a:solidFill>
              </a:rPr>
              <a:t> 0,1</a:t>
            </a:r>
          </a:p>
        </p:txBody>
      </p:sp>
      <p:sp>
        <p:nvSpPr>
          <p:cNvPr id="49164" name="AutoShape 1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435225" y="3627438"/>
            <a:ext cx="1370013" cy="738187"/>
          </a:xfrm>
          <a:prstGeom prst="roundRect">
            <a:avLst>
              <a:gd name="adj" fmla="val 16667"/>
            </a:avLst>
          </a:prstGeom>
          <a:solidFill>
            <a:srgbClr val="003366"/>
          </a:solidFill>
          <a:ln w="38100" cmpd="dbl">
            <a:solidFill>
              <a:schemeClr val="bg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>
                <a:solidFill>
                  <a:schemeClr val="bg1"/>
                </a:solidFill>
              </a:rPr>
              <a:t>0,16</a:t>
            </a:r>
          </a:p>
        </p:txBody>
      </p:sp>
      <p:sp>
        <p:nvSpPr>
          <p:cNvPr id="49165" name="AutoShape 13">
            <a:hlinkClick r:id="" action="ppaction://hlinkshowjump?jump=lastslide"/>
          </p:cNvPr>
          <p:cNvSpPr>
            <a:spLocks noChangeArrowheads="1"/>
          </p:cNvSpPr>
          <p:nvPr/>
        </p:nvSpPr>
        <p:spPr bwMode="auto">
          <a:xfrm>
            <a:off x="3898900" y="3627438"/>
            <a:ext cx="1458913" cy="714375"/>
          </a:xfrm>
          <a:prstGeom prst="roundRect">
            <a:avLst>
              <a:gd name="adj" fmla="val 16667"/>
            </a:avLst>
          </a:prstGeom>
          <a:solidFill>
            <a:srgbClr val="003366"/>
          </a:solidFill>
          <a:ln w="38100" cmpd="dbl">
            <a:solidFill>
              <a:schemeClr val="bg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>
                <a:solidFill>
                  <a:schemeClr val="bg1"/>
                </a:solidFill>
              </a:rPr>
              <a:t>0,016</a:t>
            </a:r>
          </a:p>
        </p:txBody>
      </p:sp>
      <p:sp>
        <p:nvSpPr>
          <p:cNvPr id="49166" name="AutoShape 14">
            <a:hlinkClick r:id="" action="ppaction://hlinkshowjump?jump=lastslide"/>
          </p:cNvPr>
          <p:cNvSpPr>
            <a:spLocks noChangeArrowheads="1"/>
          </p:cNvSpPr>
          <p:nvPr/>
        </p:nvSpPr>
        <p:spPr bwMode="auto">
          <a:xfrm>
            <a:off x="5362575" y="3627438"/>
            <a:ext cx="1370013" cy="738187"/>
          </a:xfrm>
          <a:prstGeom prst="roundRect">
            <a:avLst>
              <a:gd name="adj" fmla="val 16667"/>
            </a:avLst>
          </a:prstGeom>
          <a:solidFill>
            <a:srgbClr val="003366"/>
          </a:solidFill>
          <a:ln w="38100" cmpd="dbl">
            <a:solidFill>
              <a:schemeClr val="bg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>
                <a:solidFill>
                  <a:schemeClr val="bg1"/>
                </a:solidFill>
              </a:rPr>
              <a:t>1,6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4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animBg="1"/>
      <p:bldP spid="49163" grpId="0" animBg="1"/>
      <p:bldP spid="49164" grpId="0" animBg="1"/>
      <p:bldP spid="49165" grpId="0" animBg="1"/>
      <p:bldP spid="4916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hlinkHover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 descr="3d0059_1"/>
          <p:cNvSpPr>
            <a:spLocks noChangeArrowheads="1"/>
          </p:cNvSpPr>
          <p:nvPr/>
        </p:nvSpPr>
        <p:spPr bwMode="auto">
          <a:xfrm>
            <a:off x="503238" y="404813"/>
            <a:ext cx="2730500" cy="20288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186" name="Rectangle 10" descr="3d0059_9"/>
          <p:cNvSpPr>
            <a:spLocks noChangeArrowheads="1"/>
          </p:cNvSpPr>
          <p:nvPr/>
        </p:nvSpPr>
        <p:spPr bwMode="auto">
          <a:xfrm>
            <a:off x="5945188" y="4437063"/>
            <a:ext cx="2730500" cy="20288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187" name="AutoShape 11"/>
          <p:cNvSpPr>
            <a:spLocks noChangeArrowheads="1"/>
          </p:cNvSpPr>
          <p:nvPr/>
        </p:nvSpPr>
        <p:spPr bwMode="auto">
          <a:xfrm>
            <a:off x="3492500" y="2473325"/>
            <a:ext cx="2219325" cy="73977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38100" cmpd="dbl">
            <a:solidFill>
              <a:srgbClr val="0033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>
                <a:solidFill>
                  <a:srgbClr val="003366"/>
                </a:solidFill>
              </a:rPr>
              <a:t>1,5 </a:t>
            </a:r>
            <a:r>
              <a:rPr lang="en-US" sz="3600" b="1"/>
              <a:t>·</a:t>
            </a:r>
            <a:r>
              <a:rPr lang="ru-RU" sz="3600" b="1">
                <a:solidFill>
                  <a:srgbClr val="003366"/>
                </a:solidFill>
              </a:rPr>
              <a:t> 0,3</a:t>
            </a:r>
          </a:p>
        </p:txBody>
      </p:sp>
      <p:sp>
        <p:nvSpPr>
          <p:cNvPr id="50188" name="AutoShape 1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35225" y="3627438"/>
            <a:ext cx="1370013" cy="738187"/>
          </a:xfrm>
          <a:prstGeom prst="roundRect">
            <a:avLst>
              <a:gd name="adj" fmla="val 16667"/>
            </a:avLst>
          </a:prstGeom>
          <a:solidFill>
            <a:srgbClr val="003366"/>
          </a:solidFill>
          <a:ln w="38100" cmpd="dbl">
            <a:solidFill>
              <a:schemeClr val="bg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>
                <a:solidFill>
                  <a:schemeClr val="bg1"/>
                </a:solidFill>
              </a:rPr>
              <a:t>0,45</a:t>
            </a:r>
          </a:p>
        </p:txBody>
      </p:sp>
      <p:sp>
        <p:nvSpPr>
          <p:cNvPr id="50189" name="AutoShape 13">
            <a:hlinkClick r:id="" action="ppaction://hlinkshowjump?jump=lastslide"/>
          </p:cNvPr>
          <p:cNvSpPr>
            <a:spLocks noChangeArrowheads="1"/>
          </p:cNvSpPr>
          <p:nvPr/>
        </p:nvSpPr>
        <p:spPr bwMode="auto">
          <a:xfrm>
            <a:off x="3898900" y="3627438"/>
            <a:ext cx="1370013" cy="738187"/>
          </a:xfrm>
          <a:prstGeom prst="roundRect">
            <a:avLst>
              <a:gd name="adj" fmla="val 16667"/>
            </a:avLst>
          </a:prstGeom>
          <a:solidFill>
            <a:srgbClr val="003366"/>
          </a:solidFill>
          <a:ln w="38100" cmpd="dbl">
            <a:solidFill>
              <a:schemeClr val="bg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>
                <a:solidFill>
                  <a:schemeClr val="bg1"/>
                </a:solidFill>
              </a:rPr>
              <a:t>4,5</a:t>
            </a:r>
          </a:p>
        </p:txBody>
      </p:sp>
      <p:sp>
        <p:nvSpPr>
          <p:cNvPr id="50190" name="AutoShape 14">
            <a:hlinkClick r:id="" action="ppaction://hlinkshowjump?jump=lastslide"/>
          </p:cNvPr>
          <p:cNvSpPr>
            <a:spLocks noChangeArrowheads="1"/>
          </p:cNvSpPr>
          <p:nvPr/>
        </p:nvSpPr>
        <p:spPr bwMode="auto">
          <a:xfrm>
            <a:off x="5362575" y="3627438"/>
            <a:ext cx="1370013" cy="738187"/>
          </a:xfrm>
          <a:prstGeom prst="roundRect">
            <a:avLst>
              <a:gd name="adj" fmla="val 16667"/>
            </a:avLst>
          </a:prstGeom>
          <a:solidFill>
            <a:srgbClr val="003366"/>
          </a:solidFill>
          <a:ln w="38100" cmpd="dbl">
            <a:solidFill>
              <a:schemeClr val="bg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>
                <a:solidFill>
                  <a:schemeClr val="bg1"/>
                </a:solidFill>
              </a:rPr>
              <a:t>45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50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6" grpId="0" animBg="1"/>
      <p:bldP spid="50187" grpId="0" animBg="1"/>
      <p:bldP spid="50188" grpId="0" animBg="1"/>
      <p:bldP spid="50189" grpId="0" animBg="1"/>
      <p:bldP spid="5019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"/>
</p:tagLst>
</file>

<file path=ppt/theme/theme1.xml><?xml version="1.0" encoding="utf-8"?>
<a:theme xmlns:a="http://schemas.openxmlformats.org/drawingml/2006/main" name="Оформление по умолчанию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</TotalTime>
  <Words>563</Words>
  <Application>Microsoft Office PowerPoint</Application>
  <PresentationFormat>Экран (4:3)</PresentationFormat>
  <Paragraphs>160</Paragraphs>
  <Slides>38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38</vt:i4>
      </vt:variant>
    </vt:vector>
  </HeadingPairs>
  <TitlesOfParts>
    <vt:vector size="41" baseType="lpstr">
      <vt:lpstr>Оформление по умолчанию</vt:lpstr>
      <vt:lpstr>Image</vt:lpstr>
      <vt:lpstr>Диаграмма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Задача.</vt:lpstr>
      <vt:lpstr>Задача.  Скорость движения Марса вокруг Солнца 21,1 км/с, а скорость Земли в 1,5 км/с больше. Какой путь пройдёт каждая из планет за 6,7 с? </vt:lpstr>
      <vt:lpstr>РЕШЕНИЕ:</vt:lpstr>
      <vt:lpstr>Слайд 28</vt:lpstr>
      <vt:lpstr>Вставьте пропущенные запятые, чтобы получились верные равенства:</vt:lpstr>
      <vt:lpstr>Слайд 30</vt:lpstr>
      <vt:lpstr>  Вы, наверное, устали? Настало время отдыхать. Предлагаю усталость Физкультминуткою снять. </vt:lpstr>
      <vt:lpstr>Слайд 32</vt:lpstr>
      <vt:lpstr>РЕШИТЕ ТЕСТ</vt:lpstr>
      <vt:lpstr>Игра «Отгадай пословицу»</vt:lpstr>
      <vt:lpstr>Слайд 35</vt:lpstr>
      <vt:lpstr>Слайд 36</vt:lpstr>
      <vt:lpstr>Слайд 37</vt:lpstr>
      <vt:lpstr>Слайд 38</vt:lpstr>
    </vt:vector>
  </TitlesOfParts>
  <Company>MyWay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Irina</dc:creator>
  <cp:lastModifiedBy>user</cp:lastModifiedBy>
  <cp:revision>55</cp:revision>
  <dcterms:created xsi:type="dcterms:W3CDTF">2007-03-20T19:24:54Z</dcterms:created>
  <dcterms:modified xsi:type="dcterms:W3CDTF">2013-09-07T09:58:03Z</dcterms:modified>
</cp:coreProperties>
</file>