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9" r:id="rId7"/>
    <p:sldId id="267" r:id="rId8"/>
    <p:sldId id="268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333300"/>
    <a:srgbClr val="6666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321CF97-04FE-4F49-A973-226A9C31A036}" type="datetime1">
              <a:rPr lang="ru-RU"/>
              <a:pPr/>
              <a:t>10.06.2012</a:t>
            </a:fld>
            <a:endParaRPr lang="ru-RU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2ED5A26-A069-4202-A929-CCD4D864B21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5E0EA4E-31A3-4733-BD37-6E95E8A19731}" type="datetime1">
              <a:rPr lang="ru-RU"/>
              <a:pPr/>
              <a:t>10.06.2012</a:t>
            </a:fld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A638BBD-2B74-4A7C-A7D0-83C0A03FD27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5E0EA4E-31A3-4733-BD37-6E95E8A19731}" type="datetime1">
              <a:rPr lang="ru-RU" smtClean="0"/>
              <a:pPr/>
              <a:t>10.06.2012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638BBD-2B74-4A7C-A7D0-83C0A03FD27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B556AEC-1C9F-483D-80BA-0DD84939E6B9}" type="datetime1">
              <a:rPr lang="ru-RU"/>
              <a:pPr/>
              <a:t>10.06.2012</a:t>
            </a:fld>
            <a:endParaRPr lang="ru-RU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A0BC03-6324-4C96-9B78-541D162D6BC0}" type="datetime1">
              <a:rPr lang="ru-RU"/>
              <a:pPr/>
              <a:t>10.06.2012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B24C94-D0CF-4EF2-A3A9-152B8BFF3C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057EFD-B53E-42E6-9FDC-0784089761AD}" type="datetime1">
              <a:rPr lang="ru-RU"/>
              <a:pPr/>
              <a:t>10.06.2012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6A5DC6-D389-422A-A8D3-A2CA1FD935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68CA24-C35D-4FA5-8AA2-19A9E15A2BBC}" type="datetime1">
              <a:rPr lang="ru-RU"/>
              <a:pPr/>
              <a:t>10.06.2012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904137-865D-4703-8C54-46331A971D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0C6503-F7C4-4A92-90EB-9056BA55EB07}" type="datetime1">
              <a:rPr lang="ru-RU"/>
              <a:pPr/>
              <a:t>10.06.2012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22FF05-EB68-4C38-8EBD-F8D621C964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D77B9E-105A-4E80-AE5D-1ABB0A13DC92}" type="datetime1">
              <a:rPr lang="ru-RU"/>
              <a:pPr/>
              <a:t>10.06.2012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A3BCA2-A144-4152-9700-04766F1F35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F2032E-5EF4-4132-9DA2-54F578919CBC}" type="datetime1">
              <a:rPr lang="ru-RU"/>
              <a:pPr/>
              <a:t>10.06.2012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5A648-13B0-40AA-A1B6-EC2D7B003B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198FC4-9492-4386-BE71-9953A838DB62}" type="datetime1">
              <a:rPr lang="ru-RU"/>
              <a:pPr/>
              <a:t>10.06.2012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DA539-6215-49B4-BF2E-5F311A0CDF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8E282F-F457-46D0-A441-F5BE7424D4E0}" type="datetime1">
              <a:rPr lang="ru-RU"/>
              <a:pPr/>
              <a:t>10.06.2012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54971F-2430-408D-9F7D-59212351ED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A02D4E-179C-4BFF-AAB2-4270825E17DE}" type="datetime1">
              <a:rPr lang="ru-RU"/>
              <a:pPr/>
              <a:t>10.06.2012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8178AF-B93E-45EE-AF76-C8371A93A6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F29A9B-B014-4024-8344-A528374CAF3C}" type="datetime1">
              <a:rPr lang="ru-RU"/>
              <a:pPr/>
              <a:t>10.06.2012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3BAA3-AC12-48BA-A995-50D2E3A7AB9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EFFFAF-CDA1-4A01-96E7-73D9971F87B5}" type="datetime1">
              <a:rPr lang="ru-RU"/>
              <a:pPr/>
              <a:t>10.06.2012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2A8D2-D8C1-45AB-8C9A-283B399E85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F00ACDF5-D97E-4597-976C-6836AAA0D2B8}" type="datetime1">
              <a:rPr lang="ru-RU"/>
              <a:pPr/>
              <a:t>10.06.2012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1AA03F6-F4C7-466C-90C6-1B45D725D1A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4868863"/>
            <a:ext cx="8424862" cy="1685925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C000"/>
                </a:solidFill>
              </a:rPr>
              <a:t>Турнир знатоков русского языка и </a:t>
            </a:r>
            <a:r>
              <a:rPr lang="ru-RU" sz="3600" b="1" dirty="0" smtClean="0">
                <a:solidFill>
                  <a:srgbClr val="FFC000"/>
                </a:solidFill>
              </a:rPr>
              <a:t>литературы для учащихся 5-х классов</a:t>
            </a:r>
            <a:endParaRPr lang="ru-RU" sz="3600" b="1" dirty="0">
              <a:solidFill>
                <a:srgbClr val="FFC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 rot="10800000">
            <a:off x="0" y="4077072"/>
            <a:ext cx="45719" cy="72008"/>
          </a:xfrm>
        </p:spPr>
        <p:txBody>
          <a:bodyPr/>
          <a:lstStyle/>
          <a:p>
            <a:endParaRPr lang="ru-RU" sz="4000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EB12-6155-4373-8B70-4BBC447770F8}" type="datetime1">
              <a:rPr lang="ru-RU"/>
              <a:pPr/>
              <a:t>10.06.2012</a:t>
            </a:fld>
            <a:endParaRPr lang="ru-RU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274638"/>
            <a:ext cx="6119813" cy="777875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3300"/>
                </a:solidFill>
              </a:rPr>
              <a:t>Иллюстрации каких сказок представлены на слайдах</a:t>
            </a:r>
            <a:endParaRPr lang="ru-RU" sz="2400" b="1" dirty="0">
              <a:solidFill>
                <a:srgbClr val="0033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>
              <a:buFontTx/>
              <a:buNone/>
            </a:pPr>
            <a:endParaRPr lang="ru-RU">
              <a:solidFill>
                <a:srgbClr val="003300"/>
              </a:solidFill>
            </a:endParaRPr>
          </a:p>
        </p:txBody>
      </p:sp>
      <p:pic>
        <p:nvPicPr>
          <p:cNvPr id="8197" name="Picture 5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88913"/>
            <a:ext cx="606425" cy="863600"/>
          </a:xfrm>
          <a:prstGeom prst="rect">
            <a:avLst/>
          </a:prstGeom>
          <a:noFill/>
        </p:spPr>
      </p:pic>
      <p:pic>
        <p:nvPicPr>
          <p:cNvPr id="2050" name="Picture 2" descr="C:\Users\я\Desktop\bmDSCN06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2761566" cy="5112568"/>
          </a:xfrm>
          <a:prstGeom prst="rect">
            <a:avLst/>
          </a:prstGeom>
          <a:noFill/>
        </p:spPr>
      </p:pic>
      <p:pic>
        <p:nvPicPr>
          <p:cNvPr id="2053" name="Picture 5" descr="C:\Users\я\Desktop\Untitled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1340768"/>
            <a:ext cx="2887656" cy="5112568"/>
          </a:xfrm>
          <a:prstGeom prst="rect">
            <a:avLst/>
          </a:prstGeom>
          <a:noFill/>
        </p:spPr>
      </p:pic>
      <p:pic>
        <p:nvPicPr>
          <p:cNvPr id="2054" name="Picture 6" descr="C:\Users\я\Desktop\54vasnecov-ivan_carevich_na_serom_volk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1340768"/>
            <a:ext cx="3025604" cy="51845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9859-420E-4F73-8893-5D70A679CF95}" type="datetime1">
              <a:rPr lang="ru-RU"/>
              <a:pPr/>
              <a:t>10.06.2012</a:t>
            </a:fld>
            <a:endParaRPr lang="ru-RU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274638"/>
            <a:ext cx="6119813" cy="777875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3300"/>
                </a:solidFill>
              </a:rPr>
              <a:t>Иллюстрации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sz="2400" b="1" dirty="0" smtClean="0">
                <a:solidFill>
                  <a:srgbClr val="003300"/>
                </a:solidFill>
              </a:rPr>
              <a:t>каких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sz="2400" b="1" dirty="0" smtClean="0">
                <a:solidFill>
                  <a:srgbClr val="003300"/>
                </a:solidFill>
              </a:rPr>
              <a:t>сказок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sz="2400" b="1" dirty="0" smtClean="0">
                <a:solidFill>
                  <a:srgbClr val="003300"/>
                </a:solidFill>
              </a:rPr>
              <a:t>представлены на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sz="2400" b="1" dirty="0" smtClean="0">
                <a:solidFill>
                  <a:srgbClr val="003300"/>
                </a:solidFill>
              </a:rPr>
              <a:t>слайдах</a:t>
            </a:r>
            <a:endParaRPr lang="ru-RU" sz="2400" b="1" dirty="0">
              <a:solidFill>
                <a:srgbClr val="00330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>
              <a:buFontTx/>
              <a:buNone/>
            </a:pPr>
            <a:endParaRPr lang="ru-RU" dirty="0">
              <a:solidFill>
                <a:srgbClr val="003300"/>
              </a:solidFill>
            </a:endParaRPr>
          </a:p>
        </p:txBody>
      </p:sp>
      <p:pic>
        <p:nvPicPr>
          <p:cNvPr id="9221" name="Picture 5" descr="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88913"/>
            <a:ext cx="649287" cy="863600"/>
          </a:xfrm>
          <a:prstGeom prst="rect">
            <a:avLst/>
          </a:prstGeom>
          <a:noFill/>
        </p:spPr>
      </p:pic>
      <p:pic>
        <p:nvPicPr>
          <p:cNvPr id="3077" name="Picture 5" descr="C:\Users\я\Desktop\post-3-130216518563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196752"/>
            <a:ext cx="3830862" cy="2952328"/>
          </a:xfrm>
          <a:prstGeom prst="rect">
            <a:avLst/>
          </a:prstGeom>
          <a:noFill/>
        </p:spPr>
      </p:pic>
      <p:pic>
        <p:nvPicPr>
          <p:cNvPr id="3078" name="Picture 6" descr="C:\Users\я\Desktop\zz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1268760"/>
            <a:ext cx="4143404" cy="5184576"/>
          </a:xfrm>
          <a:prstGeom prst="rect">
            <a:avLst/>
          </a:prstGeom>
          <a:noFill/>
        </p:spPr>
      </p:pic>
      <p:pic>
        <p:nvPicPr>
          <p:cNvPr id="3079" name="Picture 7" descr="C:\Users\я\Desktop\imgB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149080"/>
            <a:ext cx="3888432" cy="233229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FB97B-5156-4EF4-A21E-3C74AD659AB7}" type="datetime1">
              <a:rPr lang="ru-RU"/>
              <a:pPr/>
              <a:t>10.06.2012</a:t>
            </a:fld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274638"/>
            <a:ext cx="6119813" cy="777875"/>
          </a:xfrm>
        </p:spPr>
        <p:txBody>
          <a:bodyPr/>
          <a:lstStyle/>
          <a:p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</a:rPr>
              <a:t>В стране «Грамматика». Разминка </a:t>
            </a:r>
            <a:endParaRPr lang="ru-RU" sz="2800" b="1" dirty="0">
              <a:solidFill>
                <a:srgbClr val="FFC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>
              <a:buFontTx/>
              <a:buNone/>
            </a:pPr>
            <a:r>
              <a:rPr lang="ru-RU" dirty="0" smtClean="0">
                <a:solidFill>
                  <a:srgbClr val="003300"/>
                </a:solidFill>
              </a:rPr>
              <a:t>1.Собери слово из букв</a:t>
            </a:r>
          </a:p>
          <a:p>
            <a:pPr algn="ctr">
              <a:buFontTx/>
              <a:buNone/>
            </a:pPr>
            <a:r>
              <a:rPr lang="ru-RU" dirty="0" smtClean="0">
                <a:solidFill>
                  <a:srgbClr val="003300"/>
                </a:solidFill>
              </a:rPr>
              <a:t>ГНИЛСИВИТКА</a:t>
            </a:r>
          </a:p>
          <a:p>
            <a:pPr>
              <a:buFontTx/>
              <a:buNone/>
            </a:pPr>
            <a:r>
              <a:rPr lang="ru-RU" dirty="0" smtClean="0">
                <a:solidFill>
                  <a:srgbClr val="003300"/>
                </a:solidFill>
              </a:rPr>
              <a:t>2. К словам в левом столбике подберите слова из правого, образуя новые.</a:t>
            </a:r>
          </a:p>
          <a:p>
            <a:pPr>
              <a:buFontTx/>
              <a:buNone/>
            </a:pPr>
            <a:r>
              <a:rPr lang="ru-RU" dirty="0" smtClean="0">
                <a:solidFill>
                  <a:srgbClr val="003300"/>
                </a:solidFill>
              </a:rPr>
              <a:t> </a:t>
            </a:r>
          </a:p>
          <a:p>
            <a:pPr>
              <a:buFontTx/>
              <a:buNone/>
            </a:pPr>
            <a:endParaRPr lang="ru-RU" dirty="0">
              <a:solidFill>
                <a:srgbClr val="003300"/>
              </a:solidFill>
            </a:endParaRPr>
          </a:p>
        </p:txBody>
      </p:sp>
      <p:pic>
        <p:nvPicPr>
          <p:cNvPr id="3076" name="Picture 4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60350"/>
            <a:ext cx="428625" cy="792163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285852" y="4000504"/>
          <a:ext cx="6096000" cy="221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ВОЛ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РАК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7210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СЕНО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ОВОД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ПРИЗ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ОКНО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КИПА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ГРАД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ВИНО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ВАЛ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САД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РИС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40F2D-70CC-4225-A854-667D73594797}" type="datetime1">
              <a:rPr lang="ru-RU"/>
              <a:pPr/>
              <a:t>10.06.2012</a:t>
            </a:fld>
            <a:endParaRPr lang="ru-RU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274638"/>
            <a:ext cx="6119813" cy="777875"/>
          </a:xfrm>
        </p:spPr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Ребус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571612"/>
            <a:ext cx="8229600" cy="4924425"/>
          </a:xfrm>
        </p:spPr>
        <p:txBody>
          <a:bodyPr/>
          <a:lstStyle/>
          <a:p>
            <a:pPr>
              <a:buFontTx/>
              <a:buNone/>
            </a:pPr>
            <a:r>
              <a:rPr lang="ru-RU" dirty="0" smtClean="0">
                <a:solidFill>
                  <a:srgbClr val="003300"/>
                </a:solidFill>
              </a:rPr>
              <a:t>1.Прежде чем 7я о5 сядет за 100л, пре2рительно вы3 клеенку. </a:t>
            </a:r>
          </a:p>
          <a:p>
            <a:pPr>
              <a:buFontTx/>
              <a:buNone/>
            </a:pPr>
            <a:r>
              <a:rPr lang="ru-RU" dirty="0" smtClean="0">
                <a:solidFill>
                  <a:srgbClr val="003300"/>
                </a:solidFill>
              </a:rPr>
              <a:t>2. Помоги восстановить загадочную надпись. </a:t>
            </a:r>
          </a:p>
          <a:p>
            <a:pPr>
              <a:buFontTx/>
              <a:buNone/>
            </a:pP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smtClean="0">
                <a:solidFill>
                  <a:srgbClr val="003300"/>
                </a:solidFill>
              </a:rPr>
              <a:t>  .О..О     .О.А.О.А.Ь!</a:t>
            </a:r>
          </a:p>
          <a:p>
            <a:pPr>
              <a:buFontTx/>
              <a:buNone/>
            </a:pPr>
            <a:endParaRPr lang="ru-RU" dirty="0">
              <a:solidFill>
                <a:srgbClr val="003300"/>
              </a:solidFill>
            </a:endParaRPr>
          </a:p>
        </p:txBody>
      </p:sp>
      <p:pic>
        <p:nvPicPr>
          <p:cNvPr id="4101" name="Picture 5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60350"/>
            <a:ext cx="542925" cy="7969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C5990-0C3F-4094-957B-7597F5AEDAB2}" type="datetime1">
              <a:rPr lang="ru-RU"/>
              <a:pPr/>
              <a:t>10.06.2012</a:t>
            </a:fld>
            <a:endParaRPr lang="ru-RU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274638"/>
            <a:ext cx="6119813" cy="777875"/>
          </a:xfrm>
        </p:spPr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Знаешь ли ты?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>
              <a:buFontTx/>
              <a:buNone/>
            </a:pPr>
            <a:r>
              <a:rPr lang="ru-RU" sz="2000" dirty="0" smtClean="0">
                <a:solidFill>
                  <a:srgbClr val="003300"/>
                </a:solidFill>
              </a:rPr>
              <a:t>Угадай слово по шутливой характеристике.</a:t>
            </a:r>
          </a:p>
          <a:p>
            <a:pPr marL="514350" indent="-514350">
              <a:buFontTx/>
              <a:buAutoNum type="arabicPeriod"/>
            </a:pPr>
            <a:r>
              <a:rPr lang="ru-RU" sz="2000" dirty="0" smtClean="0">
                <a:solidFill>
                  <a:srgbClr val="003300"/>
                </a:solidFill>
              </a:rPr>
              <a:t>Ее толкут, носят решетом, в нее прячут концы нечестные люди. Что это?</a:t>
            </a:r>
          </a:p>
          <a:p>
            <a:pPr marL="514350" indent="-514350">
              <a:buFontTx/>
              <a:buAutoNum type="arabicPeriod"/>
            </a:pPr>
            <a:r>
              <a:rPr lang="ru-RU" sz="2000" dirty="0" smtClean="0">
                <a:solidFill>
                  <a:srgbClr val="003300"/>
                </a:solidFill>
              </a:rPr>
              <a:t>Его вешают, приходя в уныние, всюду суют, вмешиваясь не в свое дело, им клюют. Что это?</a:t>
            </a:r>
          </a:p>
          <a:p>
            <a:pPr marL="514350" indent="-514350">
              <a:buFontTx/>
              <a:buAutoNum type="arabicPeriod"/>
            </a:pPr>
            <a:r>
              <a:rPr lang="ru-RU" sz="2000" dirty="0" smtClean="0">
                <a:solidFill>
                  <a:srgbClr val="003300"/>
                </a:solidFill>
              </a:rPr>
              <a:t>Его проглатывают, за него тянут или дергают, настойчиво заставляя высказываться, его приходится держать за зубами. Что это?</a:t>
            </a:r>
          </a:p>
          <a:p>
            <a:pPr marL="514350" indent="-514350">
              <a:buFontTx/>
              <a:buAutoNum type="arabicPeriod"/>
            </a:pPr>
            <a:r>
              <a:rPr lang="ru-RU" sz="2000" dirty="0" smtClean="0">
                <a:solidFill>
                  <a:srgbClr val="003300"/>
                </a:solidFill>
              </a:rPr>
              <a:t>Его иногда приходится держать, не занимая при этом руки, за ним можно лезть в карман. Что это?</a:t>
            </a:r>
            <a:endParaRPr lang="ru-RU" sz="2000" dirty="0">
              <a:solidFill>
                <a:srgbClr val="003300"/>
              </a:solidFill>
            </a:endParaRPr>
          </a:p>
        </p:txBody>
      </p:sp>
      <p:pic>
        <p:nvPicPr>
          <p:cNvPr id="5125" name="Picture 5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713" y="260350"/>
            <a:ext cx="549275" cy="79216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4D7AE-2954-4D4C-9331-BBC3F1542F44}" type="datetime1">
              <a:rPr lang="ru-RU"/>
              <a:pPr/>
              <a:t>10.06.2012</a:t>
            </a:fld>
            <a:endParaRPr lang="ru-RU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274638"/>
            <a:ext cx="6119813" cy="777875"/>
          </a:xfrm>
        </p:spPr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Игра - шарада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ru-RU" sz="1800" dirty="0" smtClean="0">
                <a:solidFill>
                  <a:srgbClr val="003300"/>
                </a:solidFill>
              </a:rPr>
              <a:t>Всего две ноты и предлог </a:t>
            </a:r>
          </a:p>
          <a:p>
            <a:pPr marL="514350" indent="-514350">
              <a:buNone/>
            </a:pPr>
            <a:r>
              <a:rPr lang="ru-RU" sz="1800" dirty="0" smtClean="0">
                <a:solidFill>
                  <a:srgbClr val="003300"/>
                </a:solidFill>
              </a:rPr>
              <a:t>      Построить я на даче смог.</a:t>
            </a:r>
          </a:p>
          <a:p>
            <a:pPr marL="514350" indent="-514350">
              <a:buNone/>
            </a:pPr>
            <a:endParaRPr lang="ru-RU" sz="1800" dirty="0" smtClean="0">
              <a:solidFill>
                <a:srgbClr val="003300"/>
              </a:solidFill>
            </a:endParaRPr>
          </a:p>
          <a:p>
            <a:pPr marL="514350" indent="-514350">
              <a:buAutoNum type="arabicPeriod" startAt="2"/>
            </a:pPr>
            <a:r>
              <a:rPr lang="ru-RU" sz="1800" dirty="0" smtClean="0">
                <a:solidFill>
                  <a:srgbClr val="003300"/>
                </a:solidFill>
              </a:rPr>
              <a:t>Начало слова – лес, конец – стихотворение,                                          А целое растет, хотя и не растение.</a:t>
            </a:r>
          </a:p>
          <a:p>
            <a:pPr marL="514350" indent="-514350">
              <a:buAutoNum type="arabicPeriod" startAt="2"/>
            </a:pPr>
            <a:endParaRPr lang="ru-RU" sz="1800" dirty="0" smtClean="0">
              <a:solidFill>
                <a:srgbClr val="003300"/>
              </a:solidFill>
            </a:endParaRPr>
          </a:p>
          <a:p>
            <a:pPr marL="514350" indent="-514350">
              <a:buAutoNum type="arabicPeriod" startAt="2"/>
            </a:pPr>
            <a:r>
              <a:rPr lang="ru-RU" sz="1800" dirty="0" smtClean="0">
                <a:solidFill>
                  <a:srgbClr val="003300"/>
                </a:solidFill>
              </a:rPr>
              <a:t>Начало – голос птицы, конец – на дне пруда,</a:t>
            </a:r>
          </a:p>
          <a:p>
            <a:pPr marL="514350" indent="-514350">
              <a:buNone/>
            </a:pPr>
            <a:r>
              <a:rPr lang="ru-RU" sz="1800" dirty="0" smtClean="0">
                <a:solidFill>
                  <a:srgbClr val="003300"/>
                </a:solidFill>
              </a:rPr>
              <a:t>       А целое в музее найдете без труда.</a:t>
            </a:r>
          </a:p>
          <a:p>
            <a:pPr marL="514350" indent="-514350">
              <a:buNone/>
            </a:pPr>
            <a:endParaRPr lang="ru-RU" sz="1800" dirty="0" smtClean="0">
              <a:solidFill>
                <a:srgbClr val="003300"/>
              </a:solidFill>
            </a:endParaRPr>
          </a:p>
          <a:p>
            <a:pPr marL="514350" indent="-514350">
              <a:buNone/>
            </a:pPr>
            <a:r>
              <a:rPr lang="ru-RU" sz="1800" dirty="0" smtClean="0">
                <a:solidFill>
                  <a:srgbClr val="003300"/>
                </a:solidFill>
              </a:rPr>
              <a:t>4.    Начало деревом зовется, конец – местоимение</a:t>
            </a:r>
          </a:p>
          <a:p>
            <a:pPr marL="514350" indent="-514350">
              <a:buNone/>
            </a:pPr>
            <a:r>
              <a:rPr lang="ru-RU" sz="1800" dirty="0" smtClean="0">
                <a:solidFill>
                  <a:srgbClr val="003300"/>
                </a:solidFill>
              </a:rPr>
              <a:t>      Здесь в книге целое найдется</a:t>
            </a:r>
          </a:p>
          <a:p>
            <a:pPr marL="514350" indent="-514350">
              <a:buNone/>
            </a:pPr>
            <a:r>
              <a:rPr lang="ru-RU" sz="1800" dirty="0" smtClean="0">
                <a:solidFill>
                  <a:srgbClr val="003300"/>
                </a:solidFill>
              </a:rPr>
              <a:t>      И в каждой строчке есть они.</a:t>
            </a:r>
          </a:p>
          <a:p>
            <a:pPr marL="514350" indent="-514350">
              <a:buAutoNum type="arabicPeriod" startAt="2"/>
            </a:pPr>
            <a:endParaRPr lang="ru-RU" dirty="0">
              <a:solidFill>
                <a:srgbClr val="003300"/>
              </a:solidFill>
            </a:endParaRPr>
          </a:p>
        </p:txBody>
      </p:sp>
      <p:pic>
        <p:nvPicPr>
          <p:cNvPr id="6149" name="Picture 5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88913"/>
            <a:ext cx="636587" cy="8699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Страна литературная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Расскажи наизусть любимое стихотворное произведение (басня, отрывок из поэмы, стихотворение.)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6503-F7C4-4A92-90EB-9056BA55EB07}" type="datetime1">
              <a:rPr lang="ru-RU" smtClean="0"/>
              <a:pPr/>
              <a:t>10.06.2012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В стране сказок.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dirty="0" smtClean="0"/>
              <a:t>Узнайте героя по реплике. Назовите автора и название сказки.</a:t>
            </a:r>
          </a:p>
          <a:p>
            <a:r>
              <a:rPr lang="ru-RU" sz="1600" dirty="0" smtClean="0"/>
              <a:t>«Чем жить одной, лучше пойду замуж за журавля. Журавль, возьми меня замуж»</a:t>
            </a:r>
          </a:p>
          <a:p>
            <a:r>
              <a:rPr lang="ru-RU" sz="1600" dirty="0" smtClean="0"/>
              <a:t>«Эх вы сони! Из-за вашего сна я чуть головой не поплатился.»</a:t>
            </a:r>
          </a:p>
          <a:p>
            <a:r>
              <a:rPr lang="ru-RU" sz="1600" dirty="0" smtClean="0"/>
              <a:t>«Мне тебя, царица жаль; но забудь свою печаль; Понесешь ты в эту ночь: у тебя родится дочь.»</a:t>
            </a:r>
          </a:p>
          <a:p>
            <a:r>
              <a:rPr lang="ru-RU" sz="1600" dirty="0" smtClean="0"/>
              <a:t>«Знаю, знаю! Она теперь у злого Кощея Бессмертного. Трудно ее будет достать, нелегко с Кощеем сладить»</a:t>
            </a:r>
          </a:p>
          <a:p>
            <a:r>
              <a:rPr lang="ru-RU" sz="1600" dirty="0" smtClean="0"/>
              <a:t>«Они, тебя не убьют, даже если я рассержусь на тебя, я лучше сама убью тебя»</a:t>
            </a:r>
          </a:p>
          <a:p>
            <a:r>
              <a:rPr lang="ru-RU" sz="1600" dirty="0" smtClean="0"/>
              <a:t>«Ну, Иван – Царевич, сумел ты меня разыскать, теперь я твоя весь век буду!»</a:t>
            </a:r>
          </a:p>
          <a:p>
            <a:r>
              <a:rPr lang="ru-RU" sz="1600" dirty="0" smtClean="0"/>
              <a:t>«Погоди; об ней, быть может, ветер знает. Он поможет»</a:t>
            </a:r>
          </a:p>
          <a:p>
            <a:r>
              <a:rPr lang="ru-RU" sz="1600" dirty="0" smtClean="0"/>
              <a:t>«Возьми это семечко. Пока оно будет у тебя, ты всегда будешь знать урок свой, какой бы тебе ни задали.»</a:t>
            </a:r>
          </a:p>
          <a:p>
            <a:r>
              <a:rPr lang="ru-RU" sz="1600" dirty="0" smtClean="0"/>
              <a:t>«Ой вы молодцы честные, Братцы все мои родные.»</a:t>
            </a:r>
            <a:endParaRPr lang="ru-RU" sz="16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6503-F7C4-4A92-90EB-9056BA55EB07}" type="datetime1">
              <a:rPr lang="ru-RU" smtClean="0"/>
              <a:pPr/>
              <a:t>10.06.2012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Викторина юмористическая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6503-F7C4-4A92-90EB-9056BA55EB07}" type="datetime1">
              <a:rPr lang="ru-RU" smtClean="0"/>
              <a:pPr/>
              <a:t>10.06.2012</a:t>
            </a:fld>
            <a:endParaRPr lang="ru-RU"/>
          </a:p>
        </p:txBody>
      </p:sp>
      <p:pic>
        <p:nvPicPr>
          <p:cNvPr id="5122" name="Picture 2" descr="C:\Users\я\Desktop\happy-face1_15787425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357298"/>
            <a:ext cx="5091122" cy="499746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8CBE-4431-489B-849D-B1559C2A9919}" type="datetime1">
              <a:rPr lang="ru-RU"/>
              <a:pPr/>
              <a:t>10.06.2012</a:t>
            </a:fld>
            <a:endParaRPr lang="ru-RU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274638"/>
            <a:ext cx="6119813" cy="777875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3300"/>
                </a:solidFill>
              </a:rPr>
              <a:t>Иллюстрации каких сказок представлены на слайдах</a:t>
            </a:r>
            <a:endParaRPr lang="ru-RU" sz="2400" b="1" dirty="0">
              <a:solidFill>
                <a:srgbClr val="0033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>
              <a:buFontTx/>
              <a:buNone/>
            </a:pPr>
            <a:endParaRPr lang="ru-RU" dirty="0">
              <a:solidFill>
                <a:srgbClr val="003300"/>
              </a:solidFill>
            </a:endParaRPr>
          </a:p>
        </p:txBody>
      </p:sp>
      <p:pic>
        <p:nvPicPr>
          <p:cNvPr id="7173" name="Picture 5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88913"/>
            <a:ext cx="600075" cy="869950"/>
          </a:xfrm>
          <a:prstGeom prst="rect">
            <a:avLst/>
          </a:prstGeom>
          <a:noFill/>
        </p:spPr>
      </p:pic>
      <p:pic>
        <p:nvPicPr>
          <p:cNvPr id="1026" name="Picture 2" descr="C:\Users\я\Desktop\70987549_0a266a036ff8ca7e9c59ce680036c3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142984"/>
            <a:ext cx="4288560" cy="2714644"/>
          </a:xfrm>
          <a:prstGeom prst="rect">
            <a:avLst/>
          </a:prstGeom>
          <a:noFill/>
        </p:spPr>
      </p:pic>
      <p:pic>
        <p:nvPicPr>
          <p:cNvPr id="8" name="Picture 4" descr="C:\Users\я\Desktop\ar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196752"/>
            <a:ext cx="3786214" cy="5400600"/>
          </a:xfrm>
          <a:prstGeom prst="rect">
            <a:avLst/>
          </a:prstGeom>
          <a:noFill/>
        </p:spPr>
      </p:pic>
      <p:pic>
        <p:nvPicPr>
          <p:cNvPr id="9" name="Picture 3" descr="C:\Users\я\Desktop\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857628"/>
            <a:ext cx="4174754" cy="267892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очинение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Сочинение</Template>
  <TotalTime>306</TotalTime>
  <Words>474</Words>
  <Application>Microsoft Office PowerPoint</Application>
  <PresentationFormat>Экран (4:3)</PresentationFormat>
  <Paragraphs>70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Сочинение</vt:lpstr>
      <vt:lpstr>Турнир знатоков русского языка и литературы для учащихся 5-х классов</vt:lpstr>
      <vt:lpstr> В стране «Грамматика». Разминка </vt:lpstr>
      <vt:lpstr>Ребус</vt:lpstr>
      <vt:lpstr>Знаешь ли ты?</vt:lpstr>
      <vt:lpstr>Игра - шарада</vt:lpstr>
      <vt:lpstr>Страна литературная</vt:lpstr>
      <vt:lpstr>В стране сказок.</vt:lpstr>
      <vt:lpstr>Викторина юмористическая</vt:lpstr>
      <vt:lpstr>Иллюстрации каких сказок представлены на слайдах</vt:lpstr>
      <vt:lpstr>Иллюстрации каких сказок представлены на слайдах</vt:lpstr>
      <vt:lpstr>Иллюстрации каких сказок представлены на слайдах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Турнир знатоков русского языка и литературы</dc:title>
  <dc:creator>Светлана</dc:creator>
  <cp:lastModifiedBy>глиненко</cp:lastModifiedBy>
  <cp:revision>27</cp:revision>
  <dcterms:created xsi:type="dcterms:W3CDTF">2011-12-01T10:52:17Z</dcterms:created>
  <dcterms:modified xsi:type="dcterms:W3CDTF">2012-06-10T14:37:39Z</dcterms:modified>
</cp:coreProperties>
</file>