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B2D356-1B68-4496-B467-CC05098D79F9}" type="datetimeFigureOut">
              <a:rPr lang="ru-RU" smtClean="0"/>
              <a:pPr/>
              <a:t>03.07.2013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CBC6A8-44D7-4CED-A85B-881F87E3D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214555"/>
            <a:ext cx="8458200" cy="928693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ГРАММАТИКА В РИФМОВКАХ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357826"/>
            <a:ext cx="6400800" cy="85725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mtClean="0"/>
              <a:t>учитель </a:t>
            </a:r>
            <a:r>
              <a:rPr lang="ru-RU" dirty="0" smtClean="0"/>
              <a:t>начальных классов</a:t>
            </a:r>
          </a:p>
          <a:p>
            <a:pPr algn="ctr"/>
            <a:r>
              <a:rPr lang="ru-RU" dirty="0" err="1" smtClean="0"/>
              <a:t>Лузанова</a:t>
            </a:r>
            <a:r>
              <a:rPr lang="ru-RU" dirty="0" smtClean="0"/>
              <a:t> Юлия Васильевна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Кто быстрее всех прочтёт,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слово лишнее найдёт?</a:t>
            </a:r>
            <a:endParaRPr lang="ru-RU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dirty="0" smtClean="0"/>
              <a:t>		Кошка, ковшик, черепаха,</a:t>
            </a:r>
          </a:p>
          <a:p>
            <a:pPr>
              <a:buNone/>
            </a:pPr>
            <a:r>
              <a:rPr lang="ru-RU" sz="2800" dirty="0" smtClean="0"/>
              <a:t>		туфли, тапочки, папаха,</a:t>
            </a:r>
          </a:p>
          <a:p>
            <a:pPr>
              <a:buNone/>
            </a:pPr>
            <a:r>
              <a:rPr lang="ru-RU" sz="2800" dirty="0" smtClean="0"/>
              <a:t>		лук, кабанчик, кабачок,</a:t>
            </a:r>
          </a:p>
          <a:p>
            <a:pPr>
              <a:buNone/>
            </a:pPr>
            <a:r>
              <a:rPr lang="ru-RU" sz="2800" dirty="0" smtClean="0"/>
              <a:t>		платье, полка, пиджачок.</a:t>
            </a:r>
          </a:p>
          <a:p>
            <a:pPr>
              <a:buNone/>
            </a:pPr>
            <a:r>
              <a:rPr lang="ru-RU" sz="2800" dirty="0" smtClean="0"/>
              <a:t>		Щука, ёрш, карась и роза,</a:t>
            </a:r>
          </a:p>
          <a:p>
            <a:pPr>
              <a:buNone/>
            </a:pPr>
            <a:r>
              <a:rPr lang="ru-RU" sz="2800" dirty="0" smtClean="0"/>
              <a:t>		стол, сервант, диван, мимоза,</a:t>
            </a:r>
          </a:p>
          <a:p>
            <a:pPr>
              <a:buNone/>
            </a:pPr>
            <a:r>
              <a:rPr lang="ru-RU" sz="2800" dirty="0" smtClean="0"/>
              <a:t>		шило, ножницы, игра,</a:t>
            </a:r>
          </a:p>
          <a:p>
            <a:pPr>
              <a:buNone/>
            </a:pPr>
            <a:r>
              <a:rPr lang="ru-RU" sz="2800" dirty="0" smtClean="0"/>
              <a:t>		танцы, песня и игла.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Имя прилагательное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Будь очень вы внимательными.		</a:t>
            </a:r>
          </a:p>
          <a:p>
            <a:pPr>
              <a:buNone/>
            </a:pPr>
            <a:r>
              <a:rPr lang="ru-RU" dirty="0" smtClean="0"/>
              <a:t>Познакомьтесь с </a:t>
            </a:r>
            <a:r>
              <a:rPr lang="ru-RU" b="1" dirty="0" smtClean="0">
                <a:solidFill>
                  <a:srgbClr val="FF0000"/>
                </a:solidFill>
              </a:rPr>
              <a:t>прилагательными</a:t>
            </a:r>
            <a:r>
              <a:rPr lang="ru-RU" dirty="0" smtClean="0"/>
              <a:t>:	</a:t>
            </a:r>
          </a:p>
          <a:p>
            <a:pPr>
              <a:buNone/>
            </a:pPr>
            <a:r>
              <a:rPr lang="ru-RU" dirty="0" smtClean="0"/>
              <a:t>котёнок – </a:t>
            </a:r>
            <a:r>
              <a:rPr lang="ru-RU" b="1" dirty="0" smtClean="0">
                <a:solidFill>
                  <a:srgbClr val="002060"/>
                </a:solidFill>
              </a:rPr>
              <a:t>маленький, пушистый</a:t>
            </a:r>
            <a:r>
              <a:rPr lang="ru-RU" dirty="0" smtClean="0">
                <a:solidFill>
                  <a:srgbClr val="002060"/>
                </a:solidFill>
              </a:rPr>
              <a:t>,</a:t>
            </a:r>
            <a:r>
              <a:rPr lang="ru-RU" dirty="0" smtClean="0"/>
              <a:t>		</a:t>
            </a:r>
          </a:p>
          <a:p>
            <a:pPr>
              <a:buNone/>
            </a:pPr>
            <a:r>
              <a:rPr lang="ru-RU" dirty="0" smtClean="0"/>
              <a:t>ручей – </a:t>
            </a:r>
            <a:r>
              <a:rPr lang="ru-RU" b="1" dirty="0" smtClean="0">
                <a:solidFill>
                  <a:srgbClr val="002060"/>
                </a:solidFill>
              </a:rPr>
              <a:t>прохладный, серебристый,	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/>
              <a:t>зима – </a:t>
            </a:r>
            <a:r>
              <a:rPr lang="ru-RU" b="1" dirty="0" smtClean="0">
                <a:solidFill>
                  <a:srgbClr val="002060"/>
                </a:solidFill>
              </a:rPr>
              <a:t>красивая и снежная,</a:t>
            </a:r>
            <a:r>
              <a:rPr lang="ru-RU" b="1" dirty="0" smtClean="0"/>
              <a:t>			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 мама – </a:t>
            </a:r>
            <a:r>
              <a:rPr lang="ru-RU" b="1" dirty="0" smtClean="0">
                <a:solidFill>
                  <a:srgbClr val="002060"/>
                </a:solidFill>
              </a:rPr>
              <a:t>добрая и нежная.	</a:t>
            </a:r>
            <a:r>
              <a:rPr lang="ru-RU" b="1" dirty="0" smtClean="0"/>
              <a:t>		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Слова в рифмовке очень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дружные</a:t>
            </a:r>
            <a:r>
              <a:rPr lang="ru-RU" dirty="0" smtClean="0"/>
              <a:t>,		</a:t>
            </a:r>
          </a:p>
          <a:p>
            <a:pPr>
              <a:buNone/>
            </a:pPr>
            <a:r>
              <a:rPr lang="ru-RU" dirty="0" smtClean="0"/>
              <a:t>они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приятные и нужные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И среди них ты обязательно</a:t>
            </a:r>
          </a:p>
          <a:p>
            <a:pPr>
              <a:buNone/>
            </a:pPr>
            <a:r>
              <a:rPr lang="ru-RU" dirty="0" smtClean="0"/>
              <a:t>Узнаешь быстро </a:t>
            </a:r>
            <a:r>
              <a:rPr lang="ru-RU" dirty="0" smtClean="0">
                <a:solidFill>
                  <a:srgbClr val="FF0000"/>
                </a:solidFill>
              </a:rPr>
              <a:t>прилагательные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7523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7000" dirty="0" smtClean="0"/>
              <a:t>			</a:t>
            </a:r>
            <a:r>
              <a:rPr lang="ru-RU" sz="7000" dirty="0" smtClean="0"/>
              <a:t>Я </a:t>
            </a:r>
            <a:r>
              <a:rPr lang="ru-RU" sz="7000" dirty="0" smtClean="0"/>
              <a:t>смотрела из окна - 				</a:t>
            </a:r>
          </a:p>
          <a:p>
            <a:pPr>
              <a:buNone/>
            </a:pPr>
            <a:r>
              <a:rPr lang="en-US" sz="7000" dirty="0" smtClean="0"/>
              <a:t>			</a:t>
            </a:r>
            <a:r>
              <a:rPr lang="ru-RU" sz="7000" dirty="0" smtClean="0"/>
              <a:t>мне </a:t>
            </a:r>
            <a:r>
              <a:rPr lang="ru-RU" sz="7000" dirty="0" smtClean="0"/>
              <a:t>вся улица видна.				</a:t>
            </a:r>
          </a:p>
          <a:p>
            <a:pPr>
              <a:buNone/>
            </a:pPr>
            <a:r>
              <a:rPr lang="en-US" sz="7000" dirty="0" smtClean="0"/>
              <a:t>			</a:t>
            </a:r>
            <a:r>
              <a:rPr lang="ru-RU" sz="7000" dirty="0" smtClean="0"/>
              <a:t>Деревянная </a:t>
            </a:r>
            <a:r>
              <a:rPr lang="ru-RU" sz="7000" dirty="0" smtClean="0"/>
              <a:t>скамья,				</a:t>
            </a:r>
          </a:p>
          <a:p>
            <a:pPr>
              <a:buNone/>
            </a:pPr>
            <a:r>
              <a:rPr lang="en-US" sz="7000" dirty="0" smtClean="0"/>
              <a:t>			</a:t>
            </a:r>
            <a:r>
              <a:rPr lang="ru-RU" sz="7000" dirty="0" smtClean="0"/>
              <a:t>на </a:t>
            </a:r>
            <a:r>
              <a:rPr lang="ru-RU" sz="7000" dirty="0" smtClean="0"/>
              <a:t>скамье сидит семья:			</a:t>
            </a:r>
          </a:p>
          <a:p>
            <a:pPr>
              <a:buNone/>
            </a:pPr>
            <a:r>
              <a:rPr lang="en-US" sz="7000" dirty="0" smtClean="0"/>
              <a:t>			</a:t>
            </a:r>
            <a:r>
              <a:rPr lang="ru-RU" sz="7000" dirty="0" smtClean="0"/>
              <a:t>весёлый </a:t>
            </a:r>
            <a:r>
              <a:rPr lang="ru-RU" sz="7000" dirty="0" smtClean="0"/>
              <a:t>и счастливый.</a:t>
            </a:r>
          </a:p>
          <a:p>
            <a:pPr>
              <a:buNone/>
            </a:pPr>
            <a:r>
              <a:rPr lang="en-US" sz="7000" dirty="0" smtClean="0"/>
              <a:t>			</a:t>
            </a:r>
            <a:r>
              <a:rPr lang="ru-RU" sz="7000" dirty="0" smtClean="0"/>
              <a:t>старый </a:t>
            </a:r>
            <a:r>
              <a:rPr lang="ru-RU" sz="7000" dirty="0" smtClean="0"/>
              <a:t>дедушка седой,</a:t>
            </a:r>
          </a:p>
          <a:p>
            <a:pPr>
              <a:buNone/>
            </a:pPr>
            <a:r>
              <a:rPr lang="en-US" sz="7000" dirty="0" smtClean="0"/>
              <a:t>			</a:t>
            </a:r>
            <a:r>
              <a:rPr lang="ru-RU" sz="7000" dirty="0" smtClean="0"/>
              <a:t>внук </a:t>
            </a:r>
            <a:r>
              <a:rPr lang="ru-RU" sz="7000" dirty="0" smtClean="0"/>
              <a:t>– весёлый, молодой,</a:t>
            </a:r>
          </a:p>
          <a:p>
            <a:pPr>
              <a:buNone/>
            </a:pPr>
            <a:r>
              <a:rPr lang="en-US" sz="7000" dirty="0" smtClean="0"/>
              <a:t>			</a:t>
            </a:r>
            <a:r>
              <a:rPr lang="ru-RU" sz="7000" dirty="0" smtClean="0"/>
              <a:t>мама </a:t>
            </a:r>
            <a:r>
              <a:rPr lang="ru-RU" sz="7000" dirty="0" smtClean="0"/>
              <a:t>с папой, а у ног</a:t>
            </a:r>
          </a:p>
          <a:p>
            <a:pPr>
              <a:buNone/>
            </a:pPr>
            <a:r>
              <a:rPr lang="en-US" sz="7000" dirty="0" smtClean="0"/>
              <a:t>			</a:t>
            </a:r>
            <a:r>
              <a:rPr lang="ru-RU" sz="7000" dirty="0" smtClean="0"/>
              <a:t>серый </a:t>
            </a:r>
            <a:r>
              <a:rPr lang="ru-RU" sz="7000" dirty="0" smtClean="0"/>
              <a:t>маленький щенок.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en-US" sz="4500" b="1" dirty="0" smtClean="0">
                <a:solidFill>
                  <a:srgbClr val="002060"/>
                </a:solidFill>
              </a:rPr>
              <a:t>			</a:t>
            </a:r>
            <a:r>
              <a:rPr lang="ru-RU" sz="4500" b="1" dirty="0" smtClean="0">
                <a:solidFill>
                  <a:srgbClr val="002060"/>
                </a:solidFill>
              </a:rPr>
              <a:t>Е</a:t>
            </a:r>
            <a:r>
              <a:rPr lang="ru-RU" sz="6000" b="1" dirty="0" smtClean="0">
                <a:solidFill>
                  <a:srgbClr val="002060"/>
                </a:solidFill>
              </a:rPr>
              <a:t>сли </a:t>
            </a:r>
            <a:r>
              <a:rPr lang="ru-RU" sz="6000" b="1" dirty="0" smtClean="0">
                <a:solidFill>
                  <a:srgbClr val="002060"/>
                </a:solidFill>
              </a:rPr>
              <a:t>слушали внимательно,</a:t>
            </a:r>
          </a:p>
          <a:p>
            <a:pPr>
              <a:buNone/>
            </a:pPr>
            <a:r>
              <a:rPr lang="en-US" sz="6000" b="1" dirty="0" smtClean="0">
                <a:solidFill>
                  <a:srgbClr val="002060"/>
                </a:solidFill>
              </a:rPr>
              <a:t>			</a:t>
            </a:r>
            <a:r>
              <a:rPr lang="ru-RU" sz="6000" b="1" dirty="0" smtClean="0">
                <a:solidFill>
                  <a:srgbClr val="002060"/>
                </a:solidFill>
              </a:rPr>
              <a:t>то </a:t>
            </a:r>
            <a:r>
              <a:rPr lang="ru-RU" sz="6000" b="1" dirty="0" smtClean="0">
                <a:solidFill>
                  <a:srgbClr val="002060"/>
                </a:solidFill>
              </a:rPr>
              <a:t>найдёте прилагательные.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Добрый, ласковый и смирный,		</a:t>
            </a:r>
          </a:p>
          <a:p>
            <a:pPr>
              <a:buNone/>
            </a:pPr>
            <a:r>
              <a:rPr lang="ru-RU" dirty="0" smtClean="0"/>
              <a:t>		нежный, вежливый и мирный,		</a:t>
            </a:r>
          </a:p>
          <a:p>
            <a:pPr>
              <a:buNone/>
            </a:pPr>
            <a:r>
              <a:rPr lang="ru-RU" dirty="0" smtClean="0"/>
              <a:t>		злой, сердитый, и крикливый,</a:t>
            </a:r>
          </a:p>
          <a:p>
            <a:pPr>
              <a:buNone/>
            </a:pPr>
            <a:r>
              <a:rPr lang="ru-RU" dirty="0" smtClean="0"/>
              <a:t>		и ленивый, и драчливый.</a:t>
            </a:r>
          </a:p>
          <a:p>
            <a:pPr>
              <a:buNone/>
            </a:pPr>
            <a:r>
              <a:rPr lang="ru-RU" dirty="0" smtClean="0"/>
              <a:t>			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Много качеств есть на свете, 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выбирайте себе, дети!</a:t>
            </a:r>
            <a:r>
              <a:rPr lang="ru-RU" b="1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Глаголы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7523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	Поскачите, попляшите,			</a:t>
            </a:r>
          </a:p>
          <a:p>
            <a:pPr>
              <a:buNone/>
            </a:pPr>
            <a:r>
              <a:rPr lang="ru-RU" dirty="0" smtClean="0"/>
              <a:t>		сядьте тихо, полежите.			</a:t>
            </a:r>
          </a:p>
          <a:p>
            <a:pPr>
              <a:buNone/>
            </a:pPr>
            <a:r>
              <a:rPr lang="ru-RU" dirty="0" smtClean="0"/>
              <a:t>		Поднимитесь, распрямитесь,		</a:t>
            </a:r>
          </a:p>
          <a:p>
            <a:pPr>
              <a:buNone/>
            </a:pPr>
            <a:r>
              <a:rPr lang="ru-RU" dirty="0" smtClean="0"/>
              <a:t>		потянитесь и согнитесь.		</a:t>
            </a:r>
          </a:p>
          <a:p>
            <a:pPr>
              <a:buNone/>
            </a:pPr>
            <a:r>
              <a:rPr lang="ru-RU" dirty="0" smtClean="0"/>
              <a:t>		Встаньте прямо, улыбайтесь,		</a:t>
            </a:r>
          </a:p>
          <a:p>
            <a:pPr>
              <a:buNone/>
            </a:pPr>
            <a:r>
              <a:rPr lang="ru-RU" dirty="0" smtClean="0"/>
              <a:t> 		начать трудиться.</a:t>
            </a:r>
          </a:p>
          <a:p>
            <a:pPr>
              <a:buNone/>
            </a:pPr>
            <a:r>
              <a:rPr lang="ru-RU" dirty="0" smtClean="0"/>
              <a:t>		быть хорошими старайтесь.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smtClean="0">
                <a:solidFill>
                  <a:srgbClr val="002060"/>
                </a:solidFill>
              </a:rPr>
              <a:t>Вы рифмовку прочитали…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		А глаголы вы узнали?</a:t>
            </a: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			Не бегал, не прыгал,			</a:t>
            </a:r>
          </a:p>
          <a:p>
            <a:pPr>
              <a:buNone/>
            </a:pPr>
            <a:r>
              <a:rPr lang="ru-RU" sz="2800" dirty="0" smtClean="0"/>
              <a:t>			не пел, не грустил,			</a:t>
            </a:r>
          </a:p>
          <a:p>
            <a:pPr>
              <a:buNone/>
            </a:pPr>
            <a:r>
              <a:rPr lang="ru-RU" sz="2800" dirty="0" smtClean="0"/>
              <a:t>			не спорил, не дрался			</a:t>
            </a:r>
          </a:p>
          <a:p>
            <a:pPr>
              <a:buNone/>
            </a:pPr>
            <a:r>
              <a:rPr lang="ru-RU" sz="2800" dirty="0" smtClean="0"/>
              <a:t>			и стёкла не бил,</a:t>
            </a:r>
          </a:p>
          <a:p>
            <a:pPr>
              <a:buNone/>
            </a:pPr>
            <a:r>
              <a:rPr lang="ru-RU" sz="2800" dirty="0" smtClean="0"/>
              <a:t>			не ползал под партой,			</a:t>
            </a:r>
          </a:p>
          <a:p>
            <a:pPr>
              <a:buNone/>
            </a:pPr>
            <a:r>
              <a:rPr lang="ru-RU" sz="2800" dirty="0" smtClean="0"/>
              <a:t>			бумаг не бросал-				</a:t>
            </a:r>
          </a:p>
          <a:p>
            <a:pPr>
              <a:buNone/>
            </a:pPr>
            <a:r>
              <a:rPr lang="ru-RU" sz="2800" dirty="0" smtClean="0"/>
              <a:t>			и вместе с глаголами			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				НЕ </a:t>
            </a:r>
            <a:r>
              <a:rPr lang="ru-RU" sz="2800" b="1" dirty="0" err="1" smtClean="0">
                <a:solidFill>
                  <a:srgbClr val="FF0000"/>
                </a:solidFill>
              </a:rPr>
              <a:t>не</a:t>
            </a:r>
            <a:r>
              <a:rPr lang="ru-RU" sz="2800" b="1" dirty="0" smtClean="0">
                <a:solidFill>
                  <a:srgbClr val="FF0000"/>
                </a:solidFill>
              </a:rPr>
              <a:t> писал!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		</a:t>
            </a:r>
            <a:r>
              <a:rPr lang="ru-RU" sz="2800" dirty="0" smtClean="0"/>
              <a:t>Не ругайтесь,</a:t>
            </a:r>
          </a:p>
          <a:p>
            <a:pPr>
              <a:buNone/>
            </a:pPr>
            <a:r>
              <a:rPr lang="ru-RU" sz="2800" dirty="0" smtClean="0"/>
              <a:t>				не деритесь,</a:t>
            </a:r>
          </a:p>
          <a:p>
            <a:pPr>
              <a:buNone/>
            </a:pPr>
            <a:r>
              <a:rPr lang="ru-RU" sz="2800" dirty="0" smtClean="0"/>
              <a:t>				не стоните,</a:t>
            </a:r>
          </a:p>
          <a:p>
            <a:pPr>
              <a:buNone/>
            </a:pPr>
            <a:r>
              <a:rPr lang="ru-RU" sz="2800" dirty="0" smtClean="0"/>
              <a:t>				не дразнитесь,</a:t>
            </a:r>
          </a:p>
          <a:p>
            <a:pPr>
              <a:buNone/>
            </a:pPr>
            <a:r>
              <a:rPr lang="ru-RU" sz="2800" dirty="0" smtClean="0"/>
              <a:t>				не кричите,</a:t>
            </a:r>
          </a:p>
          <a:p>
            <a:pPr>
              <a:buNone/>
            </a:pPr>
            <a:r>
              <a:rPr lang="ru-RU" sz="2800" dirty="0" smtClean="0"/>
              <a:t>				не спишите,</a:t>
            </a:r>
          </a:p>
          <a:p>
            <a:pPr>
              <a:buNone/>
            </a:pPr>
            <a:r>
              <a:rPr lang="ru-RU" sz="2800" dirty="0" smtClean="0"/>
              <a:t>			</a:t>
            </a:r>
            <a:r>
              <a:rPr lang="ru-RU" sz="2800" b="1" dirty="0" smtClean="0">
                <a:solidFill>
                  <a:srgbClr val="FF0000"/>
                </a:solidFill>
              </a:rPr>
              <a:t>вместе НЕ </a:t>
            </a:r>
            <a:r>
              <a:rPr lang="ru-RU" sz="2800" b="1" dirty="0" err="1" smtClean="0">
                <a:solidFill>
                  <a:srgbClr val="FF0000"/>
                </a:solidFill>
              </a:rPr>
              <a:t>не</a:t>
            </a:r>
            <a:r>
              <a:rPr lang="ru-RU" sz="2800" b="1" dirty="0" smtClean="0">
                <a:solidFill>
                  <a:srgbClr val="FF0000"/>
                </a:solidFill>
              </a:rPr>
              <a:t> напишите!</a:t>
            </a:r>
            <a:endParaRPr lang="ru-RU" sz="28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Наречия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		Хорошо, красиво, ладно,</a:t>
            </a:r>
          </a:p>
          <a:p>
            <a:pPr>
              <a:buNone/>
            </a:pPr>
            <a:r>
              <a:rPr lang="ru-RU" dirty="0" smtClean="0"/>
              <a:t>			осторожно, аккуратно.</a:t>
            </a:r>
          </a:p>
          <a:p>
            <a:pPr>
              <a:buNone/>
            </a:pPr>
            <a:r>
              <a:rPr lang="ru-RU" dirty="0" smtClean="0"/>
              <a:t>			Чисто, ласково и нежно,</a:t>
            </a:r>
          </a:p>
          <a:p>
            <a:pPr>
              <a:buNone/>
            </a:pPr>
            <a:r>
              <a:rPr lang="ru-RU" dirty="0" smtClean="0"/>
              <a:t>			бодро, холодно и снежно.</a:t>
            </a:r>
          </a:p>
          <a:p>
            <a:pPr>
              <a:buNone/>
            </a:pPr>
            <a:r>
              <a:rPr lang="ru-RU" dirty="0" smtClean="0"/>
              <a:t>			Тихо, близко, далеко,</a:t>
            </a:r>
          </a:p>
          <a:p>
            <a:pPr>
              <a:buNone/>
            </a:pPr>
            <a:r>
              <a:rPr lang="ru-RU" dirty="0" smtClean="0"/>
              <a:t>			быстро, весело, легко.</a:t>
            </a:r>
          </a:p>
          <a:p>
            <a:pPr>
              <a:buNone/>
            </a:pPr>
            <a:r>
              <a:rPr lang="ru-RU" dirty="0" smtClean="0"/>
              <a:t>			</a:t>
            </a:r>
            <a:r>
              <a:rPr lang="ru-RU" b="1" dirty="0" smtClean="0">
                <a:solidFill>
                  <a:srgbClr val="002060"/>
                </a:solidFill>
              </a:rPr>
              <a:t>Вы, наверное, не знали,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			</a:t>
            </a:r>
            <a:r>
              <a:rPr lang="ru-RU" b="1" dirty="0" smtClean="0">
                <a:solidFill>
                  <a:srgbClr val="002060"/>
                </a:solidFill>
              </a:rPr>
              <a:t>что наречия читали?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/>
              <a:t>			</a:t>
            </a:r>
            <a:r>
              <a:rPr lang="ru-RU" dirty="0" smtClean="0">
                <a:solidFill>
                  <a:srgbClr val="FF0000"/>
                </a:solidFill>
              </a:rPr>
              <a:t>Вы запомните их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		прочно, навсегда,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		надёжно, точно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br>
              <a:rPr lang="ru-RU" dirty="0" smtClean="0"/>
            </a:br>
            <a:r>
              <a:rPr lang="ru-RU" b="1" dirty="0" smtClean="0"/>
              <a:t>                      Местоимения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2800" dirty="0" smtClean="0"/>
              <a:t>С вами, всё для вас, о вас.</a:t>
            </a:r>
          </a:p>
          <a:p>
            <a:pPr>
              <a:buNone/>
            </a:pPr>
            <a:r>
              <a:rPr lang="ru-RU" sz="2800" dirty="0" smtClean="0"/>
              <a:t>		К нам, о них, для них, у нас.</a:t>
            </a:r>
            <a:r>
              <a:rPr lang="ru-RU" sz="2800" b="1" dirty="0" smtClean="0"/>
              <a:t>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	С тем, об этом с ними с ней.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	</a:t>
            </a:r>
            <a:r>
              <a:rPr lang="ru-RU" sz="2800" b="1" dirty="0" smtClean="0">
                <a:solidFill>
                  <a:srgbClr val="002060"/>
                </a:solidFill>
              </a:rPr>
              <a:t>Кто из вас прочтёт скорей?</a:t>
            </a:r>
            <a:endParaRPr lang="ru-RU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		</a:t>
            </a:r>
            <a:r>
              <a:rPr lang="ru-RU" sz="2800" b="1" dirty="0" smtClean="0">
                <a:solidFill>
                  <a:srgbClr val="002060"/>
                </a:solidFill>
              </a:rPr>
              <a:t>Отделяй местоимения</a:t>
            </a:r>
            <a:endParaRPr lang="ru-RU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		</a:t>
            </a:r>
            <a:r>
              <a:rPr lang="ru-RU" sz="2800" b="1" dirty="0" smtClean="0">
                <a:solidFill>
                  <a:srgbClr val="002060"/>
                </a:solidFill>
              </a:rPr>
              <a:t>От предлогов без сомнения!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Я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мы</a:t>
            </a:r>
            <a:r>
              <a:rPr lang="ru-RU" dirty="0" smtClean="0"/>
              <a:t>,				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ты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вы</a:t>
            </a:r>
            <a:r>
              <a:rPr lang="ru-RU" dirty="0" smtClean="0"/>
              <a:t>,				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   он</a:t>
            </a:r>
            <a:r>
              <a:rPr lang="ru-RU" b="1" dirty="0" smtClean="0"/>
              <a:t>, </a:t>
            </a:r>
            <a:r>
              <a:rPr lang="ru-RU" b="1" dirty="0" smtClean="0">
                <a:solidFill>
                  <a:srgbClr val="FF0000"/>
                </a:solidFill>
              </a:rPr>
              <a:t>она</a:t>
            </a:r>
            <a:r>
              <a:rPr lang="ru-RU" b="1" dirty="0" smtClean="0"/>
              <a:t>, </a:t>
            </a:r>
            <a:r>
              <a:rPr lang="ru-RU" b="1" dirty="0" smtClean="0">
                <a:solidFill>
                  <a:srgbClr val="FF0000"/>
                </a:solidFill>
              </a:rPr>
              <a:t>оно</a:t>
            </a:r>
            <a:r>
              <a:rPr lang="ru-RU" b="1" dirty="0" smtClean="0"/>
              <a:t>, </a:t>
            </a:r>
            <a:r>
              <a:rPr lang="ru-RU" b="1" dirty="0" smtClean="0">
                <a:solidFill>
                  <a:srgbClr val="FF0000"/>
                </a:solidFill>
              </a:rPr>
              <a:t>они</a:t>
            </a:r>
            <a:r>
              <a:rPr lang="ru-RU" dirty="0" smtClean="0"/>
              <a:t> –		</a:t>
            </a:r>
          </a:p>
          <a:p>
            <a:pPr algn="ctr">
              <a:buNone/>
            </a:pPr>
            <a:r>
              <a:rPr lang="ru-RU" dirty="0" smtClean="0"/>
              <a:t>            все слова отличные,		</a:t>
            </a:r>
          </a:p>
          <a:p>
            <a:pPr algn="ctr">
              <a:buNone/>
            </a:pPr>
            <a:r>
              <a:rPr lang="ru-RU" dirty="0" smtClean="0"/>
              <a:t>        важные и </a:t>
            </a:r>
            <a:r>
              <a:rPr lang="ru-RU" b="1" dirty="0" smtClean="0">
                <a:solidFill>
                  <a:srgbClr val="FF0000"/>
                </a:solidFill>
              </a:rPr>
              <a:t>личные</a:t>
            </a:r>
            <a:r>
              <a:rPr lang="ru-RU" dirty="0" smtClean="0"/>
              <a:t>.		</a:t>
            </a:r>
          </a:p>
          <a:p>
            <a:pPr algn="ctr">
              <a:buNone/>
            </a:pPr>
            <a:r>
              <a:rPr lang="ru-RU" dirty="0" smtClean="0"/>
              <a:t>Это, без сомнения,	</a:t>
            </a:r>
          </a:p>
          <a:p>
            <a:pPr algn="ctr">
              <a:buNone/>
            </a:pPr>
            <a:r>
              <a:rPr lang="ru-RU" dirty="0" smtClean="0"/>
              <a:t>всё </a:t>
            </a:r>
            <a:r>
              <a:rPr lang="ru-RU" b="1" dirty="0" smtClean="0">
                <a:solidFill>
                  <a:srgbClr val="FF0000"/>
                </a:solidFill>
              </a:rPr>
              <a:t>местоимения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Корень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			Слов на свете нам не счесть,		</a:t>
            </a:r>
          </a:p>
          <a:p>
            <a:pPr>
              <a:buNone/>
            </a:pPr>
            <a:r>
              <a:rPr lang="ru-RU" sz="2800" dirty="0" smtClean="0"/>
              <a:t>			В каждом слове </a:t>
            </a:r>
            <a:r>
              <a:rPr lang="ru-RU" sz="2800" b="1" dirty="0" smtClean="0">
                <a:solidFill>
                  <a:srgbClr val="FF0000"/>
                </a:solidFill>
              </a:rPr>
              <a:t>корень</a:t>
            </a:r>
            <a:r>
              <a:rPr lang="ru-RU" sz="2800" b="1" dirty="0" smtClean="0"/>
              <a:t> </a:t>
            </a:r>
            <a:r>
              <a:rPr lang="ru-RU" sz="2800" dirty="0" smtClean="0"/>
              <a:t>есть.		</a:t>
            </a:r>
          </a:p>
          <a:p>
            <a:pPr>
              <a:buNone/>
            </a:pPr>
            <a:r>
              <a:rPr lang="ru-RU" sz="2800" dirty="0" smtClean="0"/>
              <a:t>			Чтобы грамотно писать,		</a:t>
            </a:r>
          </a:p>
          <a:p>
            <a:pPr>
              <a:buNone/>
            </a:pPr>
            <a:r>
              <a:rPr lang="ru-RU" sz="2800" dirty="0" smtClean="0"/>
              <a:t>			Надо </a:t>
            </a:r>
            <a:r>
              <a:rPr lang="ru-RU" sz="2800" b="1" dirty="0" smtClean="0">
                <a:solidFill>
                  <a:srgbClr val="FF0000"/>
                </a:solidFill>
              </a:rPr>
              <a:t>корни</a:t>
            </a:r>
            <a:r>
              <a:rPr lang="ru-RU" sz="2800" dirty="0" smtClean="0"/>
              <a:t> выделять.</a:t>
            </a: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Предлоги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686800" cy="550072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		</a:t>
            </a:r>
            <a:r>
              <a:rPr lang="ru-RU" sz="4000" b="1" dirty="0" smtClean="0">
                <a:solidFill>
                  <a:srgbClr val="FF0000"/>
                </a:solidFill>
              </a:rPr>
              <a:t>Из, к, в,					</a:t>
            </a:r>
            <a:endParaRPr lang="ru-RU" sz="4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		у, за, с, от,					</a:t>
            </a:r>
            <a:endParaRPr lang="ru-RU" sz="4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		по, на, около,				</a:t>
            </a:r>
            <a:endParaRPr lang="ru-RU" sz="4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		для, под:</a:t>
            </a:r>
            <a:r>
              <a:rPr lang="ru-RU" sz="4000" b="1" dirty="0" smtClean="0"/>
              <a:t>	</a:t>
            </a:r>
            <a:r>
              <a:rPr lang="ru-RU" b="1" dirty="0" smtClean="0"/>
              <a:t>				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ru-RU" sz="4500" dirty="0" smtClean="0"/>
              <a:t>из леса, к лугу, на поляну,		</a:t>
            </a:r>
          </a:p>
          <a:p>
            <a:pPr>
              <a:buNone/>
            </a:pPr>
            <a:r>
              <a:rPr lang="ru-RU" sz="4500" dirty="0" smtClean="0"/>
              <a:t>		у кустика, с тропинки, в яму,		</a:t>
            </a:r>
          </a:p>
          <a:p>
            <a:pPr>
              <a:buNone/>
            </a:pPr>
            <a:r>
              <a:rPr lang="ru-RU" sz="4500" dirty="0" smtClean="0"/>
              <a:t>		от речки, около дороги –		</a:t>
            </a:r>
          </a:p>
          <a:p>
            <a:pPr>
              <a:buNone/>
            </a:pPr>
            <a:r>
              <a:rPr lang="ru-RU" sz="4500" dirty="0" smtClean="0"/>
              <a:t>		отдельно пишутся предлоги.	</a:t>
            </a:r>
            <a:r>
              <a:rPr lang="ru-RU" dirty="0" smtClean="0"/>
              <a:t>	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		</a:t>
            </a:r>
            <a:r>
              <a:rPr lang="ru-RU" sz="4000" b="1" dirty="0" smtClean="0">
                <a:solidFill>
                  <a:srgbClr val="FF0000"/>
                </a:solidFill>
              </a:rPr>
              <a:t>Из, к, в,					</a:t>
            </a:r>
            <a:endParaRPr lang="ru-RU" sz="4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		у, за, с, от, </a:t>
            </a:r>
            <a:endParaRPr lang="ru-RU" sz="4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		по, на, около,				</a:t>
            </a:r>
            <a:endParaRPr lang="ru-RU" sz="4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		для, под-</a:t>
            </a:r>
            <a:r>
              <a:rPr lang="ru-RU" sz="4000" b="1" dirty="0" smtClean="0"/>
              <a:t>	</a:t>
            </a:r>
            <a:r>
              <a:rPr lang="ru-RU" b="1" dirty="0" smtClean="0"/>
              <a:t>		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		ПРЕДЛОГИ СНОВА ПРОЧИТАЙ	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		И УЖЕ НЕ ЗАБЫВАЙ.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			Птицы в клетке,</a:t>
            </a:r>
          </a:p>
          <a:p>
            <a:pPr>
              <a:buNone/>
            </a:pPr>
            <a:r>
              <a:rPr lang="ru-RU" b="1" dirty="0" smtClean="0"/>
              <a:t>				</a:t>
            </a:r>
            <a:r>
              <a:rPr lang="ru-RU" dirty="0" smtClean="0"/>
              <a:t>листики на ветке,</a:t>
            </a:r>
          </a:p>
          <a:p>
            <a:pPr>
              <a:buNone/>
            </a:pPr>
            <a:r>
              <a:rPr lang="ru-RU" b="1" dirty="0" smtClean="0"/>
              <a:t>				</a:t>
            </a:r>
            <a:r>
              <a:rPr lang="ru-RU" dirty="0" smtClean="0"/>
              <a:t>кошка под столом,</a:t>
            </a:r>
          </a:p>
          <a:p>
            <a:pPr>
              <a:buNone/>
            </a:pPr>
            <a:r>
              <a:rPr lang="ru-RU" b="1" dirty="0" smtClean="0"/>
              <a:t>				</a:t>
            </a:r>
            <a:r>
              <a:rPr lang="ru-RU" dirty="0" smtClean="0"/>
              <a:t>садик за углом,</a:t>
            </a:r>
          </a:p>
          <a:p>
            <a:pPr>
              <a:buNone/>
            </a:pPr>
            <a:r>
              <a:rPr lang="ru-RU" dirty="0" smtClean="0"/>
              <a:t>				книжка у подруги,</a:t>
            </a:r>
          </a:p>
          <a:p>
            <a:pPr>
              <a:buNone/>
            </a:pPr>
            <a:r>
              <a:rPr lang="ru-RU" dirty="0" smtClean="0"/>
              <a:t>				песенка о друге,</a:t>
            </a:r>
          </a:p>
          <a:p>
            <a:pPr>
              <a:buNone/>
            </a:pPr>
            <a:r>
              <a:rPr lang="ru-RU" dirty="0" smtClean="0"/>
              <a:t>				в госте к дяде Коле,</a:t>
            </a:r>
          </a:p>
          <a:p>
            <a:pPr>
              <a:buNone/>
            </a:pPr>
            <a:r>
              <a:rPr lang="ru-RU" dirty="0" smtClean="0"/>
              <a:t>				рассказать о школе.</a:t>
            </a:r>
          </a:p>
          <a:p>
            <a:pPr>
              <a:buNone/>
            </a:pPr>
            <a:r>
              <a:rPr lang="ru-RU" b="1" dirty="0" smtClean="0"/>
              <a:t>				</a:t>
            </a:r>
            <a:r>
              <a:rPr lang="ru-RU" b="1" dirty="0" smtClean="0">
                <a:solidFill>
                  <a:srgbClr val="002060"/>
                </a:solidFill>
              </a:rPr>
              <a:t>Найди предлоги!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895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			</a:t>
            </a:r>
            <a:r>
              <a:rPr lang="ru-RU" sz="3000" dirty="0" smtClean="0"/>
              <a:t>(За) горой,</a:t>
            </a:r>
          </a:p>
          <a:p>
            <a:pPr>
              <a:buNone/>
            </a:pPr>
            <a:r>
              <a:rPr lang="ru-RU" sz="3000" dirty="0" smtClean="0"/>
              <a:t>				(по) горе,</a:t>
            </a:r>
          </a:p>
          <a:p>
            <a:pPr>
              <a:buNone/>
            </a:pPr>
            <a:r>
              <a:rPr lang="ru-RU" sz="3000" dirty="0" smtClean="0"/>
              <a:t>				(под) сосной,</a:t>
            </a:r>
          </a:p>
          <a:p>
            <a:pPr>
              <a:buNone/>
            </a:pPr>
            <a:r>
              <a:rPr lang="ru-RU" sz="3000" dirty="0" smtClean="0"/>
              <a:t>				(на) сосне,</a:t>
            </a:r>
          </a:p>
          <a:p>
            <a:pPr>
              <a:buNone/>
            </a:pPr>
            <a:r>
              <a:rPr lang="ru-RU" sz="3000" dirty="0" smtClean="0"/>
              <a:t>				(за) стучать,</a:t>
            </a:r>
          </a:p>
          <a:p>
            <a:pPr>
              <a:buNone/>
            </a:pPr>
            <a:r>
              <a:rPr lang="ru-RU" sz="3000" dirty="0" smtClean="0"/>
              <a:t>				(по) дружить,</a:t>
            </a:r>
          </a:p>
          <a:p>
            <a:pPr>
              <a:buNone/>
            </a:pPr>
            <a:r>
              <a:rPr lang="ru-RU" sz="3000" dirty="0" smtClean="0"/>
              <a:t>				(под) писать,</a:t>
            </a:r>
          </a:p>
          <a:p>
            <a:pPr>
              <a:buNone/>
            </a:pPr>
            <a:r>
              <a:rPr lang="ru-RU" sz="3000" dirty="0" smtClean="0"/>
              <a:t>				(на) учить.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		</a:t>
            </a:r>
            <a:r>
              <a:rPr lang="ru-RU" sz="3000" b="1" dirty="0" smtClean="0">
                <a:solidFill>
                  <a:srgbClr val="002060"/>
                </a:solidFill>
              </a:rPr>
              <a:t>Где приставка, где предлог,</a:t>
            </a:r>
            <a:endParaRPr lang="ru-RU" sz="3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				</a:t>
            </a:r>
            <a:r>
              <a:rPr lang="ru-RU" sz="3000" b="1" dirty="0" smtClean="0">
                <a:solidFill>
                  <a:srgbClr val="002060"/>
                </a:solidFill>
              </a:rPr>
              <a:t>кто бы не понять помог?</a:t>
            </a:r>
            <a:endParaRPr lang="ru-RU" sz="30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Источники: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dirty="0" err="1" smtClean="0"/>
              <a:t>Бетенькова</a:t>
            </a:r>
            <a:r>
              <a:rPr lang="ru-RU" sz="2800" dirty="0" smtClean="0"/>
              <a:t> Н.М. «Орфография и грамматика в рифмовках».-М.: ООО «Издательство АСТ»: ООО «Издательство </a:t>
            </a:r>
            <a:r>
              <a:rPr lang="ru-RU" sz="2800" dirty="0" err="1" smtClean="0"/>
              <a:t>Астрель</a:t>
            </a:r>
            <a:r>
              <a:rPr lang="ru-RU" sz="2800" dirty="0" smtClean="0"/>
              <a:t>», 2002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Так же, как и кустов,</a:t>
            </a:r>
            <a:r>
              <a:rPr lang="ru-RU" b="1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корень</a:t>
            </a:r>
            <a:r>
              <a:rPr lang="ru-RU" dirty="0" smtClean="0"/>
              <a:t> слова есть у слов.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Лес</a:t>
            </a:r>
            <a:r>
              <a:rPr lang="ru-RU" dirty="0" smtClean="0"/>
              <a:t>	 	</a:t>
            </a:r>
            <a:r>
              <a:rPr lang="ru-RU" b="1" dirty="0" smtClean="0">
                <a:solidFill>
                  <a:srgbClr val="FF0000"/>
                </a:solidFill>
              </a:rPr>
              <a:t>цвет</a:t>
            </a:r>
            <a:r>
              <a:rPr lang="ru-RU" dirty="0" smtClean="0"/>
              <a:t>	 	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сад</a:t>
            </a:r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         </a:t>
            </a:r>
            <a:r>
              <a:rPr lang="ru-RU" b="1" dirty="0" smtClean="0">
                <a:solidFill>
                  <a:srgbClr val="FF0000"/>
                </a:solidFill>
              </a:rPr>
              <a:t>род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лес</a:t>
            </a:r>
            <a:r>
              <a:rPr lang="ru-RU" dirty="0" smtClean="0"/>
              <a:t>ок	</a:t>
            </a:r>
            <a:r>
              <a:rPr lang="ru-RU" b="1" dirty="0" smtClean="0">
                <a:solidFill>
                  <a:srgbClr val="FF0000"/>
                </a:solidFill>
              </a:rPr>
              <a:t>цвет</a:t>
            </a:r>
            <a:r>
              <a:rPr lang="ru-RU" dirty="0" smtClean="0"/>
              <a:t>ок	  по</a:t>
            </a:r>
            <a:r>
              <a:rPr lang="ru-RU" b="1" dirty="0" smtClean="0"/>
              <a:t>сад</a:t>
            </a:r>
            <a:r>
              <a:rPr lang="ru-RU" dirty="0" smtClean="0"/>
              <a:t>ка	         </a:t>
            </a:r>
            <a:r>
              <a:rPr lang="ru-RU" b="1" dirty="0" smtClean="0"/>
              <a:t>род</a:t>
            </a:r>
            <a:r>
              <a:rPr lang="ru-RU" dirty="0" smtClean="0"/>
              <a:t>ители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лес</a:t>
            </a:r>
            <a:r>
              <a:rPr lang="ru-RU" dirty="0" smtClean="0"/>
              <a:t>ной	</a:t>
            </a:r>
            <a:r>
              <a:rPr lang="ru-RU" b="1" dirty="0" smtClean="0">
                <a:solidFill>
                  <a:srgbClr val="FF0000"/>
                </a:solidFill>
              </a:rPr>
              <a:t>цвет</a:t>
            </a:r>
            <a:r>
              <a:rPr lang="ru-RU" dirty="0" smtClean="0"/>
              <a:t>ной	  по</a:t>
            </a:r>
            <a:r>
              <a:rPr lang="ru-RU" b="1" dirty="0" smtClean="0"/>
              <a:t>сад</a:t>
            </a:r>
            <a:r>
              <a:rPr lang="ru-RU" dirty="0" smtClean="0"/>
              <a:t>ил 	 </a:t>
            </a:r>
            <a:r>
              <a:rPr lang="ru-RU" b="1" dirty="0" smtClean="0"/>
              <a:t>род</a:t>
            </a:r>
            <a:r>
              <a:rPr lang="ru-RU" dirty="0" smtClean="0"/>
              <a:t>ил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лес</a:t>
            </a:r>
            <a:r>
              <a:rPr lang="ru-RU" dirty="0" smtClean="0"/>
              <a:t>ник	</a:t>
            </a:r>
            <a:r>
              <a:rPr lang="ru-RU" b="1" dirty="0" smtClean="0">
                <a:solidFill>
                  <a:srgbClr val="FF0000"/>
                </a:solidFill>
              </a:rPr>
              <a:t>цвет</a:t>
            </a:r>
            <a:r>
              <a:rPr lang="ru-RU" dirty="0" smtClean="0"/>
              <a:t>ник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Белка, беленький, белить,</a:t>
            </a:r>
          </a:p>
          <a:p>
            <a:pPr>
              <a:buNone/>
            </a:pPr>
            <a:r>
              <a:rPr lang="ru-RU" dirty="0" smtClean="0"/>
              <a:t>водяной, вода, водить,</a:t>
            </a:r>
          </a:p>
          <a:p>
            <a:pPr>
              <a:buNone/>
            </a:pPr>
            <a:r>
              <a:rPr lang="ru-RU" dirty="0" smtClean="0"/>
              <a:t>лист, лиса, лисёнок,</a:t>
            </a:r>
          </a:p>
          <a:p>
            <a:pPr>
              <a:buNone/>
            </a:pPr>
            <a:r>
              <a:rPr lang="ru-RU" dirty="0" smtClean="0"/>
              <a:t>лось, лоскут, лосёнок,</a:t>
            </a:r>
          </a:p>
          <a:p>
            <a:pPr>
              <a:buNone/>
            </a:pPr>
            <a:r>
              <a:rPr lang="ru-RU" dirty="0" smtClean="0"/>
              <a:t>горный, горка, городок,</a:t>
            </a:r>
          </a:p>
          <a:p>
            <a:pPr>
              <a:buNone/>
            </a:pPr>
            <a:r>
              <a:rPr lang="ru-RU" dirty="0" smtClean="0"/>
              <a:t>пёс, песочный и песок.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Где слова родные, однокоренные?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Сложные слова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000" dirty="0" smtClean="0"/>
              <a:t>		Сталевар, рыболов, водовоз,</a:t>
            </a:r>
          </a:p>
          <a:p>
            <a:pPr>
              <a:buNone/>
            </a:pPr>
            <a:r>
              <a:rPr lang="ru-RU" sz="3000" dirty="0" smtClean="0"/>
              <a:t>		книголюб, бурелом, сенокос,</a:t>
            </a:r>
          </a:p>
          <a:p>
            <a:pPr>
              <a:buNone/>
            </a:pPr>
            <a:r>
              <a:rPr lang="ru-RU" sz="3000" dirty="0" smtClean="0"/>
              <a:t>		ледоход, снегопад, вертолёт, </a:t>
            </a:r>
          </a:p>
          <a:p>
            <a:pPr>
              <a:buNone/>
            </a:pPr>
            <a:r>
              <a:rPr lang="ru-RU" sz="3000" dirty="0" smtClean="0"/>
              <a:t>		ледокол, паровоз, пароход.</a:t>
            </a:r>
          </a:p>
          <a:p>
            <a:pPr>
              <a:buNone/>
            </a:pPr>
            <a:r>
              <a:rPr lang="ru-RU" sz="3000" dirty="0" smtClean="0"/>
              <a:t>		Кашевар, </a:t>
            </a:r>
            <a:r>
              <a:rPr lang="ru-RU" sz="3000" dirty="0" err="1" smtClean="0"/>
              <a:t>маслоед</a:t>
            </a:r>
            <a:r>
              <a:rPr lang="ru-RU" sz="3000" dirty="0" smtClean="0"/>
              <a:t>, пешеход,</a:t>
            </a:r>
          </a:p>
          <a:p>
            <a:pPr>
              <a:buNone/>
            </a:pPr>
            <a:r>
              <a:rPr lang="ru-RU" sz="3000" dirty="0" smtClean="0"/>
              <a:t>		мореплаватель и пчеловод,</a:t>
            </a:r>
          </a:p>
          <a:p>
            <a:pPr>
              <a:buNone/>
            </a:pPr>
            <a:r>
              <a:rPr lang="ru-RU" sz="3000" dirty="0" smtClean="0"/>
              <a:t>		вездеход, лесоруб, камнетёс-</a:t>
            </a:r>
          </a:p>
          <a:p>
            <a:pPr>
              <a:buNone/>
            </a:pPr>
            <a:endParaRPr lang="ru-RU" sz="3000" dirty="0" smtClean="0"/>
          </a:p>
          <a:p>
            <a:pPr>
              <a:buNone/>
            </a:pPr>
            <a:r>
              <a:rPr lang="ru-RU" sz="3000" b="1" dirty="0" smtClean="0">
                <a:solidFill>
                  <a:srgbClr val="002060"/>
                </a:solidFill>
              </a:rPr>
              <a:t>		«Где здесь корни?»-</a:t>
            </a:r>
            <a:endParaRPr lang="ru-RU" sz="3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000" b="1" dirty="0" smtClean="0">
                <a:solidFill>
                  <a:srgbClr val="002060"/>
                </a:solidFill>
              </a:rPr>
              <a:t>		Задам я вопрос.</a:t>
            </a:r>
            <a:endParaRPr lang="ru-RU" sz="30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Суффиксы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/>
              <a:t>		Кустик да кусточек,</a:t>
            </a:r>
          </a:p>
          <a:p>
            <a:pPr>
              <a:buNone/>
            </a:pPr>
            <a:r>
              <a:rPr lang="ru-RU" sz="2800" dirty="0" smtClean="0"/>
              <a:t>		садик да </a:t>
            </a:r>
            <a:r>
              <a:rPr lang="ru-RU" sz="2800" dirty="0" err="1" smtClean="0"/>
              <a:t>садочек</a:t>
            </a:r>
            <a:r>
              <a:rPr lang="ru-RU" sz="2800" dirty="0" smtClean="0"/>
              <a:t>,</a:t>
            </a:r>
          </a:p>
          <a:p>
            <a:pPr>
              <a:buNone/>
            </a:pPr>
            <a:r>
              <a:rPr lang="ru-RU" sz="2800" dirty="0" smtClean="0"/>
              <a:t>		Машенька да Ванечка,</a:t>
            </a:r>
          </a:p>
          <a:p>
            <a:pPr>
              <a:buNone/>
            </a:pPr>
            <a:r>
              <a:rPr lang="ru-RU" sz="2800" dirty="0" smtClean="0"/>
              <a:t>		Шурочка да Танечка …</a:t>
            </a:r>
          </a:p>
          <a:p>
            <a:pPr>
              <a:buNone/>
            </a:pPr>
            <a:r>
              <a:rPr lang="ru-RU" sz="2800" dirty="0" smtClean="0"/>
              <a:t>		Чёрный кот-котище</a:t>
            </a:r>
          </a:p>
          <a:p>
            <a:pPr>
              <a:buNone/>
            </a:pPr>
            <a:r>
              <a:rPr lang="ru-RU" sz="2800" dirty="0" smtClean="0"/>
              <a:t>		выпучил глазища…</a:t>
            </a:r>
          </a:p>
          <a:p>
            <a:pPr>
              <a:buNone/>
            </a:pPr>
            <a:r>
              <a:rPr lang="ru-RU" sz="2800" dirty="0" smtClean="0"/>
              <a:t>	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		Все слова прочтите,</a:t>
            </a:r>
            <a:endParaRPr lang="ru-RU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		суффиксы найдите.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Приставки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6868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300" b="1" dirty="0" smtClean="0">
                <a:solidFill>
                  <a:srgbClr val="FF0000"/>
                </a:solidFill>
              </a:rPr>
              <a:t>		У-, вы-, при-, по-, до- , на-, пере-</a:t>
            </a:r>
            <a:endParaRPr lang="ru-RU" sz="33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300" dirty="0" smtClean="0"/>
              <a:t>		Перед корнем пишут –перед!</a:t>
            </a:r>
          </a:p>
          <a:p>
            <a:pPr>
              <a:buNone/>
            </a:pPr>
            <a:r>
              <a:rPr lang="ru-RU" sz="3300" b="1" dirty="0" smtClean="0">
                <a:solidFill>
                  <a:srgbClr val="FF0000"/>
                </a:solidFill>
              </a:rPr>
              <a:t>		под-, за-, об-, со-, в-, с-, от-</a:t>
            </a:r>
            <a:endParaRPr lang="ru-RU" sz="33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300" dirty="0" smtClean="0"/>
              <a:t>		знаем их на пересчёт, </a:t>
            </a:r>
          </a:p>
          <a:p>
            <a:pPr>
              <a:buNone/>
            </a:pPr>
            <a:r>
              <a:rPr lang="ru-RU" sz="3300" dirty="0" smtClean="0"/>
              <a:t>		перед корнем подставляем</a:t>
            </a:r>
          </a:p>
          <a:p>
            <a:pPr>
              <a:buNone/>
            </a:pPr>
            <a:r>
              <a:rPr lang="ru-RU" sz="3300" dirty="0" smtClean="0"/>
              <a:t> 		и </a:t>
            </a:r>
            <a:r>
              <a:rPr lang="ru-RU" sz="3300" b="1" dirty="0" smtClean="0">
                <a:solidFill>
                  <a:srgbClr val="FF0000"/>
                </a:solidFill>
              </a:rPr>
              <a:t>приставкой</a:t>
            </a:r>
            <a:r>
              <a:rPr lang="ru-RU" sz="3300" dirty="0" smtClean="0">
                <a:solidFill>
                  <a:srgbClr val="FF0000"/>
                </a:solidFill>
              </a:rPr>
              <a:t> </a:t>
            </a:r>
            <a:r>
              <a:rPr lang="ru-RU" sz="3300" dirty="0" smtClean="0"/>
              <a:t>называем.</a:t>
            </a:r>
          </a:p>
          <a:p>
            <a:pPr>
              <a:buNone/>
            </a:pPr>
            <a:r>
              <a:rPr lang="ru-RU" sz="3300" dirty="0" smtClean="0"/>
              <a:t>		Походил, дошёл, объехал,</a:t>
            </a:r>
          </a:p>
          <a:p>
            <a:pPr>
              <a:buNone/>
            </a:pPr>
            <a:r>
              <a:rPr lang="ru-RU" sz="3300" dirty="0" smtClean="0"/>
              <a:t>		Наигрался, переехал,</a:t>
            </a:r>
          </a:p>
          <a:p>
            <a:pPr>
              <a:buNone/>
            </a:pPr>
            <a:r>
              <a:rPr lang="ru-RU" sz="3300" dirty="0" smtClean="0"/>
              <a:t>		Закричал, сбежал, увёз,</a:t>
            </a:r>
          </a:p>
          <a:p>
            <a:pPr>
              <a:buNone/>
            </a:pPr>
            <a:r>
              <a:rPr lang="ru-RU" sz="3300" dirty="0" smtClean="0"/>
              <a:t>		Обогнул, отлил, принёс.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</a:t>
            </a:r>
            <a:r>
              <a:rPr lang="ru-RU" dirty="0" smtClean="0"/>
              <a:t>Н…</a:t>
            </a:r>
            <a:r>
              <a:rPr lang="ru-RU" dirty="0" err="1" smtClean="0"/>
              <a:t>ливал</a:t>
            </a:r>
            <a:r>
              <a:rPr lang="ru-RU" dirty="0" smtClean="0"/>
              <a:t>, д…</a:t>
            </a:r>
            <a:r>
              <a:rPr lang="ru-RU" dirty="0" err="1" smtClean="0"/>
              <a:t>ливал</a:t>
            </a:r>
            <a:r>
              <a:rPr lang="ru-RU" dirty="0" smtClean="0"/>
              <a:t>,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	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ru-RU" dirty="0" err="1" smtClean="0"/>
              <a:t>з</a:t>
            </a:r>
            <a:r>
              <a:rPr lang="ru-RU" dirty="0" smtClean="0"/>
              <a:t>…смеялся</a:t>
            </a:r>
            <a:r>
              <a:rPr lang="ru-RU" dirty="0" smtClean="0"/>
              <a:t>, п…грустил.	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ru-RU" sz="2800" dirty="0" smtClean="0"/>
              <a:t>Что </a:t>
            </a:r>
            <a:r>
              <a:rPr lang="ru-RU" sz="2800" dirty="0" smtClean="0"/>
              <a:t>за правило не знал	</a:t>
            </a:r>
            <a:r>
              <a:rPr lang="ru-RU" dirty="0" smtClean="0"/>
              <a:t>		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ru-RU" dirty="0" smtClean="0"/>
              <a:t>тот</a:t>
            </a:r>
            <a:r>
              <a:rPr lang="ru-RU" dirty="0" smtClean="0"/>
              <a:t>, кто буквы пропустил?		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		</a:t>
            </a:r>
            <a:r>
              <a:rPr lang="ru-RU" sz="2800" b="1" dirty="0" smtClean="0">
                <a:solidFill>
                  <a:srgbClr val="002060"/>
                </a:solidFill>
              </a:rPr>
              <a:t>А </a:t>
            </a:r>
            <a:r>
              <a:rPr lang="ru-RU" sz="2800" b="1" dirty="0" smtClean="0">
                <a:solidFill>
                  <a:srgbClr val="002060"/>
                </a:solidFill>
              </a:rPr>
              <a:t>приставки ты узнал?</a:t>
            </a:r>
            <a:r>
              <a:rPr lang="ru-RU" sz="2800" b="1" dirty="0" smtClean="0"/>
              <a:t>	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Имена существительные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Имя есть и у дождя –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дождь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     имя есть и у совы –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сова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	имя есть и стола – </a:t>
            </a:r>
            <a:r>
              <a:rPr lang="ru-RU" b="1" dirty="0" smtClean="0">
                <a:solidFill>
                  <a:srgbClr val="002060"/>
                </a:solidFill>
              </a:rPr>
              <a:t>стол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		Имя есть и у травы – </a:t>
            </a:r>
            <a:r>
              <a:rPr lang="ru-RU" b="1" dirty="0" smtClean="0">
                <a:solidFill>
                  <a:srgbClr val="002060"/>
                </a:solidFill>
              </a:rPr>
              <a:t>трава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	Всё </a:t>
            </a:r>
            <a:r>
              <a:rPr lang="ru-RU" b="1" dirty="0" smtClean="0">
                <a:solidFill>
                  <a:srgbClr val="FF0000"/>
                </a:solidFill>
              </a:rPr>
              <a:t>существует</a:t>
            </a:r>
            <a:r>
              <a:rPr lang="ru-RU" dirty="0" smtClean="0"/>
              <a:t>: дом, весна,</a:t>
            </a:r>
          </a:p>
          <a:p>
            <a:pPr>
              <a:buNone/>
            </a:pPr>
            <a:r>
              <a:rPr lang="ru-RU" dirty="0" smtClean="0"/>
              <a:t>		и у всего есть </a:t>
            </a:r>
            <a:r>
              <a:rPr lang="ru-RU" b="1" dirty="0" smtClean="0">
                <a:solidFill>
                  <a:srgbClr val="FF0000"/>
                </a:solidFill>
              </a:rPr>
              <a:t>имена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54</TotalTime>
  <Words>107</Words>
  <Application>Microsoft Office PowerPoint</Application>
  <PresentationFormat>Экран (4:3)</PresentationFormat>
  <Paragraphs>199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Трек</vt:lpstr>
      <vt:lpstr>ГРАММАТИКА В РИФМОВКАХ</vt:lpstr>
      <vt:lpstr>Корень </vt:lpstr>
      <vt:lpstr>Слайд 3</vt:lpstr>
      <vt:lpstr>Слайд 4</vt:lpstr>
      <vt:lpstr>Сложные слова </vt:lpstr>
      <vt:lpstr>Суффиксы </vt:lpstr>
      <vt:lpstr>Приставки</vt:lpstr>
      <vt:lpstr>Слайд 8</vt:lpstr>
      <vt:lpstr>Имена существительные</vt:lpstr>
      <vt:lpstr>Слайд 10</vt:lpstr>
      <vt:lpstr>Имя прилагательное </vt:lpstr>
      <vt:lpstr>Слайд 12</vt:lpstr>
      <vt:lpstr>Слайд 13</vt:lpstr>
      <vt:lpstr>Глаголы </vt:lpstr>
      <vt:lpstr>Слайд 15</vt:lpstr>
      <vt:lpstr>Слайд 16</vt:lpstr>
      <vt:lpstr>Наречия </vt:lpstr>
      <vt:lpstr>                        Местоимения </vt:lpstr>
      <vt:lpstr>Слайд 19</vt:lpstr>
      <vt:lpstr>Предлоги </vt:lpstr>
      <vt:lpstr>Слайд 21</vt:lpstr>
      <vt:lpstr>Слайд 22</vt:lpstr>
      <vt:lpstr>Слайд 23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ГРАММАТИКА В РИФМОВКАХ</dc:title>
  <dc:creator>Admin</dc:creator>
  <cp:lastModifiedBy>Admin</cp:lastModifiedBy>
  <cp:revision>24</cp:revision>
  <dcterms:created xsi:type="dcterms:W3CDTF">2013-07-02T15:31:59Z</dcterms:created>
  <dcterms:modified xsi:type="dcterms:W3CDTF">2013-07-03T16:33:57Z</dcterms:modified>
</cp:coreProperties>
</file>