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6" y="-11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C3C0-008C-4227-8046-CEE6EC138A8D}" type="datetimeFigureOut">
              <a:rPr lang="ru-RU" smtClean="0"/>
              <a:pPr/>
              <a:t>28.03.2012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E1E2-9CD1-4A1F-9DDD-F9828C25EB7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C3C0-008C-4227-8046-CEE6EC138A8D}" type="datetimeFigureOut">
              <a:rPr lang="ru-RU" smtClean="0"/>
              <a:pPr/>
              <a:t>28.03.2012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E1E2-9CD1-4A1F-9DDD-F9828C25EB7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C3C0-008C-4227-8046-CEE6EC138A8D}" type="datetimeFigureOut">
              <a:rPr lang="ru-RU" smtClean="0"/>
              <a:pPr/>
              <a:t>28.03.2012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E1E2-9CD1-4A1F-9DDD-F9828C25EB7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C3C0-008C-4227-8046-CEE6EC138A8D}" type="datetimeFigureOut">
              <a:rPr lang="ru-RU" smtClean="0"/>
              <a:pPr/>
              <a:t>28.03.2012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E1E2-9CD1-4A1F-9DDD-F9828C25EB7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C3C0-008C-4227-8046-CEE6EC138A8D}" type="datetimeFigureOut">
              <a:rPr lang="ru-RU" smtClean="0"/>
              <a:pPr/>
              <a:t>28.03.2012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E1E2-9CD1-4A1F-9DDD-F9828C25EB7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C3C0-008C-4227-8046-CEE6EC138A8D}" type="datetimeFigureOut">
              <a:rPr lang="ru-RU" smtClean="0"/>
              <a:pPr/>
              <a:t>28.03.2012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E1E2-9CD1-4A1F-9DDD-F9828C25EB7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C3C0-008C-4227-8046-CEE6EC138A8D}" type="datetimeFigureOut">
              <a:rPr lang="ru-RU" smtClean="0"/>
              <a:pPr/>
              <a:t>28.03.2012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E1E2-9CD1-4A1F-9DDD-F9828C25EB7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C3C0-008C-4227-8046-CEE6EC138A8D}" type="datetimeFigureOut">
              <a:rPr lang="ru-RU" smtClean="0"/>
              <a:pPr/>
              <a:t>28.03.2012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E1E2-9CD1-4A1F-9DDD-F9828C25EB7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C3C0-008C-4227-8046-CEE6EC138A8D}" type="datetimeFigureOut">
              <a:rPr lang="ru-RU" smtClean="0"/>
              <a:pPr/>
              <a:t>28.03.2012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E1E2-9CD1-4A1F-9DDD-F9828C25EB7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C3C0-008C-4227-8046-CEE6EC138A8D}" type="datetimeFigureOut">
              <a:rPr lang="ru-RU" smtClean="0"/>
              <a:pPr/>
              <a:t>28.03.2012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E1E2-9CD1-4A1F-9DDD-F9828C25EB7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C3C0-008C-4227-8046-CEE6EC138A8D}" type="datetimeFigureOut">
              <a:rPr lang="ru-RU" smtClean="0"/>
              <a:pPr/>
              <a:t>28.03.2012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E1E2-9CD1-4A1F-9DDD-F9828C25EB7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4C3C0-008C-4227-8046-CEE6EC138A8D}" type="datetimeFigureOut">
              <a:rPr lang="ru-RU" smtClean="0"/>
              <a:pPr/>
              <a:t>28.03.2012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FE1E2-9CD1-4A1F-9DDD-F9828C25EB7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071538" y="142852"/>
            <a:ext cx="2357454" cy="714380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Сатира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86380" y="214290"/>
            <a:ext cx="2286016" cy="714380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Юмор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71736" y="1071546"/>
            <a:ext cx="3786214" cy="928694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Сфера смешенного ;вид комического в искусстве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57224" y="2214554"/>
            <a:ext cx="3214710" cy="1143008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Осмеяние социальных явлений, которые представляются автору порочными</a:t>
            </a:r>
            <a:endParaRPr lang="ru-RU" sz="14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357818" y="2285992"/>
            <a:ext cx="2928958" cy="107157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Осмеяние частных недостатков жизненного явления, отдельного человека</a:t>
            </a:r>
            <a:endParaRPr lang="ru-RU" sz="16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571604" y="3571876"/>
            <a:ext cx="1857388" cy="42862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Используется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786446" y="3643314"/>
            <a:ext cx="2000264" cy="50006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Используется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42844" y="4214818"/>
            <a:ext cx="2214578" cy="85725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Аллегория Ф Рабле «</a:t>
            </a:r>
            <a:r>
              <a:rPr lang="ru-RU" sz="1400" dirty="0" err="1" smtClean="0">
                <a:solidFill>
                  <a:schemeClr val="tx1"/>
                </a:solidFill>
              </a:rPr>
              <a:t>Гаргантюа</a:t>
            </a:r>
            <a:r>
              <a:rPr lang="ru-RU" sz="1400" dirty="0" smtClean="0">
                <a:solidFill>
                  <a:schemeClr val="tx1"/>
                </a:solidFill>
              </a:rPr>
              <a:t> и </a:t>
            </a:r>
            <a:r>
              <a:rPr lang="ru-RU" sz="1400" dirty="0" err="1" smtClean="0">
                <a:solidFill>
                  <a:schemeClr val="tx1"/>
                </a:solidFill>
              </a:rPr>
              <a:t>Пантагрюэль</a:t>
            </a:r>
            <a:r>
              <a:rPr lang="ru-RU" sz="1400" dirty="0" smtClean="0">
                <a:solidFill>
                  <a:schemeClr val="tx1"/>
                </a:solidFill>
              </a:rPr>
              <a:t>»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786050" y="4214818"/>
            <a:ext cx="2143140" cy="85725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Фантастика Д. Свифт «Путешествие </a:t>
            </a:r>
            <a:r>
              <a:rPr lang="ru-RU" sz="1400" dirty="0">
                <a:solidFill>
                  <a:schemeClr val="tx1"/>
                </a:solidFill>
              </a:rPr>
              <a:t>Г</a:t>
            </a:r>
            <a:r>
              <a:rPr lang="ru-RU" sz="1400" dirty="0" smtClean="0">
                <a:solidFill>
                  <a:schemeClr val="tx1"/>
                </a:solidFill>
              </a:rPr>
              <a:t>улливера»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285852" y="5286388"/>
            <a:ext cx="2500330" cy="100013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Философское осмысление реальности М.А. Булгаков «Мастер и Маргарита»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572132" y="4500570"/>
            <a:ext cx="2571768" cy="100013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Ирония А.П.Чехова «Попрыгунья»</a:t>
            </a:r>
            <a:endParaRPr lang="ru-RU" sz="1400" dirty="0">
              <a:solidFill>
                <a:schemeClr val="tx1"/>
              </a:solidFill>
            </a:endParaRPr>
          </a:p>
        </p:txBody>
      </p:sp>
      <p:cxnSp>
        <p:nvCxnSpPr>
          <p:cNvPr id="19" name="Прямая со стрелкой 18"/>
          <p:cNvCxnSpPr>
            <a:stCxn id="6" idx="2"/>
          </p:cNvCxnSpPr>
          <p:nvPr/>
        </p:nvCxnSpPr>
        <p:spPr>
          <a:xfrm rot="16200000" flipH="1">
            <a:off x="2768190" y="339307"/>
            <a:ext cx="214314" cy="1250164"/>
          </a:xfrm>
          <a:prstGeom prst="straightConnector1">
            <a:avLst/>
          </a:prstGeom>
          <a:ln w="38100" cmpd="sng">
            <a:tailEnd type="stealth"/>
          </a:ln>
          <a:effectLst>
            <a:outerShdw blurRad="203200" dist="50800" dir="5400000" sx="106000" sy="106000" algn="ctr" rotWithShape="0">
              <a:srgbClr val="000000">
                <a:alpha val="61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>
            <a:off x="965175" y="1535099"/>
            <a:ext cx="1357322" cy="1588"/>
          </a:xfrm>
          <a:prstGeom prst="straightConnector1">
            <a:avLst/>
          </a:prstGeom>
          <a:ln w="38100" cmpd="sng">
            <a:tailEnd type="stealth" w="lg" len="lg"/>
          </a:ln>
          <a:effectLst>
            <a:outerShdw blurRad="114300" sx="108000" sy="108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12" idx="2"/>
            <a:endCxn id="14" idx="0"/>
          </p:cNvCxnSpPr>
          <p:nvPr/>
        </p:nvCxnSpPr>
        <p:spPr>
          <a:xfrm rot="5400000">
            <a:off x="1768059" y="3482579"/>
            <a:ext cx="214314" cy="1250165"/>
          </a:xfrm>
          <a:prstGeom prst="straightConnector1">
            <a:avLst/>
          </a:prstGeom>
          <a:ln w="34925" cmpd="sng">
            <a:tailEnd type="stealth"/>
          </a:ln>
          <a:effectLst>
            <a:outerShdw blurRad="101600" dir="5400000" sx="107000" sy="107000" algn="ctr" rotWithShape="0">
              <a:srgbClr val="000000">
                <a:alpha val="6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stCxn id="12" idx="2"/>
            <a:endCxn id="16" idx="0"/>
          </p:cNvCxnSpPr>
          <p:nvPr/>
        </p:nvCxnSpPr>
        <p:spPr>
          <a:xfrm rot="16200000" flipH="1">
            <a:off x="1875215" y="4625586"/>
            <a:ext cx="1285884" cy="35719"/>
          </a:xfrm>
          <a:prstGeom prst="straightConnector1">
            <a:avLst/>
          </a:prstGeom>
          <a:ln w="31750">
            <a:tailEnd type="stealth" w="med" len="lg"/>
          </a:ln>
          <a:effectLst>
            <a:outerShdw blurRad="127000" dist="50800" dir="5400000" algn="ctr" rotWithShape="0">
              <a:srgbClr val="000000">
                <a:alpha val="9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rot="16200000" flipH="1">
            <a:off x="3143240" y="3429000"/>
            <a:ext cx="214314" cy="1357322"/>
          </a:xfrm>
          <a:prstGeom prst="straightConnector1">
            <a:avLst/>
          </a:prstGeom>
          <a:ln w="31750">
            <a:tailEnd type="stealth" w="med" len="lg"/>
          </a:ln>
          <a:effectLst>
            <a:outerShdw blurRad="101600" dist="50800" dir="5400000" sx="109000" sy="109000" algn="ctr" rotWithShape="0">
              <a:srgbClr val="000000">
                <a:alpha val="8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Соединительная линия уступом 58"/>
          <p:cNvCxnSpPr>
            <a:stCxn id="6" idx="1"/>
            <a:endCxn id="12" idx="1"/>
          </p:cNvCxnSpPr>
          <p:nvPr/>
        </p:nvCxnSpPr>
        <p:spPr>
          <a:xfrm rot="10800000" flipH="1" flipV="1">
            <a:off x="1071538" y="500042"/>
            <a:ext cx="500066" cy="3286148"/>
          </a:xfrm>
          <a:prstGeom prst="bentConnector3">
            <a:avLst>
              <a:gd name="adj1" fmla="val -127461"/>
            </a:avLst>
          </a:prstGeom>
          <a:ln w="38100">
            <a:tailEnd type="stealth" w="med" len="lg"/>
          </a:ln>
          <a:effectLst>
            <a:outerShdw blurRad="266700" dist="50800" dir="5400000" sx="98000" sy="98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>
            <a:stCxn id="7" idx="2"/>
          </p:cNvCxnSpPr>
          <p:nvPr/>
        </p:nvCxnSpPr>
        <p:spPr>
          <a:xfrm rot="5400000">
            <a:off x="5786446" y="428604"/>
            <a:ext cx="142876" cy="1143008"/>
          </a:xfrm>
          <a:prstGeom prst="straightConnector1">
            <a:avLst/>
          </a:prstGeom>
          <a:ln w="38100">
            <a:tailEnd type="stealth" w="med" len="lg"/>
          </a:ln>
          <a:effectLst>
            <a:outerShdw blurRad="152400" dist="50800" dir="5400000" algn="ctr" rotWithShape="0">
              <a:srgbClr val="000000">
                <a:alpha val="99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 rot="5400000">
            <a:off x="6465107" y="1607331"/>
            <a:ext cx="1357322" cy="1588"/>
          </a:xfrm>
          <a:prstGeom prst="straightConnector1">
            <a:avLst/>
          </a:prstGeom>
          <a:ln w="34925">
            <a:tailEnd type="arrow"/>
          </a:ln>
          <a:effectLst>
            <a:outerShdw blurRad="203200" dist="50800" dir="5400000" algn="ctr" rotWithShape="0">
              <a:srgbClr val="000000">
                <a:alpha val="99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Соединительная линия уступом 71"/>
          <p:cNvCxnSpPr>
            <a:stCxn id="7" idx="3"/>
            <a:endCxn id="13" idx="3"/>
          </p:cNvCxnSpPr>
          <p:nvPr/>
        </p:nvCxnSpPr>
        <p:spPr>
          <a:xfrm>
            <a:off x="7572396" y="571480"/>
            <a:ext cx="214314" cy="3321867"/>
          </a:xfrm>
          <a:prstGeom prst="bentConnector3">
            <a:avLst>
              <a:gd name="adj1" fmla="val 512860"/>
            </a:avLst>
          </a:prstGeom>
          <a:ln w="34925">
            <a:tailEnd type="arrow"/>
          </a:ln>
          <a:effectLst>
            <a:outerShdw blurRad="266700" dist="127000" dir="5400000" algn="ctr" rotWithShape="0">
              <a:srgbClr val="000000">
                <a:alpha val="99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 rot="16200000" flipH="1">
            <a:off x="6536546" y="3464719"/>
            <a:ext cx="357190" cy="1"/>
          </a:xfrm>
          <a:prstGeom prst="straightConnector1">
            <a:avLst/>
          </a:prstGeom>
          <a:ln w="38100">
            <a:tailEnd type="stealth" w="med" len="lg"/>
          </a:ln>
          <a:effectLst>
            <a:outerShdw blurRad="368300" dir="5400000" sx="144000" sy="144000" algn="ctr" rotWithShape="0">
              <a:srgbClr val="000000">
                <a:alpha val="9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/>
          <p:nvPr/>
        </p:nvCxnSpPr>
        <p:spPr>
          <a:xfrm rot="5400000">
            <a:off x="6680215" y="4321181"/>
            <a:ext cx="357190" cy="1588"/>
          </a:xfrm>
          <a:prstGeom prst="straightConnector1">
            <a:avLst/>
          </a:prstGeom>
          <a:ln w="38100">
            <a:tailEnd type="stealth" w="med" len="lg"/>
          </a:ln>
          <a:effectLst>
            <a:outerShdw blurRad="215900" dist="50800" dir="5400000" algn="ctr" rotWithShape="0">
              <a:srgbClr val="000000">
                <a:alpha val="76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143108" y="1357298"/>
            <a:ext cx="5000660" cy="1500198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Сатирические жанры</a:t>
            </a:r>
            <a:endParaRPr lang="ru-RU" sz="24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1472" y="4143380"/>
            <a:ext cx="221457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Ф</a:t>
            </a:r>
            <a:r>
              <a:rPr lang="ru-RU" dirty="0" smtClean="0"/>
              <a:t>ельетон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357554" y="4786322"/>
            <a:ext cx="257176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Памфлет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29388" y="4143380"/>
            <a:ext cx="2143140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Эпиграмма</a:t>
            </a:r>
            <a:endParaRPr lang="ru-RU" dirty="0"/>
          </a:p>
        </p:txBody>
      </p:sp>
      <p:cxnSp>
        <p:nvCxnSpPr>
          <p:cNvPr id="15" name="Прямая со стрелкой 14"/>
          <p:cNvCxnSpPr>
            <a:endCxn id="6" idx="0"/>
          </p:cNvCxnSpPr>
          <p:nvPr/>
        </p:nvCxnSpPr>
        <p:spPr>
          <a:xfrm rot="5400000">
            <a:off x="3679819" y="3821115"/>
            <a:ext cx="1928826" cy="1588"/>
          </a:xfrm>
          <a:prstGeom prst="straightConnector1">
            <a:avLst/>
          </a:prstGeom>
          <a:ln w="3810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5" idx="0"/>
          </p:cNvCxnSpPr>
          <p:nvPr/>
        </p:nvCxnSpPr>
        <p:spPr>
          <a:xfrm rot="5400000">
            <a:off x="1625183" y="2911075"/>
            <a:ext cx="1285884" cy="1178727"/>
          </a:xfrm>
          <a:prstGeom prst="straightConnector1">
            <a:avLst/>
          </a:prstGeom>
          <a:ln w="38100"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7" idx="0"/>
          </p:cNvCxnSpPr>
          <p:nvPr/>
        </p:nvCxnSpPr>
        <p:spPr>
          <a:xfrm rot="16200000" flipH="1">
            <a:off x="6215074" y="2857496"/>
            <a:ext cx="1285884" cy="1285884"/>
          </a:xfrm>
          <a:prstGeom prst="straightConnector1">
            <a:avLst/>
          </a:prstGeom>
          <a:ln w="38100"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"/>
          <a:ext cx="9072594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42"/>
                <a:gridCol w="3508115"/>
                <a:gridCol w="3921437"/>
              </a:tblGrid>
              <a:tr h="128534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Название сатирического приема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Краткая характеристика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Пример</a:t>
                      </a:r>
                      <a:r>
                        <a:rPr lang="ru-RU" baseline="0" dirty="0" smtClean="0"/>
                        <a:t> сатирического приема из художественного текста</a:t>
                      </a:r>
                      <a:endParaRPr lang="ru-RU" dirty="0"/>
                    </a:p>
                  </a:txBody>
                  <a:tcPr/>
                </a:tc>
              </a:tr>
              <a:tr h="130530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Фантастика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Средство сатирического освещения действительности; форма отображения мира, при котором на основе реальных представлений создается логически несовместимая с ними картина жизни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Д. Свифт «Путешествие</a:t>
                      </a:r>
                      <a:r>
                        <a:rPr lang="ru-RU" sz="1400" i="1" baseline="0" dirty="0" smtClean="0"/>
                        <a:t> Гулливера»</a:t>
                      </a:r>
                      <a:endParaRPr lang="ru-RU" sz="1400" i="1" dirty="0"/>
                    </a:p>
                  </a:txBody>
                  <a:tcPr/>
                </a:tc>
              </a:tr>
              <a:tr h="69211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Эзопов язык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Вид подцензурного иносказания,</a:t>
                      </a:r>
                      <a:r>
                        <a:rPr lang="ru-RU" sz="1400" baseline="0" dirty="0" smtClean="0"/>
                        <a:t> намеренно маскирующий идею автора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Сказки М.Е. Салтыкова-Щедрина</a:t>
                      </a:r>
                      <a:endParaRPr lang="ru-RU" sz="1400" i="1" dirty="0"/>
                    </a:p>
                  </a:txBody>
                  <a:tcPr/>
                </a:tc>
              </a:tr>
              <a:tr h="898124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Ирония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Тонкая, скрытая насмешка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«Откуда, </a:t>
                      </a:r>
                      <a:r>
                        <a:rPr lang="ru-RU" sz="1400" b="1" i="1" dirty="0" smtClean="0"/>
                        <a:t>умная</a:t>
                      </a:r>
                      <a:r>
                        <a:rPr lang="ru-RU" sz="1400" b="1" i="1" baseline="0" dirty="0" smtClean="0"/>
                        <a:t> </a:t>
                      </a:r>
                      <a:r>
                        <a:rPr lang="ru-RU" sz="1400" i="1" baseline="0" dirty="0" smtClean="0"/>
                        <a:t>(обращение к ослу), берешь ты голова?</a:t>
                      </a:r>
                    </a:p>
                    <a:p>
                      <a:r>
                        <a:rPr lang="ru-RU" sz="1400" i="1" baseline="0" dirty="0" smtClean="0"/>
                        <a:t>                                                                      И.А. Крылов</a:t>
                      </a:r>
                      <a:endParaRPr lang="ru-RU" sz="1400" i="1" dirty="0"/>
                    </a:p>
                  </a:txBody>
                  <a:tcPr/>
                </a:tc>
              </a:tr>
              <a:tr h="115721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Сарказм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Язвительная насмешка,</a:t>
                      </a:r>
                      <a:r>
                        <a:rPr lang="ru-RU" sz="1400" baseline="0" dirty="0" smtClean="0"/>
                        <a:t> с предельной резкостью изобличающая негативное социальное явление, отрицательную черту характера персонажа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«Пожалел волк кобылу</a:t>
                      </a:r>
                      <a:r>
                        <a:rPr lang="ru-RU" sz="1400" i="1" baseline="0" dirty="0" smtClean="0"/>
                        <a:t>, оставил хвост да гриву»</a:t>
                      </a:r>
                    </a:p>
                    <a:p>
                      <a:r>
                        <a:rPr lang="ru-RU" sz="1400" i="1" baseline="0" dirty="0" smtClean="0"/>
                        <a:t>                                                                  Пословица</a:t>
                      </a:r>
                    </a:p>
                    <a:p>
                      <a:r>
                        <a:rPr lang="ru-RU" sz="1400" i="1" dirty="0" smtClean="0"/>
                        <a:t>Концовка «Невского проспекта»</a:t>
                      </a:r>
                      <a:r>
                        <a:rPr lang="ru-RU" sz="1400" i="1" baseline="0" dirty="0" smtClean="0"/>
                        <a:t> </a:t>
                      </a:r>
                      <a:r>
                        <a:rPr lang="ru-RU" sz="1400" i="1" dirty="0" smtClean="0"/>
                        <a:t> Н.</a:t>
                      </a:r>
                      <a:r>
                        <a:rPr lang="ru-RU" sz="1400" i="1" baseline="0" dirty="0" smtClean="0"/>
                        <a:t> В. Гоголя</a:t>
                      </a:r>
                      <a:endParaRPr lang="ru-RU" sz="1400" i="1" dirty="0"/>
                    </a:p>
                  </a:txBody>
                  <a:tcPr/>
                </a:tc>
              </a:tr>
              <a:tr h="151990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Аллегория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Иноска</a:t>
                      </a:r>
                      <a:r>
                        <a:rPr lang="ru-RU" sz="1400" baseline="0" dirty="0" smtClean="0"/>
                        <a:t>зание, с помощью которого отвлеченное понятие передается посредством конкретного образа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Лиса в русских</a:t>
                      </a:r>
                      <a:r>
                        <a:rPr lang="ru-RU" sz="1400" i="1" baseline="0" dirty="0" smtClean="0"/>
                        <a:t> народных сказках- аллегория хитрости, ловкости; волк-аллегория злобы, жестокости; Басни И.А. Крылова, Лафонтена, Эзопа</a:t>
                      </a:r>
                      <a:endParaRPr lang="ru-RU" sz="1400" i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  <a:cs typeface="Aharoni" pitchFamily="2" charset="-79"/>
              </a:rPr>
              <a:t>НАЗВАНИЕ ХУДОЖЕСТВЕННОГО ПРОИЗВЕДЕНИЯ</a:t>
            </a:r>
            <a:endParaRPr lang="ru-RU" sz="3200" b="1" dirty="0">
              <a:solidFill>
                <a:schemeClr val="accent3">
                  <a:lumMod val="50000"/>
                </a:schemeClr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57554" y="1714488"/>
            <a:ext cx="2643206" cy="1357322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Название художественного произведения</a:t>
            </a:r>
            <a:endParaRPr lang="ru-RU" sz="20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42910" y="3071810"/>
            <a:ext cx="2714644" cy="128588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Способ выражения авторской позиции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15008" y="3571876"/>
            <a:ext cx="2857520" cy="157163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Отличительная особенность художественного произведения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85786" y="4572008"/>
            <a:ext cx="2786082" cy="142876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Способ характеристики героя</a:t>
            </a:r>
            <a:endParaRPr lang="ru-RU" dirty="0"/>
          </a:p>
        </p:txBody>
      </p:sp>
      <p:cxnSp>
        <p:nvCxnSpPr>
          <p:cNvPr id="11" name="Shape 10"/>
          <p:cNvCxnSpPr/>
          <p:nvPr/>
        </p:nvCxnSpPr>
        <p:spPr>
          <a:xfrm rot="5400000">
            <a:off x="2946785" y="3696893"/>
            <a:ext cx="2357454" cy="1107289"/>
          </a:xfrm>
          <a:prstGeom prst="bentConnector2">
            <a:avLst/>
          </a:prstGeom>
          <a:ln w="41275">
            <a:solidFill>
              <a:schemeClr val="accent3">
                <a:lumMod val="50000"/>
              </a:schemeClr>
            </a:solidFill>
            <a:headEnd w="med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0800000">
            <a:off x="3357554" y="3714752"/>
            <a:ext cx="1357322" cy="1588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headEnd w="med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714876" y="4357694"/>
            <a:ext cx="1071570" cy="1588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headEnd w="med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571472" y="428604"/>
          <a:ext cx="8215402" cy="60704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571932"/>
                <a:gridCol w="4643470"/>
              </a:tblGrid>
              <a:tr h="1036723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no Pro Smbd" pitchFamily="18" charset="0"/>
                        </a:rPr>
                        <a:t>Особенности</a:t>
                      </a:r>
                      <a:r>
                        <a:rPr lang="ru-RU" b="1" baseline="0" dirty="0" smtClean="0">
                          <a:latin typeface="Arno Pro Smbd" pitchFamily="18" charset="0"/>
                        </a:rPr>
                        <a:t> названия художественного произведения</a:t>
                      </a:r>
                      <a:endParaRPr lang="ru-RU" b="1" dirty="0">
                        <a:latin typeface="Arno Pro Smbd" pitchFamily="18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no Pro Smbd" pitchFamily="18" charset="0"/>
                        </a:rPr>
                        <a:t>Пример названия художественного</a:t>
                      </a:r>
                      <a:r>
                        <a:rPr lang="ru-RU" b="1" baseline="0" dirty="0" smtClean="0">
                          <a:latin typeface="Arno Pro Smbd" pitchFamily="18" charset="0"/>
                        </a:rPr>
                        <a:t> текста</a:t>
                      </a:r>
                      <a:endParaRPr lang="ru-RU" b="1" dirty="0">
                        <a:latin typeface="Arno Pro Smbd" pitchFamily="18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03498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no Pro Smbd" pitchFamily="18" charset="0"/>
                        </a:rPr>
                        <a:t>В основе- имя главного героя произведения</a:t>
                      </a:r>
                      <a:endParaRPr lang="ru-RU" dirty="0">
                        <a:latin typeface="Arno Pro Smb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>
                          <a:latin typeface="Arno Pro Smbd" pitchFamily="18" charset="0"/>
                        </a:rPr>
                        <a:t>«Евгения Онегин» А.С.Пушкина;</a:t>
                      </a:r>
                      <a:r>
                        <a:rPr lang="ru-RU" i="1" baseline="0" dirty="0" smtClean="0">
                          <a:latin typeface="Arno Pro Smbd" pitchFamily="18" charset="0"/>
                        </a:rPr>
                        <a:t> «Рудин» И.С. Тургенева</a:t>
                      </a:r>
                      <a:endParaRPr lang="ru-RU" i="1" dirty="0">
                        <a:latin typeface="Arno Pro Smbd" pitchFamily="18" charset="0"/>
                      </a:endParaRPr>
                    </a:p>
                  </a:txBody>
                  <a:tcPr/>
                </a:tc>
              </a:tr>
              <a:tr h="148103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no Pro Smbd" pitchFamily="18" charset="0"/>
                        </a:rPr>
                        <a:t>В основе</a:t>
                      </a:r>
                      <a:r>
                        <a:rPr lang="ru-RU" baseline="0" dirty="0" smtClean="0">
                          <a:latin typeface="Arno Pro Smbd" pitchFamily="18" charset="0"/>
                        </a:rPr>
                        <a:t> - </a:t>
                      </a:r>
                      <a:r>
                        <a:rPr lang="ru-RU" dirty="0" smtClean="0">
                          <a:latin typeface="Arno Pro Smbd" pitchFamily="18" charset="0"/>
                        </a:rPr>
                        <a:t>художественная</a:t>
                      </a:r>
                      <a:r>
                        <a:rPr lang="ru-RU" baseline="0" dirty="0" smtClean="0">
                          <a:latin typeface="Arno Pro Smbd" pitchFamily="18" charset="0"/>
                        </a:rPr>
                        <a:t> деталь, характеризующая главного героя произведения</a:t>
                      </a:r>
                      <a:endParaRPr lang="ru-RU" dirty="0">
                        <a:latin typeface="Arno Pro Smb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>
                          <a:latin typeface="Arno Pro Smbd" pitchFamily="18" charset="0"/>
                        </a:rPr>
                        <a:t>«Шинель» Н.В. Гоголя</a:t>
                      </a:r>
                      <a:endParaRPr lang="ru-RU" i="1" dirty="0">
                        <a:latin typeface="Arno Pro Smbd" pitchFamily="18" charset="0"/>
                      </a:endParaRPr>
                    </a:p>
                  </a:txBody>
                  <a:tcPr/>
                </a:tc>
              </a:tr>
              <a:tr h="148103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no Pro Smbd" pitchFamily="18" charset="0"/>
                        </a:rPr>
                        <a:t>Название- пословица, отражающая суть конфликта произведения</a:t>
                      </a:r>
                      <a:endParaRPr lang="ru-RU" dirty="0">
                        <a:latin typeface="Arno Pro Smb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>
                          <a:latin typeface="Arno Pro Smbd" pitchFamily="18" charset="0"/>
                        </a:rPr>
                        <a:t>«Свои люди- сочтемся!», «На всякого мудреца</a:t>
                      </a:r>
                      <a:r>
                        <a:rPr lang="ru-RU" i="1" baseline="0" dirty="0" smtClean="0">
                          <a:latin typeface="Arno Pro Smbd" pitchFamily="18" charset="0"/>
                        </a:rPr>
                        <a:t> довольно простоты» А.Н. Островского</a:t>
                      </a:r>
                      <a:endParaRPr lang="ru-RU" i="1" dirty="0">
                        <a:latin typeface="Arno Pro Smbd" pitchFamily="18" charset="0"/>
                      </a:endParaRPr>
                    </a:p>
                  </a:txBody>
                  <a:tcPr/>
                </a:tc>
              </a:tr>
              <a:tr h="103672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no Pro Smbd" pitchFamily="18" charset="0"/>
                        </a:rPr>
                        <a:t>В основе-</a:t>
                      </a:r>
                      <a:r>
                        <a:rPr lang="ru-RU" baseline="0" dirty="0" smtClean="0">
                          <a:latin typeface="Arno Pro Smbd" pitchFamily="18" charset="0"/>
                        </a:rPr>
                        <a:t> место, где происходят ключевые события произведения</a:t>
                      </a:r>
                      <a:endParaRPr lang="ru-RU" dirty="0">
                        <a:latin typeface="Arno Pro Smb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>
                          <a:latin typeface="Arno Pro Smbd" pitchFamily="18" charset="0"/>
                        </a:rPr>
                        <a:t>«</a:t>
                      </a:r>
                      <a:r>
                        <a:rPr lang="ru-RU" i="1" dirty="0" err="1" smtClean="0">
                          <a:latin typeface="Arno Pro Smbd" pitchFamily="18" charset="0"/>
                        </a:rPr>
                        <a:t>Васюткино</a:t>
                      </a:r>
                      <a:r>
                        <a:rPr lang="ru-RU" i="1" baseline="0" dirty="0" smtClean="0">
                          <a:latin typeface="Arno Pro Smbd" pitchFamily="18" charset="0"/>
                        </a:rPr>
                        <a:t> озеро» В.П. Астафьева; «Невский проспект» Н.В. Гоголя</a:t>
                      </a:r>
                      <a:endParaRPr lang="ru-RU" i="1" dirty="0">
                        <a:latin typeface="Arno Pro Smbd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319</Words>
  <Application>Microsoft Office PowerPoint</Application>
  <PresentationFormat>Экран (4:3)</PresentationFormat>
  <Paragraphs>51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НАЗВАНИЕ ХУДОЖЕСТВЕННОГО ПРОИЗВЕДЕНИЯ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Boss</dc:creator>
  <cp:lastModifiedBy>Директор_2</cp:lastModifiedBy>
  <cp:revision>26</cp:revision>
  <dcterms:created xsi:type="dcterms:W3CDTF">2012-01-29T15:25:43Z</dcterms:created>
  <dcterms:modified xsi:type="dcterms:W3CDTF">2012-03-28T14:51:48Z</dcterms:modified>
</cp:coreProperties>
</file>