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329" r:id="rId2"/>
    <p:sldId id="382" r:id="rId3"/>
    <p:sldId id="423" r:id="rId4"/>
    <p:sldId id="384" r:id="rId5"/>
    <p:sldId id="357" r:id="rId6"/>
    <p:sldId id="383" r:id="rId7"/>
    <p:sldId id="385" r:id="rId8"/>
    <p:sldId id="386" r:id="rId9"/>
    <p:sldId id="387" r:id="rId10"/>
    <p:sldId id="388" r:id="rId11"/>
    <p:sldId id="389" r:id="rId12"/>
    <p:sldId id="392" r:id="rId13"/>
    <p:sldId id="394" r:id="rId14"/>
    <p:sldId id="393" r:id="rId15"/>
    <p:sldId id="396" r:id="rId16"/>
    <p:sldId id="397" r:id="rId17"/>
    <p:sldId id="399" r:id="rId18"/>
    <p:sldId id="401" r:id="rId19"/>
    <p:sldId id="400" r:id="rId20"/>
    <p:sldId id="398" r:id="rId21"/>
    <p:sldId id="405" r:id="rId22"/>
    <p:sldId id="404" r:id="rId23"/>
    <p:sldId id="403" r:id="rId24"/>
    <p:sldId id="402" r:id="rId25"/>
    <p:sldId id="390" r:id="rId26"/>
    <p:sldId id="391" r:id="rId27"/>
    <p:sldId id="408" r:id="rId28"/>
    <p:sldId id="407" r:id="rId29"/>
    <p:sldId id="409" r:id="rId30"/>
    <p:sldId id="414" r:id="rId31"/>
    <p:sldId id="411" r:id="rId32"/>
    <p:sldId id="410" r:id="rId33"/>
    <p:sldId id="413" r:id="rId34"/>
    <p:sldId id="412" r:id="rId35"/>
    <p:sldId id="416" r:id="rId36"/>
    <p:sldId id="415" r:id="rId37"/>
    <p:sldId id="417" r:id="rId38"/>
    <p:sldId id="418" r:id="rId39"/>
    <p:sldId id="406" r:id="rId40"/>
    <p:sldId id="420" r:id="rId41"/>
    <p:sldId id="421" r:id="rId42"/>
    <p:sldId id="42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00797"/>
    <a:srgbClr val="000099"/>
    <a:srgbClr val="03B9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85F2A-E177-4FF3-B29C-5A8D8394B004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243E0-DDFE-42BA-B04C-C6EA464F1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DC6B-D1EB-478C-97DB-03253E32F36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172-516B-49BD-B7BD-DBD1C157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DC6B-D1EB-478C-97DB-03253E32F36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172-516B-49BD-B7BD-DBD1C157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DC6B-D1EB-478C-97DB-03253E32F36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172-516B-49BD-B7BD-DBD1C157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DC6B-D1EB-478C-97DB-03253E32F36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172-516B-49BD-B7BD-DBD1C157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DC6B-D1EB-478C-97DB-03253E32F36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172-516B-49BD-B7BD-DBD1C157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DC6B-D1EB-478C-97DB-03253E32F36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172-516B-49BD-B7BD-DBD1C157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DC6B-D1EB-478C-97DB-03253E32F36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172-516B-49BD-B7BD-DBD1C157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DC6B-D1EB-478C-97DB-03253E32F36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172-516B-49BD-B7BD-DBD1C157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DC6B-D1EB-478C-97DB-03253E32F36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172-516B-49BD-B7BD-DBD1C157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DC6B-D1EB-478C-97DB-03253E32F36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172-516B-49BD-B7BD-DBD1C1574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DC6B-D1EB-478C-97DB-03253E32F36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F32172-516B-49BD-B7BD-DBD1C15746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9BDC6B-D1EB-478C-97DB-03253E32F36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F32172-516B-49BD-B7BD-DBD1C15746E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5;&#1072;%20&#1082;&#1086;&#1085;&#1082;&#1091;&#1088;&#1089;\27.wma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84;&#1080;&#1088;&#1092;&#1088;&#1072;&#1079;.&#1088;&#1092;/autor545.html" TargetMode="Externa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00797">
                <a:alpha val="74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3346" y="188640"/>
            <a:ext cx="4790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МБОУ  МО </a:t>
            </a:r>
            <a:r>
              <a:rPr lang="ru-RU" b="1" dirty="0" err="1" smtClean="0">
                <a:latin typeface="+mj-lt"/>
              </a:rPr>
              <a:t>Плавский</a:t>
            </a:r>
            <a:r>
              <a:rPr lang="ru-RU" b="1" dirty="0" smtClean="0">
                <a:latin typeface="+mj-lt"/>
              </a:rPr>
              <a:t> район </a:t>
            </a:r>
          </a:p>
          <a:p>
            <a:pPr algn="ctr"/>
            <a:r>
              <a:rPr lang="ru-RU" b="1" dirty="0" smtClean="0">
                <a:latin typeface="+mj-lt"/>
              </a:rPr>
              <a:t>«</a:t>
            </a:r>
            <a:r>
              <a:rPr lang="ru-RU" b="1" dirty="0" err="1" smtClean="0">
                <a:latin typeface="+mj-lt"/>
              </a:rPr>
              <a:t>Плавская</a:t>
            </a:r>
            <a:r>
              <a:rPr lang="ru-RU" b="1" dirty="0" smtClean="0">
                <a:latin typeface="+mj-lt"/>
              </a:rPr>
              <a:t>  средняя общеобразовательная школа №1 </a:t>
            </a:r>
          </a:p>
          <a:p>
            <a:pPr algn="ctr"/>
            <a:r>
              <a:rPr lang="ru-RU" b="1" dirty="0" smtClean="0">
                <a:latin typeface="+mj-lt"/>
              </a:rPr>
              <a:t>им.дважды Героя  Советского Союза Б.Ф.Сафонова»</a:t>
            </a:r>
            <a:endParaRPr lang="ru-RU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8892" y="2060848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700808"/>
            <a:ext cx="84962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Воспитание коллектива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через ф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ормирование активной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жизненной позиции  у учащихся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6021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Плавск, 2013г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4581128"/>
            <a:ext cx="2935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Презентацию выполнила </a:t>
            </a:r>
          </a:p>
          <a:p>
            <a:r>
              <a:rPr lang="ru-RU" b="1" dirty="0" smtClean="0">
                <a:latin typeface="+mj-lt"/>
              </a:rPr>
              <a:t>Иванова Галина Валентиновна,</a:t>
            </a:r>
          </a:p>
          <a:p>
            <a:r>
              <a:rPr lang="ru-RU" b="1" dirty="0" smtClean="0">
                <a:latin typeface="+mj-lt"/>
              </a:rPr>
              <a:t>учитель начальных классов</a:t>
            </a:r>
            <a:endParaRPr lang="ru-RU" b="1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\Desktop\для през\100_0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3552395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 descr="C:\Users\галина\Desktop\для през\100_06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412776"/>
            <a:ext cx="4128459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 descr="C:\Users\Татьяна\Desktop\фото класса\мы - ученики сентябрь 2010\3изображени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212976"/>
            <a:ext cx="3672408" cy="2754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галина\Desktop\для през\100_0612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0"/>
            <a:ext cx="4704523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галина\Desktop\для през\100_0610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924944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746642" y="4797152"/>
            <a:ext cx="390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Какие все МОЛОДЦЫ!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324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Активная жизненная позиция юных граждан нашего общества не может формироваться без патриотического воспитания.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Picture 4" descr="AF7DF81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16832"/>
            <a:ext cx="3530600" cy="4708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 descr="54C9F5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340768"/>
            <a:ext cx="3719518" cy="4962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докум по классу\фото класс\100_09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48349"/>
            <a:ext cx="4104456" cy="3077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Татьяна\Desktop\для през\100_09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782706"/>
            <a:ext cx="4248472" cy="3186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Татьяна\Desktop\докум по классу\фото класс\фотограф\100_09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3293604"/>
            <a:ext cx="4752528" cy="3564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33265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Посвящение в Юные </a:t>
            </a:r>
            <a:r>
              <a:rPr lang="ru-RU" sz="3200" b="1" dirty="0" err="1" smtClean="0">
                <a:solidFill>
                  <a:srgbClr val="002060"/>
                </a:solidFill>
                <a:latin typeface="+mj-lt"/>
              </a:rPr>
              <a:t>Сафоновцы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4BA168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0"/>
            <a:ext cx="5726624" cy="42930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 descr="C:\Users\Татьяна\Desktop\для през\2013-01 (янв)\сканирование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3227387"/>
            <a:ext cx="5422900" cy="36306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499992" y="404664"/>
            <a:ext cx="24048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Фестиваль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Военной песни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87727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  <a:latin typeface="+mj-lt"/>
              </a:rPr>
              <a:t>Аты-баты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 , шли  солдаты»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для през\2013-01 (янв)\сканирование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672"/>
            <a:ext cx="5427663" cy="3635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Татьяна\Desktop\для през\2013-01 (янв)\сканирование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21100" y="3227387"/>
            <a:ext cx="5422900" cy="3630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27584" y="5013176"/>
            <a:ext cx="2606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День Победы!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676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«Гимнастика, физические упражнения, ходьба должны прочно войти в повседневный быт каждого, кто хочет сохранить работоспособность, здоровье, полноценную и радостную жизнь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»  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                                    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Гиппократ</a:t>
            </a: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endParaRPr lang="ru-RU" sz="32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 descr="C:\Users\галина\Desktop\для през\100_08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492896"/>
            <a:ext cx="336037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Users\галина\Desktop\для през\100_08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996952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галина\Desktop\для през\100_08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4589748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атьяна\Desktop\докум по классу\фото класс\фотограф\100_08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60648"/>
            <a:ext cx="5126211" cy="3843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C:\Users\Татьяна\Desktop\докум по классу\фото класс\фотограф\100_12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4247710"/>
            <a:ext cx="3480387" cy="2610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27584" y="4293096"/>
            <a:ext cx="3817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Районные соревнования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для през\фото класса\масленица март 2011\Изображение 1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16016" cy="3537012"/>
          </a:xfrm>
          <a:prstGeom prst="rect">
            <a:avLst/>
          </a:prstGeom>
          <a:noFill/>
        </p:spPr>
      </p:pic>
      <p:pic>
        <p:nvPicPr>
          <p:cNvPr id="3" name="Picture 2" descr="C:\Users\Татьяна\Desktop\фото класса\масленица март 2011\Изображение 1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692696"/>
            <a:ext cx="4427984" cy="3320988"/>
          </a:xfrm>
          <a:prstGeom prst="rect">
            <a:avLst/>
          </a:prstGeom>
          <a:noFill/>
        </p:spPr>
      </p:pic>
      <p:pic>
        <p:nvPicPr>
          <p:cNvPr id="4" name="Picture 2" descr="C:\Users\Татьяна\Desktop\фото класса\масленица март 2011\Изображение 1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3212976"/>
            <a:ext cx="3899925" cy="2924944"/>
          </a:xfrm>
          <a:prstGeom prst="rect">
            <a:avLst/>
          </a:prstGeom>
          <a:noFill/>
        </p:spPr>
      </p:pic>
      <p:pic>
        <p:nvPicPr>
          <p:cNvPr id="5" name="Picture 4" descr="77C1F02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393305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300797"/>
                </a:solidFill>
                <a:latin typeface="+mj-lt"/>
              </a:rPr>
              <a:t>Воспитание гражданина страны - одно из главных условий национального возрождения.</a:t>
            </a:r>
            <a:endParaRPr lang="ru-RU" sz="3200" b="1" dirty="0">
              <a:solidFill>
                <a:srgbClr val="300797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33465"/>
            <a:ext cx="85324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u="sng" dirty="0" smtClean="0">
                <a:solidFill>
                  <a:srgbClr val="002060"/>
                </a:solidFill>
                <a:latin typeface="+mj-lt"/>
              </a:rPr>
              <a:t>Цели воспитательной работы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j-lt"/>
              </a:rPr>
            </a:br>
            <a:r>
              <a:rPr lang="ru-RU" sz="2800" u="sng" dirty="0" smtClean="0">
                <a:solidFill>
                  <a:srgbClr val="002060"/>
                </a:solidFill>
                <a:latin typeface="+mj-lt"/>
              </a:rPr>
              <a:t>Для классного руководителя: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управление процессом развития личности;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взаимодействие всех участников воспитательного процесса;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создание в классном сообществе комфортной атмосферы жизнедеятельности, побуждающей интерес учащихся к качественной учёбе и реализации своих способностей 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развивать личность по ступеням от «алмаза» до «бриллианта».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+mj-lt"/>
              </a:rPr>
            </a:br>
            <a:r>
              <a:rPr lang="ru-RU" sz="2800" u="sng" dirty="0" smtClean="0">
                <a:solidFill>
                  <a:srgbClr val="002060"/>
                </a:solidFill>
                <a:latin typeface="+mj-lt"/>
              </a:rPr>
              <a:t>Для учащихся:</a:t>
            </a:r>
          </a:p>
          <a:p>
            <a:pPr>
              <a:buFont typeface="Arial" pitchFamily="34" charset="0"/>
              <a:buChar char="•"/>
            </a:pPr>
            <a:r>
              <a:rPr lang="ru-RU" sz="2800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формирование индивидуального и коллективного творчества, коммуникативных навыков, самореализация.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32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«Он не умеет ни читать, ни плавать”, — так в Древней Греции говорили о человеке, недостойном называться гражданином. С тех пор умение читать и плавать рассматривается как символ разностороннего развития человека.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 descr="C:\Users\Татьяна\Desktop\бассейн\DSC044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715004"/>
            <a:ext cx="6912768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фото класса\в бассейне\Изображение 10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0"/>
            <a:ext cx="3995936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Татьяна\Desktop\бассейн\DSC044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06794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Татьяна\Desktop\бассейн\DSC044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3212976"/>
            <a:ext cx="5724126" cy="3219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«Привлечь максимально большее количество детей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 осознанному выбору здорового образа жизни»,-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одна из задач педагога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Татьяна\Desktop\распечатать фото\100_16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700808"/>
            <a:ext cx="6264696" cy="4697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распечатать фото\100_16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1497" y="332656"/>
            <a:ext cx="5762201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486916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Занятие лыжным спортом – одно из самых гармоничных и эффективных средств развития организма человека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Новая папка\100_17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92696"/>
            <a:ext cx="3874301" cy="2905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Татьяна\Desktop\Новая папка\100_16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548681"/>
            <a:ext cx="3912418" cy="2933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Татьяна\Desktop\Новая папка\100_16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3645024"/>
            <a:ext cx="3902075" cy="2925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Татьяна\Desktop\Новая папка\100_16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79638" y="3429000"/>
            <a:ext cx="326436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для през\фото класса\масленица март 2011\Изображение 1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548680"/>
            <a:ext cx="4464496" cy="59526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75856" y="0"/>
            <a:ext cx="3485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Широкая масленица!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для през\фото класса\масленица март 2011\Изображение 1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Надо воспитывать у детей стремление проявить себя в какой-либо творческой деятельности, а для этого обучать их пению, танцам, развивать у них музыкальный слух, учить изобразительной деятельности.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 descr="C:\Users\галина\Desktop\для през\100_08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852936"/>
            <a:ext cx="412845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галина\Desktop\для през\100_09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2852936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2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\Desktop\для през\100_09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4320479" cy="32403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галина\Desktop\для през\100_09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404664"/>
            <a:ext cx="3600400" cy="2700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галина\Desktop\для през\100_09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3356992"/>
            <a:ext cx="3672409" cy="2754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47E9B2BB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3717032"/>
            <a:ext cx="3744416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докум по классу\фото класс\000_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7968895" cy="5975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8680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Monotype Corsiva" pitchFamily="66" charset="0"/>
              </a:rPr>
              <a:t>Один из секретов самореализации и успеха – это активная жизненная позиция, смелость инициативы и готовность действовать. Но чтобы эта инициатива появилась, нам нужен двигатель, который заведет и будет двигать нас вперед. И именно таким двигателем являются наши желания. Сила желания – это те крылья за спиной, которые поднимают нас над всеми трудностями, которые помогают достичь своих целей. Говорят, что даже рожденный ползать взлетит, если будет у него на то желание. 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докум по классу\фото класс\фотограф\100_10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0"/>
            <a:ext cx="3901440" cy="3186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Татьяна\Desktop\докум по классу\фото класс\фотограф\100_10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3388608"/>
            <a:ext cx="3790176" cy="3469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0187682">
            <a:off x="2468455" y="2079965"/>
            <a:ext cx="4905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Праздник для любимых МАМ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Picture 2" descr="C:\Users\Татьяна\Desktop\докум по классу\фото класс\фотограф\100_10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1896" y="1340768"/>
            <a:ext cx="3142104" cy="4189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89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Развивая у школьников такие умения, как способность ориентироваться в предлагаемых обстоятельствах, во времени и пространстве , способствуем формированию внутренней собранности, готовности активно включиться в творческий процесс.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2" descr="C:\Users\Татьяна\Desktop\для през\2013-01 (янв)\сканирование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2708920"/>
            <a:ext cx="5760640" cy="3789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докум по классу\фото класс\фотограф\100_1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C:\Users\Татьяна\Desktop\докум по классу\фото класс\фотограф\100_17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260649"/>
            <a:ext cx="3422507" cy="2566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:\Users\Татьяна\Desktop\докум по классу\фото класс\фотограф\100_17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3789040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Татьяна\Desktop\докум по классу\фото класс\фотограф\100_17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3717032"/>
            <a:ext cx="3588907" cy="2691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467544" y="2708920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«Нельзя вырастить полноценного человека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без воспитания в нём чувства прекрасного»</a:t>
            </a:r>
          </a:p>
          <a:p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91672" y="3429000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+mj-lt"/>
                <a:hlinkClick r:id="rId6"/>
              </a:rPr>
              <a:t>Рабиндранат Тагор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фото класса\новогодний утренник в ДДТ декабрь 2010\Изображение 9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908720"/>
            <a:ext cx="7380312" cy="5535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979712" y="332656"/>
            <a:ext cx="5591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А вот и долгожданный Новый Год!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\Desktop\для през\100_07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0"/>
            <a:ext cx="4091946" cy="3068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галина\Desktop\для през\100_07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556792"/>
            <a:ext cx="4530080" cy="3397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галина\Desktop\для през\100_06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717032"/>
            <a:ext cx="3816424" cy="2862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фото класса\новогодний утренник в ДДТ декабрь 2010\Новое изображени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764704"/>
            <a:ext cx="3363838" cy="4485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C:\Users\галина\Desktop\для през\100_06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63480" y="0"/>
            <a:ext cx="4680520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C:\Users\галина\Desktop\для през\100_06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3140968"/>
            <a:ext cx="4536504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для през\2013-01 (янв)\сканирование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4464496" cy="2922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 descr="C:\Users\Татьяна\Desktop\для през\2013-01 (янв)\сканирование0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212976"/>
            <a:ext cx="4663391" cy="3044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88024" y="1340768"/>
            <a:ext cx="4355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  <a:latin typeface="Monotype Corsiva"/>
              </a:rPr>
              <a:t>Времён связующая нить</a:t>
            </a:r>
            <a:endParaRPr lang="ru-RU" sz="3200" b="1" dirty="0">
              <a:solidFill>
                <a:srgbClr val="002060"/>
              </a:solidFill>
              <a:latin typeface="Monotype Corsiv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717032"/>
            <a:ext cx="413446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Мои бывшие выпускники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( учащиеся 11класса)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провели Новогодний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праздник для  моих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нынешних  учеников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3 класса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«Каждый с ранних лет должен быть приучаем к ежедневной полезной работе, сообразно его силам и способностям. «        Р. Оуэн</a:t>
            </a:r>
            <a:br>
              <a:rPr lang="ru-RU" sz="3200" b="1" dirty="0" smtClean="0">
                <a:solidFill>
                  <a:srgbClr val="002060"/>
                </a:solidFill>
                <a:latin typeface="+mj-lt"/>
              </a:rPr>
            </a:b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 descr="C:\Users\Татьяна\Desktop\докум по классу\фото класс\фотограф\100_17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988840"/>
            <a:ext cx="6048672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тьяна\Desktop\докум по классу\фото класс\фотограф\100_17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5043" y="0"/>
            <a:ext cx="4187957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Татьяна\Desktop\докум по классу\фото класс\фотограф\100_17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476672"/>
            <a:ext cx="4190185" cy="3141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Татьяна\Desktop\Новая папка\100_17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67536" y="3726501"/>
            <a:ext cx="4176464" cy="3131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Татьяна\Desktop\Новая папка\100_17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2996952"/>
            <a:ext cx="4283968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для през\Новая папка\100_1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для през\Лиза\1 класс\Последний звонок\DSC032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20688"/>
            <a:ext cx="8676456" cy="48805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11669" y="5661248"/>
            <a:ext cx="2558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1 сентября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662499"/>
            <a:ext cx="792088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Темпы  и  характер  развития   общества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епосредственным образом зависят от гражданской позиции человека,  его мотивационно -волевой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сферы,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жизненных приоритетов, нравственных  убеждений,  моральных норм  и духовных   ценностей.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Воспитание   человека,     формирование свойств   духовно   развитой   личности, любви к своей стране, потребности творить  и совершенствоваться    есть  важнейшее условие   успешного    развития   России.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анирование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3164"/>
            <a:ext cx="9144000" cy="61116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Лиза\1 класс\Последний звонок\DSC032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2996952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+mj-lt"/>
              </a:rPr>
              <a:t>Спасибо за внимание!</a:t>
            </a:r>
            <a:endParaRPr lang="ru-RU" sz="6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Татьяна\Desktop\докум по классу\1 сентября\IMG_29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Младшим школьникам хочется активно участвовать во всех мероприятиях, которые проводятся в школе. Ими движет желание получить похвалу, выглядеть успешным в глазах учителя и своих родителей. Ребятам интересны конкурсы, праздники, соревнования, театрализация и т.д. Все это  способствует личностному развитию.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340768"/>
            <a:ext cx="8316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 Детям нужно предлагать такие увлекательные дела, к которым они могут приступить не когда – </a:t>
            </a:r>
            <a:r>
              <a:rPr lang="ru-RU" sz="36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нибудь</a:t>
            </a: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а сейчас же; и первые шаги, предпринятые в осуществлении этих дел, должны приводить их не к первым горьким неудачам, а к первым успехам»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Ш. </a:t>
            </a:r>
            <a:r>
              <a:rPr lang="ru-RU" sz="3600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Амонашвили</a:t>
            </a: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алина\Desktop\для през\100_0589 - копия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692696"/>
            <a:ext cx="7200800" cy="540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55776" y="6211669"/>
            <a:ext cx="619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Посвящение в ученики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B0F0">
                <a:alpha val="4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галина\Desktop\для през\100_0594 - копия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786" y="-143842"/>
            <a:ext cx="5058278" cy="37888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C:\Users\галина\Desktop\для през\100_0586 - копия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2204864"/>
            <a:ext cx="5616624" cy="4212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Перед выступлением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6021288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Юные артисты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Monotype Corsiva"/>
        <a:ea typeface=""/>
        <a:cs typeface=""/>
      </a:majorFont>
      <a:minorFont>
        <a:latin typeface="Constantia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565</Words>
  <Application>Microsoft Office PowerPoint</Application>
  <PresentationFormat>Экран (4:3)</PresentationFormat>
  <Paragraphs>59</Paragraphs>
  <Slides>42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Татьяна</cp:lastModifiedBy>
  <cp:revision>155</cp:revision>
  <dcterms:created xsi:type="dcterms:W3CDTF">2013-01-12T12:37:53Z</dcterms:created>
  <dcterms:modified xsi:type="dcterms:W3CDTF">2014-04-03T16:11:00Z</dcterms:modified>
</cp:coreProperties>
</file>