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63" r:id="rId2"/>
    <p:sldId id="266" r:id="rId3"/>
    <p:sldId id="268" r:id="rId4"/>
    <p:sldId id="270" r:id="rId5"/>
    <p:sldId id="271" r:id="rId6"/>
    <p:sldId id="272" r:id="rId7"/>
    <p:sldId id="273" r:id="rId8"/>
    <p:sldId id="274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D78A63-1263-4E48-B136-476A2FA34236}" type="datetimeFigureOut">
              <a:rPr lang="ru-RU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F8CD54-63CC-4D84-83D1-AB89E90CA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F6BFD5-B98F-4C47-85C5-B0F529185D7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0988D-6EC6-47D6-8CF2-68F2652769A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9D639E-2FB5-436E-BC41-B272415B0A9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D32A7F-0539-4756-8726-BD069ECEDA6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B9CD97-1167-4876-8949-44009D83419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D88504-5B58-42BC-AA21-0E89C8F56A7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E868E5-9646-4F89-A651-7B2B8A1C570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0D1130-C803-4CB0-98C9-E1269EB0B1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1A5D33-BA87-4EAC-8DB3-C85FA62CDAE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D1B2C3-4D98-449A-A5FC-8C5BBC3EB85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94FB54-0138-48E0-8B2C-999E0402F67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CF115F-8315-4695-B25B-B6C13F6F96B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E89380-1B32-4496-83A3-8D991A3CC3C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A5BCE1-3896-435B-8B21-6940CD2EDFD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0D8FA-0DE3-4F84-8146-6194FF2D695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E73697-E8BA-4DFF-A3BD-DD49C66A047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F0281E-35A5-4EBF-AA37-9728FB3EE65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BFCB11-D2D5-4557-AC63-7E8F5B2181C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E703A4-0A8F-4271-AD2C-669288D8068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36B516-DB9A-4098-88ED-AB7ACB31208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FC2311-DDFC-457F-BB6D-ED56F545DE8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7D3B1E-5CE4-48D0-B6D0-0524355A8F4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215498-8A86-45A7-9E5C-8D9394DF4369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5DC248-BEC0-4466-BE5C-F538FA05BC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4BB84C-2E82-4601-B64D-FD5236924E74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9D8A82-C72A-4C89-8171-D316C7B478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A10135-3252-44A0-9FAE-C61D50CE4EAB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DA20BA-6D0D-4C0D-8326-C5A60EC03F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92EAEB-ED08-40D3-BC75-D8D3E728CB34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75DD93-D88A-4279-B608-2AD4812330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A90AA5-7B3E-40BA-AE43-B3E881BCCD2D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BB3657-2589-4189-872E-46F094FF05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EF266B-ACF1-4ABA-B0CC-6E5011C32427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31955C-14F6-45A9-88AB-D0F88BBA1B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2B08E9-2022-41EC-804C-ADC274B436FB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11EB14C-CF25-4436-BD54-A982413660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3026DA-F2DF-45CA-BAE0-28D64F938AFE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6781C43-F293-4DE4-94BA-D418F2D514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E7BFA3-61A5-4144-9DB9-73F607A5D65D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289ED7-C796-418B-BD9E-34FF4C5932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98327FB-139B-4088-99BF-CB02448CA910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56AD94-8779-4DEE-823C-3E18CC886A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487C6C-DE30-4EEB-BBA5-6C8B8F29A6AC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67C1E3-4E6E-42E4-942E-6AF1CF0FD9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3B7E9AAE-FD07-4BA2-BA0A-F5F4A85F066B}" type="datetimeFigureOut">
              <a:rPr lang="ru-RU" smtClean="0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DFCDB8E-80D9-41E3-B832-A3B558FE74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cat203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0"/>
            <a:ext cx="3214688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428992" y="2571744"/>
            <a:ext cx="2571768" cy="1273016"/>
          </a:xfrm>
          <a:prstGeom prst="downArrowCallout">
            <a:avLst/>
          </a:prstGeom>
          <a:solidFill>
            <a:schemeClr val="dk1"/>
          </a:solidFill>
          <a:scene3d>
            <a:camera prst="perspectiveRelaxed"/>
            <a:lightRig rig="threePt" dir="t"/>
          </a:scene3d>
          <a:sp3d prstMaterial="dkEdge"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omic Sans MS" pitchFamily="66" charset="0"/>
              </a:rPr>
              <a:t>Кот Тангенс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omic Sans MS" pitchFamily="66" charset="0"/>
              </a:rPr>
              <a:t>представляет</a:t>
            </a:r>
          </a:p>
        </p:txBody>
      </p:sp>
      <p:pic>
        <p:nvPicPr>
          <p:cNvPr id="8196" name="Рисунок 8" descr="6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858194">
            <a:off x="2228850" y="2366963"/>
            <a:ext cx="26336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11"/>
          <p:cNvSpPr txBox="1">
            <a:spLocks noChangeArrowheads="1"/>
          </p:cNvSpPr>
          <p:nvPr/>
        </p:nvSpPr>
        <p:spPr bwMode="auto">
          <a:xfrm>
            <a:off x="0" y="371475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latin typeface="Comic Sans MS" pitchFamily="66" charset="0"/>
              </a:rPr>
              <a:t>Цифровой образовательный ресурс </a:t>
            </a:r>
          </a:p>
          <a:p>
            <a:pPr algn="ctr"/>
            <a:r>
              <a:rPr lang="ru-RU" sz="3200" b="1" dirty="0">
                <a:latin typeface="Comic Sans MS" pitchFamily="66" charset="0"/>
              </a:rPr>
              <a:t>Приложение к урокам алгебры 7 класс</a:t>
            </a:r>
          </a:p>
          <a:p>
            <a:pPr algn="ctr"/>
            <a:endParaRPr lang="ru-RU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214290"/>
            <a:ext cx="570771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Свойства деления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1285860"/>
            <a:ext cx="555915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суммы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85720" y="4286256"/>
            <a:ext cx="8429684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1836:18=(1800+36):18=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=1800:18+36:18=100+2=102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214688" y="2786063"/>
            <a:ext cx="30464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(a+b)</a:t>
            </a:r>
            <a:r>
              <a:rPr lang="ru-RU" sz="3200"/>
              <a:t>:с=а:с+</a:t>
            </a:r>
            <a:r>
              <a:rPr lang="en-US" sz="3200"/>
              <a:t>b</a:t>
            </a:r>
            <a:r>
              <a:rPr lang="ru-RU" sz="3200"/>
              <a:t>:с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214290"/>
            <a:ext cx="555915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суммы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142908" y="1785926"/>
            <a:ext cx="400049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(24+360):12=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1785926"/>
            <a:ext cx="5786446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24:12+360:12=2+30=32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071810"/>
            <a:ext cx="3389069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(150+36):3=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3071810"/>
            <a:ext cx="5715008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150:3+36:3=50+12=62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4286256"/>
            <a:ext cx="371287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(108+81):27=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00430" y="4286256"/>
            <a:ext cx="5500694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108:27+81:27=4+3=7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214290"/>
            <a:ext cx="570771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Свойства деления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1285860"/>
            <a:ext cx="628133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разности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57158" y="4214818"/>
            <a:ext cx="8286808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(150-30):15=150:15-30:15=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=10-2=8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214688" y="2786063"/>
            <a:ext cx="2836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(a</a:t>
            </a:r>
            <a:r>
              <a:rPr lang="ru-RU" sz="3200"/>
              <a:t>-</a:t>
            </a:r>
            <a:r>
              <a:rPr lang="en-US" sz="3200"/>
              <a:t>b)</a:t>
            </a:r>
            <a:r>
              <a:rPr lang="ru-RU" sz="3200"/>
              <a:t>:с=а:с-</a:t>
            </a:r>
            <a:r>
              <a:rPr lang="en-US" sz="3200"/>
              <a:t>b</a:t>
            </a:r>
            <a:r>
              <a:rPr lang="ru-RU" sz="3200"/>
              <a:t>:с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214290"/>
            <a:ext cx="628133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разности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360547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(120-36):12=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1785926"/>
            <a:ext cx="5357881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120:12-36:12=10-3=7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786058"/>
            <a:ext cx="231666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117:13=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2786058"/>
            <a:ext cx="7000892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(130-13):13=130:13-13:13=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=10-1=9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4286256"/>
            <a:ext cx="360547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(520-26):26=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14775" y="4286256"/>
            <a:ext cx="5500695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520:26-26:26=20-1=19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14290"/>
            <a:ext cx="570771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Свойства деления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357298"/>
            <a:ext cx="805951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произведения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5357826"/>
            <a:ext cx="91440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(58∙45):29=(58:29)∙45=2∙45=90</a:t>
            </a:r>
          </a:p>
        </p:txBody>
      </p:sp>
      <p:graphicFrame>
        <p:nvGraphicFramePr>
          <p:cNvPr id="30" name="Object 28"/>
          <p:cNvGraphicFramePr>
            <a:graphicFrameLocks noChangeAspect="1"/>
          </p:cNvGraphicFramePr>
          <p:nvPr/>
        </p:nvGraphicFramePr>
        <p:xfrm>
          <a:off x="2357438" y="2786063"/>
          <a:ext cx="4487862" cy="1573212"/>
        </p:xfrm>
        <a:graphic>
          <a:graphicData uri="http://schemas.openxmlformats.org/presentationml/2006/ole">
            <p:oleObj spid="_x0000_s3074" name="Формула" r:id="rId4" imgW="12315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14290"/>
            <a:ext cx="805951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произведения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3490058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(69∙30):13 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1785926"/>
            <a:ext cx="5286412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(69:13)∙30=3∙30=90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071810"/>
            <a:ext cx="381386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(170∙20):34 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43274" y="3016749"/>
            <a:ext cx="5500726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(170:34)∙20=5∙20=100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4286256"/>
            <a:ext cx="3425938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(12∙42):21 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57555" y="4302633"/>
            <a:ext cx="5072097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12∙(42:21)=12∙2=24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14290"/>
            <a:ext cx="570771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Свойства деления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021" y="1357298"/>
            <a:ext cx="905497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на произведение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14282" y="5357826"/>
            <a:ext cx="857256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225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sym typeface="Wingdings" pitchFamily="2" charset="2"/>
              </a:rPr>
              <a:t>:(5∙9)=(225:5):9=45:9=5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21532" name="Object 28"/>
          <p:cNvGraphicFramePr>
            <a:graphicFrameLocks noChangeAspect="1"/>
          </p:cNvGraphicFramePr>
          <p:nvPr/>
        </p:nvGraphicFramePr>
        <p:xfrm>
          <a:off x="2519363" y="2786063"/>
          <a:ext cx="4164012" cy="1573212"/>
        </p:xfrm>
        <a:graphic>
          <a:graphicData uri="http://schemas.openxmlformats.org/presentationml/2006/ole">
            <p:oleObj spid="_x0000_s4098" name="Формула" r:id="rId4" imgW="11430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152" y="214290"/>
            <a:ext cx="905497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на произведение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310213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450:(9∙5) 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00364" y="1500174"/>
            <a:ext cx="4643501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(450:9):5=50:5=10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(450:5):9=90:9=10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286124"/>
            <a:ext cx="325922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240:(24∙5)=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3286124"/>
            <a:ext cx="4929222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(240:24):5=10:5=2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4786322"/>
            <a:ext cx="325922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288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sym typeface="Wingdings" pitchFamily="2" charset="2"/>
              </a:rPr>
              <a:t>:(6∙12)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4857760"/>
            <a:ext cx="4643501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(288:12):6=24:6=4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14290"/>
            <a:ext cx="570771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Свойства деления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1357298"/>
            <a:ext cx="686963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на частное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14282" y="5103674"/>
            <a:ext cx="8572560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300:(15:2)=(300:15)∙2=40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			    =(300∙2):15=40</a:t>
            </a:r>
          </a:p>
        </p:txBody>
      </p:sp>
      <p:graphicFrame>
        <p:nvGraphicFramePr>
          <p:cNvPr id="23580" name="Object 28"/>
          <p:cNvGraphicFramePr>
            <a:graphicFrameLocks noChangeAspect="1"/>
          </p:cNvGraphicFramePr>
          <p:nvPr/>
        </p:nvGraphicFramePr>
        <p:xfrm>
          <a:off x="2519363" y="2786063"/>
          <a:ext cx="4164012" cy="1573212"/>
        </p:xfrm>
        <a:graphic>
          <a:graphicData uri="http://schemas.openxmlformats.org/presentationml/2006/ole">
            <p:oleObj spid="_x0000_s5122" name="Формула" r:id="rId4" imgW="11430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14290"/>
            <a:ext cx="686963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на частное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326403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600:(25:2)=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1785926"/>
            <a:ext cx="5143567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(600:25)∙2=24∙2=48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071810"/>
            <a:ext cx="2940228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52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sym typeface="Wingdings" pitchFamily="2" charset="2"/>
              </a:rPr>
              <a:t>:(26:3)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3071810"/>
            <a:ext cx="4500594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(52:26)∙3=2∙3=6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4286256"/>
            <a:ext cx="2940228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3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sym typeface="Wingdings" pitchFamily="2" charset="2"/>
              </a:rPr>
              <a:t>:(15:10)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4357694"/>
            <a:ext cx="4643501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(3∙10):15=30:15=2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214290"/>
            <a:ext cx="613270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Свойства сложения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142984"/>
            <a:ext cx="64931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Переместительное</a:t>
            </a:r>
          </a:p>
        </p:txBody>
      </p:sp>
      <p:sp>
        <p:nvSpPr>
          <p:cNvPr id="9220" name="TextBox 10"/>
          <p:cNvSpPr txBox="1">
            <a:spLocks noChangeArrowheads="1"/>
          </p:cNvSpPr>
          <p:nvPr/>
        </p:nvSpPr>
        <p:spPr bwMode="auto">
          <a:xfrm>
            <a:off x="2857500" y="2071688"/>
            <a:ext cx="3357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/>
              <a:t>a</a:t>
            </a:r>
            <a:r>
              <a:rPr lang="ru-RU" sz="5400"/>
              <a:t>+</a:t>
            </a:r>
            <a:r>
              <a:rPr lang="en-US" sz="5400"/>
              <a:t>b=b+a</a:t>
            </a:r>
            <a:endParaRPr lang="ru-RU" sz="5400"/>
          </a:p>
        </p:txBody>
      </p:sp>
      <p:sp>
        <p:nvSpPr>
          <p:cNvPr id="9221" name="TextBox 11"/>
          <p:cNvSpPr txBox="1">
            <a:spLocks noChangeArrowheads="1"/>
          </p:cNvSpPr>
          <p:nvPr/>
        </p:nvSpPr>
        <p:spPr bwMode="auto">
          <a:xfrm>
            <a:off x="1143000" y="4286250"/>
            <a:ext cx="7000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/>
              <a:t>(a</a:t>
            </a:r>
            <a:r>
              <a:rPr lang="ru-RU" sz="5400"/>
              <a:t>+</a:t>
            </a:r>
            <a:r>
              <a:rPr lang="en-US" sz="5400"/>
              <a:t>b)+c=a+(b+c)</a:t>
            </a:r>
            <a:endParaRPr lang="ru-RU" sz="5400"/>
          </a:p>
        </p:txBody>
      </p:sp>
      <p:sp>
        <p:nvSpPr>
          <p:cNvPr id="13" name="Прямоугольник 12"/>
          <p:cNvSpPr/>
          <p:nvPr/>
        </p:nvSpPr>
        <p:spPr>
          <a:xfrm>
            <a:off x="1785918" y="2928934"/>
            <a:ext cx="515461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СОЧЕТАтельное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214290"/>
            <a:ext cx="570771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Свойства деления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1285860"/>
            <a:ext cx="617906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частного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57158" y="4357694"/>
            <a:ext cx="8429684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(240:5):2=240:(5∙2)=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=240:10=24</a:t>
            </a:r>
          </a:p>
        </p:txBody>
      </p:sp>
      <p:graphicFrame>
        <p:nvGraphicFramePr>
          <p:cNvPr id="25620" name="Object 20"/>
          <p:cNvGraphicFramePr>
            <a:graphicFrameLocks noChangeAspect="1"/>
          </p:cNvGraphicFramePr>
          <p:nvPr/>
        </p:nvGraphicFramePr>
        <p:xfrm>
          <a:off x="2270125" y="2571750"/>
          <a:ext cx="4625975" cy="1573213"/>
        </p:xfrm>
        <a:graphic>
          <a:graphicData uri="http://schemas.openxmlformats.org/presentationml/2006/ole">
            <p:oleObj spid="_x0000_s6146" name="Формула" r:id="rId4" imgW="126972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14290"/>
            <a:ext cx="617906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Деление частного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2940228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(360:2):5=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00364" y="1785926"/>
            <a:ext cx="5143567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360:(2∙5)=360:10=36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071810"/>
            <a:ext cx="2940228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sym typeface="Wingdings" pitchFamily="2" charset="2"/>
              </a:rPr>
              <a:t>(600:4):6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3071810"/>
            <a:ext cx="5143536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600</a:t>
            </a: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sym typeface="Wingdings" pitchFamily="2" charset="2"/>
              </a:rPr>
              <a:t>:(4∙6)=600:24=25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286256"/>
            <a:ext cx="2940228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sym typeface="Wingdings" pitchFamily="2" charset="2"/>
              </a:rPr>
              <a:t>(200:4):5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28926" y="4357694"/>
            <a:ext cx="5286412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200:(4∙5)=200:20=10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85728"/>
            <a:ext cx="700877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А теперь вперемешку!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428736"/>
            <a:ext cx="325922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(96∙15):32=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868" y="1428736"/>
            <a:ext cx="4786377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(96:32)∙15=3∙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15=4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06" y="2214554"/>
            <a:ext cx="326403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540:(27:2)=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2132856"/>
            <a:ext cx="5248034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(540:27)∙2=20∙2=40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3802567"/>
            <a:ext cx="5429288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340:(2∙5)=340:10=34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3016749"/>
            <a:ext cx="5429256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144:12-72:12=12-6=6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32" y="3071810"/>
            <a:ext cx="360547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(144-72):12=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136" y="3802567"/>
            <a:ext cx="2940228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(340:2):5=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28992" y="4572008"/>
            <a:ext cx="5715008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260:13+65:13=20+5=25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-71470" y="4572008"/>
            <a:ext cx="371287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(260+65):13=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5429264"/>
            <a:ext cx="293542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135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sym typeface="Wingdings" pitchFamily="2" charset="2"/>
              </a:rPr>
              <a:t>:(5∙9)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=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714612" y="5429264"/>
            <a:ext cx="4643470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(135:5):9=27:9=3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503" y="1442986"/>
            <a:ext cx="45704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(215+89)+85=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71973" y="1442986"/>
            <a:ext cx="123783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389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85627" y="2800308"/>
            <a:ext cx="496001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(644+189)+56=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86287" y="2728870"/>
            <a:ext cx="123783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889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28503" y="4086192"/>
            <a:ext cx="57390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(2305+426)+574=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43543" y="4086192"/>
            <a:ext cx="158889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3305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57065" y="5229200"/>
            <a:ext cx="534954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248+(752+322)=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43477" y="5364666"/>
            <a:ext cx="158889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1322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214290"/>
            <a:ext cx="613270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Свойства сложения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0698" y="1066986"/>
            <a:ext cx="450956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(24,3+5,8)-4,3=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94898" y="1876174"/>
            <a:ext cx="785984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В. из с.=24,3-4,3+5,8=25,8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04714" y="2939194"/>
            <a:ext cx="437651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(28,7-7,3)-8,7=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898" y="3733562"/>
            <a:ext cx="794159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В. из р.=28,7-8,7+7,3=12,7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04714" y="4955418"/>
            <a:ext cx="450956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31,9-(1,9+2,5)=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66336" y="5805264"/>
            <a:ext cx="687079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В. с.=31,9-1,9-2,5=27,5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214290"/>
            <a:ext cx="633057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Свойства вычитания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484784"/>
            <a:ext cx="437651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21,3-(1,3-2,5)=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348880"/>
            <a:ext cx="708559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В. р.=21,3-1,3+2,5=22,5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140968"/>
            <a:ext cx="450956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12,3+(2,7-1,2)=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77072"/>
            <a:ext cx="752481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С. с р.=12,3+2,7-1,2=13,8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4941168"/>
            <a:ext cx="437651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(7,81-1,3)-1,7=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5733256"/>
            <a:ext cx="838723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В. из р.=7,81-(1,3+1,7)=4,81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214290"/>
            <a:ext cx="633057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Свойства вычитания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556792"/>
            <a:ext cx="486062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(8,5+8,35)-3,35=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1051" y="2492896"/>
            <a:ext cx="866294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В. из с.=8,5+(8,35-3,35)=13,5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284984"/>
            <a:ext cx="450956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12,3-(2,8+2,3)=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149080"/>
            <a:ext cx="667682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В. с.=12,3-2,3-2,8=7,2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4797152"/>
            <a:ext cx="437651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15,5-(1,9-5,5)=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5733256"/>
            <a:ext cx="708559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В. р.=15,5+5,5-1,9=19,1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214290"/>
            <a:ext cx="633057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Свойства вычитания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85728"/>
            <a:ext cx="656628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Свойства умножения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214422"/>
            <a:ext cx="792961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Переместительное 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а+в=в+а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214554"/>
            <a:ext cx="91440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Сочетательное (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а+в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)+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с=а+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(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в+с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)</a:t>
            </a:r>
          </a:p>
        </p:txBody>
      </p:sp>
      <p:pic>
        <p:nvPicPr>
          <p:cNvPr id="15365" name="Рисунок 4" descr="07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5175" y="4786313"/>
            <a:ext cx="20288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000373"/>
            <a:ext cx="9144000" cy="403187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Распределительное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(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а+в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)*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с=а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*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с+в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*с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(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а-в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)*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с=а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*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с-в</a:t>
            </a: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*с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57188" y="214313"/>
          <a:ext cx="3100387" cy="1417637"/>
        </p:xfrm>
        <a:graphic>
          <a:graphicData uri="http://schemas.openxmlformats.org/presentationml/2006/ole">
            <p:oleObj spid="_x0000_s1026" name="Формула" r:id="rId4" imgW="888840" imgH="4060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4000" y="1808163"/>
          <a:ext cx="8636000" cy="1373187"/>
        </p:xfrm>
        <a:graphic>
          <a:graphicData uri="http://schemas.openxmlformats.org/presentationml/2006/ole">
            <p:oleObj spid="_x0000_s1027" name="Формула" r:id="rId5" imgW="2476440" imgH="3934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00063" y="3214688"/>
          <a:ext cx="1239837" cy="1417637"/>
        </p:xfrm>
        <a:graphic>
          <a:graphicData uri="http://schemas.openxmlformats.org/presentationml/2006/ole">
            <p:oleObj spid="_x0000_s1028" name="Формула" r:id="rId6" imgW="355320" imgH="40608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14313" y="4859338"/>
          <a:ext cx="8564562" cy="1498600"/>
        </p:xfrm>
        <a:graphic>
          <a:graphicData uri="http://schemas.openxmlformats.org/presentationml/2006/ole">
            <p:oleObj spid="_x0000_s1029" name="Формула" r:id="rId7" imgW="232380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620688"/>
          <a:ext cx="3638432" cy="6237312"/>
        </p:xfrm>
        <a:graphic>
          <a:graphicData uri="http://schemas.openxmlformats.org/presentationml/2006/ole">
            <p:oleObj spid="_x0000_s2050" name="Формула" r:id="rId4" imgW="1244520" imgH="328896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072313" y="214313"/>
          <a:ext cx="1839912" cy="6391275"/>
        </p:xfrm>
        <a:graphic>
          <a:graphicData uri="http://schemas.openxmlformats.org/presentationml/2006/ole">
            <p:oleObj spid="_x0000_s2051" name="Формула" r:id="rId5" imgW="482400" imgH="1676160" progId="Equation.3">
              <p:embed/>
            </p:oleObj>
          </a:graphicData>
        </a:graphic>
      </p:graphicFrame>
      <p:pic>
        <p:nvPicPr>
          <p:cNvPr id="6" name="Рисунок 5" descr="TORTI02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2771775"/>
            <a:ext cx="309562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19672" y="0"/>
            <a:ext cx="5671367" cy="175432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Решите расшифровку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482</TotalTime>
  <Words>562</Words>
  <Application>Microsoft Office PowerPoint</Application>
  <PresentationFormat>Экран (4:3)</PresentationFormat>
  <Paragraphs>149</Paragraphs>
  <Slides>22</Slides>
  <Notes>22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Comic Sans MS</vt:lpstr>
      <vt:lpstr>Солнцестояние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t.pilaeva</cp:lastModifiedBy>
  <cp:revision>57</cp:revision>
  <dcterms:modified xsi:type="dcterms:W3CDTF">2013-09-06T08:03:51Z</dcterms:modified>
</cp:coreProperties>
</file>