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Эля" initials="Э"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4" autoAdjust="0"/>
    <p:restoredTop sz="94737" autoAdjust="0"/>
  </p:normalViewPr>
  <p:slideViewPr>
    <p:cSldViewPr>
      <p:cViewPr>
        <p:scale>
          <a:sx n="50" d="100"/>
          <a:sy n="50" d="100"/>
        </p:scale>
        <p:origin x="-538"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a:lstStyle/>
          <a:p>
            <a:fld id="{190B30CB-EC01-4418-80AB-A5E9E3C87FF0}" type="slidenum">
              <a:rPr lang="ru-RU" smtClean="0"/>
              <a:t>‹#›</a:t>
            </a:fld>
            <a:endParaRPr lang="ru-RU" dirty="0"/>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7924800" y="6416675"/>
            <a:ext cx="762000" cy="365125"/>
          </a:xfrm>
        </p:spPr>
        <p:txBody>
          <a:bodyPr/>
          <a:lstStyle/>
          <a:p>
            <a:fld id="{190B30CB-EC01-4418-80AB-A5E9E3C87FF0}"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dirty="0"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2698F0E-64A9-4B00-A8F2-0BBCEA892B0A}" type="datetimeFigureOut">
              <a:rPr lang="ru-RU" smtClean="0"/>
              <a:t>17.05.2012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90B30CB-EC01-4418-80AB-A5E9E3C87FF0}" type="slidenum">
              <a:rPr lang="ru-RU" smtClean="0"/>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2698F0E-64A9-4B00-A8F2-0BBCEA892B0A}" type="datetimeFigureOut">
              <a:rPr lang="ru-RU" smtClean="0"/>
              <a:t>17.05.2012</a:t>
            </a:fld>
            <a:endParaRPr lang="ru-RU" dirty="0"/>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dirty="0"/>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0B30CB-EC01-4418-80AB-A5E9E3C87F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Наполеон и Кутузов в романе Л. Н. Толстого «Война и мир»</a:t>
            </a:r>
            <a:endParaRPr lang="ru-RU" dirty="0"/>
          </a:p>
        </p:txBody>
      </p:sp>
      <p:sp>
        <p:nvSpPr>
          <p:cNvPr id="3" name="Подзаголовок 2"/>
          <p:cNvSpPr>
            <a:spLocks noGrp="1"/>
          </p:cNvSpPr>
          <p:nvPr>
            <p:ph type="subTitle" idx="1"/>
          </p:nvPr>
        </p:nvSpPr>
        <p:spPr/>
        <p:txBody>
          <a:bodyPr>
            <a:noAutofit/>
          </a:bodyPr>
          <a:lstStyle/>
          <a:p>
            <a:pPr algn="just"/>
            <a:r>
              <a:rPr lang="ru-RU" sz="2000" dirty="0"/>
              <a:t> </a:t>
            </a:r>
            <a:r>
              <a:rPr lang="ru-RU" sz="2000" dirty="0" smtClean="0"/>
              <a:t>Умный </a:t>
            </a:r>
            <a:r>
              <a:rPr lang="ru-RU" sz="2000" dirty="0"/>
              <a:t>полководец не бывает </a:t>
            </a:r>
            <a:r>
              <a:rPr lang="ru-RU" sz="2000" dirty="0" smtClean="0"/>
              <a:t>воинствен.</a:t>
            </a:r>
            <a:endParaRPr lang="ru-RU" sz="2000" dirty="0"/>
          </a:p>
          <a:p>
            <a:pPr algn="just"/>
            <a:r>
              <a:rPr lang="ru-RU" sz="2000" dirty="0"/>
              <a:t>                                                                               </a:t>
            </a:r>
            <a:endParaRPr lang="ru-RU" sz="2000" dirty="0" smtClean="0"/>
          </a:p>
          <a:p>
            <a:pPr algn="just"/>
            <a:r>
              <a:rPr lang="ru-RU" sz="2000" dirty="0" smtClean="0"/>
              <a:t>Умелый </a:t>
            </a:r>
            <a:r>
              <a:rPr lang="ru-RU" sz="2000" dirty="0"/>
              <a:t>воин не бывает </a:t>
            </a:r>
            <a:r>
              <a:rPr lang="ru-RU" sz="2000" dirty="0" smtClean="0"/>
              <a:t>гневен .</a:t>
            </a:r>
          </a:p>
          <a:p>
            <a:pPr algn="just"/>
            <a:endParaRPr lang="ru-RU" sz="2000" dirty="0" smtClean="0"/>
          </a:p>
          <a:p>
            <a:pPr algn="just"/>
            <a:r>
              <a:rPr lang="ru-RU" sz="2000" dirty="0" smtClean="0"/>
              <a:t>Умеющий побеждать врага не нападает.</a:t>
            </a:r>
          </a:p>
          <a:p>
            <a:pPr algn="just"/>
            <a:r>
              <a:rPr lang="ru-RU" sz="2000" dirty="0"/>
              <a:t> </a:t>
            </a:r>
            <a:r>
              <a:rPr lang="ru-RU" sz="2000" dirty="0" smtClean="0"/>
              <a:t>                                                                            </a:t>
            </a:r>
            <a:r>
              <a:rPr lang="ru-RU" sz="2000" dirty="0" smtClean="0"/>
              <a:t>Лао</a:t>
            </a:r>
            <a:r>
              <a:rPr lang="ru-RU" sz="2000" dirty="0" smtClean="0"/>
              <a:t> - </a:t>
            </a:r>
            <a:r>
              <a:rPr lang="ru-RU" sz="2000" dirty="0" smtClean="0"/>
              <a:t>цзы</a:t>
            </a:r>
            <a:endParaRPr lang="ru-RU" sz="2000" dirty="0"/>
          </a:p>
          <a:p>
            <a:r>
              <a:rPr lang="ru-RU" sz="20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mn-lt"/>
              </a:rPr>
              <a:t>А</a:t>
            </a:r>
            <a:r>
              <a:rPr lang="ru-RU" dirty="0" smtClean="0">
                <a:latin typeface="+mn-lt"/>
              </a:rPr>
              <a:t>нтиподы</a:t>
            </a:r>
            <a:endParaRPr lang="ru-RU" dirty="0">
              <a:latin typeface="+mn-lt"/>
            </a:endParaRPr>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1691680" y="2348880"/>
            <a:ext cx="1455420" cy="1711072"/>
          </a:xfrm>
          <a:prstGeom prst="rect">
            <a:avLst/>
          </a:prstGeom>
          <a:noFill/>
          <a:ln w="9525">
            <a:noFill/>
            <a:miter lim="800000"/>
            <a:headEnd/>
            <a:tailEnd/>
          </a:ln>
        </p:spPr>
      </p:pic>
      <p:pic>
        <p:nvPicPr>
          <p:cNvPr id="1027" name="Picture 3" descr="C:\Users\Эля\Desktop\300px-Kutuzov.jpg"/>
          <p:cNvPicPr>
            <a:picLocks noGrp="1" noChangeAspect="1" noChangeArrowheads="1"/>
          </p:cNvPicPr>
          <p:nvPr>
            <p:ph sz="half" idx="2"/>
          </p:nvPr>
        </p:nvPicPr>
        <p:blipFill>
          <a:blip r:embed="rId3" cstate="print"/>
          <a:srcRect/>
          <a:stretch>
            <a:fillRect/>
          </a:stretch>
        </p:blipFill>
        <p:spPr bwMode="auto">
          <a:xfrm>
            <a:off x="5580112" y="1628800"/>
            <a:ext cx="2286000" cy="296418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На ход истории не влияют даже исторические личности</a:t>
            </a:r>
            <a:endParaRPr lang="ru-RU" dirty="0"/>
          </a:p>
        </p:txBody>
      </p:sp>
      <p:sp>
        <p:nvSpPr>
          <p:cNvPr id="3" name="Содержимое 2"/>
          <p:cNvSpPr>
            <a:spLocks noGrp="1"/>
          </p:cNvSpPr>
          <p:nvPr>
            <p:ph sz="half" idx="1"/>
          </p:nvPr>
        </p:nvSpPr>
        <p:spPr/>
        <p:txBody>
          <a:bodyPr>
            <a:normAutofit fontScale="70000" lnSpcReduction="20000"/>
          </a:bodyPr>
          <a:lstStyle/>
          <a:p>
            <a:endParaRPr lang="ru-RU" sz="2900" dirty="0" smtClean="0"/>
          </a:p>
          <a:p>
            <a:r>
              <a:rPr lang="ru-RU" dirty="0" smtClean="0"/>
              <a:t>Наполеон показан в комическом образе.</a:t>
            </a:r>
            <a:endParaRPr lang="ru-RU" dirty="0" smtClean="0"/>
          </a:p>
          <a:p>
            <a:r>
              <a:rPr lang="ru-RU" dirty="0" smtClean="0"/>
              <a:t>...</a:t>
            </a:r>
            <a:r>
              <a:rPr lang="ru-RU" dirty="0" smtClean="0"/>
              <a:t>Не Наполеон распоряжался ходом сраженья, потому что из </a:t>
            </a:r>
            <a:r>
              <a:rPr lang="ru-RU" dirty="0" smtClean="0"/>
              <a:t>диспозиции </a:t>
            </a:r>
            <a:r>
              <a:rPr lang="ru-RU" dirty="0" smtClean="0"/>
              <a:t>его ничего не было исполнено и во время сражения он не знал про то, что происходило впереди его. Стало быть, и то, каким образом эти люди убивали друг друга, происходило не по воле Наполеона, а шло независимо от него, по воле сотен тысяч людей, участвовавших в общем деле. Наполеону казалось только, что все дело происходило по воле его. </a:t>
            </a:r>
            <a:r>
              <a:rPr lang="ru-RU" i="1" dirty="0" smtClean="0"/>
              <a:t>(Л. Н. Толстой)</a:t>
            </a:r>
            <a:endParaRPr lang="ru-RU" dirty="0"/>
          </a:p>
        </p:txBody>
      </p:sp>
      <p:sp>
        <p:nvSpPr>
          <p:cNvPr id="4" name="Содержимое 3"/>
          <p:cNvSpPr>
            <a:spLocks noGrp="1"/>
          </p:cNvSpPr>
          <p:nvPr>
            <p:ph sz="half" idx="2"/>
          </p:nvPr>
        </p:nvSpPr>
        <p:spPr/>
        <p:txBody>
          <a:bodyPr>
            <a:normAutofit fontScale="70000" lnSpcReduction="20000"/>
          </a:bodyPr>
          <a:lstStyle/>
          <a:p>
            <a:endParaRPr lang="ru-RU" dirty="0" smtClean="0"/>
          </a:p>
          <a:p>
            <a:pPr algn="just"/>
            <a:r>
              <a:rPr lang="ru-RU" dirty="0" smtClean="0"/>
              <a:t>Кутузов – как спаситель России.</a:t>
            </a:r>
            <a:endParaRPr lang="ru-RU" dirty="0" smtClean="0"/>
          </a:p>
          <a:p>
            <a:endParaRPr lang="ru-RU" dirty="0" smtClean="0"/>
          </a:p>
          <a:p>
            <a:r>
              <a:rPr lang="ru-RU" dirty="0" smtClean="0"/>
              <a:t>Он </a:t>
            </a:r>
            <a:r>
              <a:rPr lang="ru-RU" dirty="0" smtClean="0"/>
              <a:t>знал и старческим умом понимал, что руководить сотнями тысяч человек, борющихся с </a:t>
            </a:r>
            <a:r>
              <a:rPr lang="ru-RU" dirty="0" smtClean="0"/>
              <a:t>смертью</a:t>
            </a:r>
            <a:r>
              <a:rPr lang="ru-RU" dirty="0" smtClean="0"/>
              <a:t>, нельзя одному человеку, и знал, что решают участь сраженья </a:t>
            </a:r>
            <a:r>
              <a:rPr lang="ru-RU" dirty="0" smtClean="0"/>
              <a:t>не распоряжения </a:t>
            </a:r>
            <a:r>
              <a:rPr lang="ru-RU" dirty="0" smtClean="0"/>
              <a:t>главнокомандующего, не место, на котором стоят войска, не количество пушек и убитых людей, а та неуловимая сила, называемая духом войска, и он следил за этой силой и руководил ею, насколько это было в его власти. (Л. Н. Толстой)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«Москва, как губка, всосет в себя французов»</a:t>
            </a:r>
            <a:endParaRPr lang="ru-RU" dirty="0"/>
          </a:p>
        </p:txBody>
      </p:sp>
      <p:sp>
        <p:nvSpPr>
          <p:cNvPr id="3" name="Содержимое 2"/>
          <p:cNvSpPr>
            <a:spLocks noGrp="1"/>
          </p:cNvSpPr>
          <p:nvPr>
            <p:ph idx="1"/>
          </p:nvPr>
        </p:nvSpPr>
        <p:spPr>
          <a:xfrm>
            <a:off x="611560" y="1340768"/>
            <a:ext cx="8229600" cy="4709160"/>
          </a:xfrm>
        </p:spPr>
        <p:txBody>
          <a:bodyPr>
            <a:normAutofit/>
          </a:bodyPr>
          <a:lstStyle/>
          <a:p>
            <a:pPr algn="ctr">
              <a:buNone/>
            </a:pPr>
            <a:r>
              <a:rPr lang="ru-RU" sz="1800" dirty="0" smtClean="0"/>
              <a:t>По преданию, Кутузов отправился в Фили со словами: «Хороша ли, плоха ли моя голова, </a:t>
            </a:r>
            <a:r>
              <a:rPr lang="ru-RU" sz="1800" dirty="0" smtClean="0"/>
              <a:t>а </a:t>
            </a:r>
            <a:r>
              <a:rPr lang="ru-RU" sz="1800" dirty="0" smtClean="0"/>
              <a:t>положиться больше не на кого». «Сей </a:t>
            </a:r>
            <a:r>
              <a:rPr lang="ru-RU" sz="1800" dirty="0" smtClean="0"/>
              <a:t>день пребудет вечно незабвенным для России, ибо собранный совет у фельдмаршала князя </a:t>
            </a:r>
            <a:r>
              <a:rPr lang="ru-RU" sz="1800" dirty="0" smtClean="0"/>
              <a:t>Кутузова </a:t>
            </a:r>
            <a:r>
              <a:rPr lang="ru-RU" sz="1800" dirty="0" smtClean="0"/>
              <a:t>в деревне Фили решил пожертвованием Москвы спасти </a:t>
            </a:r>
            <a:r>
              <a:rPr lang="ru-RU" sz="1800" dirty="0" smtClean="0"/>
              <a:t>армию»</a:t>
            </a:r>
            <a:endParaRPr lang="ru-RU" sz="1800" dirty="0"/>
          </a:p>
        </p:txBody>
      </p:sp>
      <p:pic>
        <p:nvPicPr>
          <p:cNvPr id="2051" name="Picture 3"/>
          <p:cNvPicPr>
            <a:picLocks noChangeAspect="1" noChangeArrowheads="1"/>
          </p:cNvPicPr>
          <p:nvPr/>
        </p:nvPicPr>
        <p:blipFill>
          <a:blip r:embed="rId2" cstate="print"/>
          <a:srcRect/>
          <a:stretch>
            <a:fillRect/>
          </a:stretch>
        </p:blipFill>
        <p:spPr bwMode="auto">
          <a:xfrm>
            <a:off x="1763688" y="3573016"/>
            <a:ext cx="5772150" cy="213171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Нравственность всегда торжествует над грубой силой</a:t>
            </a:r>
            <a:endParaRPr lang="ru-RU" dirty="0"/>
          </a:p>
        </p:txBody>
      </p:sp>
      <p:sp>
        <p:nvSpPr>
          <p:cNvPr id="3" name="Содержимое 2"/>
          <p:cNvSpPr>
            <a:spLocks noGrp="1"/>
          </p:cNvSpPr>
          <p:nvPr>
            <p:ph sz="half" idx="1"/>
          </p:nvPr>
        </p:nvSpPr>
        <p:spPr/>
        <p:txBody>
          <a:bodyPr>
            <a:normAutofit lnSpcReduction="10000"/>
          </a:bodyPr>
          <a:lstStyle/>
          <a:p>
            <a:r>
              <a:rPr lang="ru-RU" sz="1800" dirty="0" smtClean="0"/>
              <a:t>Мнимое величие Наполеона особенно ярко проявляется в сцене, когда он стоит на Поклонной горе и любуется панорамой Москвы: «Одно мое слово, одно движение моей руки, и погибла эта древняя столица...» Но недолго пришлось ему наслаждаться своим величием. Он оказался в жалком и смешном положении, так и не дождавшись ключей от величественного города.</a:t>
            </a:r>
            <a:endParaRPr lang="ru-RU" sz="1800" dirty="0"/>
          </a:p>
        </p:txBody>
      </p:sp>
      <p:sp>
        <p:nvSpPr>
          <p:cNvPr id="4" name="Содержимое 3"/>
          <p:cNvSpPr>
            <a:spLocks noGrp="1"/>
          </p:cNvSpPr>
          <p:nvPr>
            <p:ph sz="half" idx="2"/>
          </p:nvPr>
        </p:nvSpPr>
        <p:spPr/>
        <p:txBody>
          <a:bodyPr>
            <a:normAutofit lnSpcReduction="10000"/>
          </a:bodyPr>
          <a:lstStyle/>
          <a:p>
            <a:r>
              <a:rPr lang="ru-RU" sz="1800" dirty="0" smtClean="0"/>
              <a:t>Толстой противопоставляет Наполеону (и как военачальнику, и как человеку) фельдмаршала Кутузова. В отличие от императора Франции, русский полководец не считал руководство военными операциями «игрой в шахматы». Кроме того, он никогда не приписывал себе главную роль в успехах, достигнутых русской армией. В отличие от Наполеона, он делал ставку не на свою гениальность, а на силу армии. Кутузов был убежден, что решающее значение в войне имеет «дух войска». </a:t>
            </a:r>
            <a:endParaRPr lang="ru-RU"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r>
              <a:rPr lang="ru-RU" dirty="0" smtClean="0"/>
              <a:t>Честолюбие и сердечность</a:t>
            </a:r>
            <a:endParaRPr lang="ru-RU" dirty="0"/>
          </a:p>
        </p:txBody>
      </p:sp>
      <p:sp>
        <p:nvSpPr>
          <p:cNvPr id="7" name="Текст 6"/>
          <p:cNvSpPr>
            <a:spLocks noGrp="1"/>
          </p:cNvSpPr>
          <p:nvPr>
            <p:ph type="body" idx="1"/>
          </p:nvPr>
        </p:nvSpPr>
        <p:spPr/>
        <p:txBody>
          <a:bodyPr>
            <a:normAutofit lnSpcReduction="10000"/>
          </a:bodyPr>
          <a:lstStyle/>
          <a:p>
            <a:r>
              <a:rPr lang="ru-RU" dirty="0" smtClean="0"/>
              <a:t>н</a:t>
            </a:r>
            <a:r>
              <a:rPr lang="ru-RU" sz="2000" dirty="0" smtClean="0"/>
              <a:t>ет величия там, где нет простоты и правды</a:t>
            </a:r>
            <a:endParaRPr lang="ru-RU" dirty="0"/>
          </a:p>
        </p:txBody>
      </p:sp>
      <p:sp>
        <p:nvSpPr>
          <p:cNvPr id="8" name="Содержимое 7"/>
          <p:cNvSpPr>
            <a:spLocks noGrp="1"/>
          </p:cNvSpPr>
          <p:nvPr>
            <p:ph sz="quarter" idx="2"/>
          </p:nvPr>
        </p:nvSpPr>
        <p:spPr/>
        <p:txBody>
          <a:bodyPr>
            <a:normAutofit/>
          </a:bodyPr>
          <a:lstStyle/>
          <a:p>
            <a:pPr algn="just">
              <a:buNone/>
            </a:pPr>
            <a:r>
              <a:rPr lang="ru-RU" sz="1800" dirty="0" smtClean="0"/>
              <a:t>Жесток в стремлении удовлетворить свое честолюбие ценой тысяч жизней, в попытке навязать свою</a:t>
            </a:r>
          </a:p>
          <a:p>
            <a:pPr algn="just">
              <a:buNone/>
            </a:pPr>
            <a:r>
              <a:rPr lang="ru-RU" sz="1800" dirty="0" smtClean="0"/>
              <a:t> волю целой стране. Его поведение определяет не сердце, а разум, потому он обречен на поражение. Толстого не впечатляет количество выигранных им государств – у него другая мера: «Нет величия там, где нет простоты и правды».</a:t>
            </a:r>
            <a:endParaRPr lang="ru-RU" sz="1800" dirty="0"/>
          </a:p>
        </p:txBody>
      </p:sp>
      <p:sp>
        <p:nvSpPr>
          <p:cNvPr id="9" name="Текст 8"/>
          <p:cNvSpPr>
            <a:spLocks noGrp="1"/>
          </p:cNvSpPr>
          <p:nvPr>
            <p:ph type="body" sz="half" idx="3"/>
          </p:nvPr>
        </p:nvSpPr>
        <p:spPr/>
        <p:txBody>
          <a:bodyPr>
            <a:normAutofit/>
          </a:bodyPr>
          <a:lstStyle/>
          <a:p>
            <a:r>
              <a:rPr lang="ru-RU" sz="2000" dirty="0" smtClean="0"/>
              <a:t>п</a:t>
            </a:r>
            <a:r>
              <a:rPr lang="ru-RU" sz="2000" dirty="0" smtClean="0"/>
              <a:t>обедить не берусь, перехитрить попробую </a:t>
            </a:r>
            <a:endParaRPr lang="ru-RU" sz="2000" dirty="0"/>
          </a:p>
        </p:txBody>
      </p:sp>
      <p:sp>
        <p:nvSpPr>
          <p:cNvPr id="10" name="Содержимое 9"/>
          <p:cNvSpPr>
            <a:spLocks noGrp="1"/>
          </p:cNvSpPr>
          <p:nvPr>
            <p:ph sz="quarter" idx="4"/>
          </p:nvPr>
        </p:nvSpPr>
        <p:spPr/>
        <p:txBody>
          <a:bodyPr>
            <a:normAutofit/>
          </a:bodyPr>
          <a:lstStyle/>
          <a:p>
            <a:pPr algn="just"/>
            <a:r>
              <a:rPr lang="ru-RU" sz="1800" dirty="0" smtClean="0"/>
              <a:t>Изображен полководцем не столько направляющим действия армии, сколько не мешавшим течению событий. Не опыт полководца, а опыт сердца подсказывает ему, что исход войны предопределен нравственным превосходством русских. Поэтому он первую свою задачу видит в том, чтобы поднять боевой дух в войсках, внушить веру в победу.</a:t>
            </a:r>
            <a:endParaRPr lang="ru-RU"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Мелочность и мудрость</a:t>
            </a:r>
            <a:endParaRPr lang="ru-RU" dirty="0"/>
          </a:p>
        </p:txBody>
      </p:sp>
      <p:sp>
        <p:nvSpPr>
          <p:cNvPr id="3" name="Содержимое 2"/>
          <p:cNvSpPr>
            <a:spLocks noGrp="1"/>
          </p:cNvSpPr>
          <p:nvPr>
            <p:ph sz="half" idx="1"/>
          </p:nvPr>
        </p:nvSpPr>
        <p:spPr/>
        <p:txBody>
          <a:bodyPr>
            <a:normAutofit/>
          </a:bodyPr>
          <a:lstStyle/>
          <a:p>
            <a:r>
              <a:rPr lang="ru-RU" sz="1800" dirty="0" smtClean="0"/>
              <a:t>Мелочная раздражительность, актерство – он ни одной чертой не похож на великого человека. Подчеркнуты холодность, напыщенность, он все время позирует, играет роль гения. «Он был подобен ребенку, который, держась за тесемочки, привязанные внутри кареты, воображает, что он правит».</a:t>
            </a:r>
            <a:endParaRPr lang="ru-RU" sz="1800" dirty="0"/>
          </a:p>
        </p:txBody>
      </p:sp>
      <p:sp>
        <p:nvSpPr>
          <p:cNvPr id="4" name="Содержимое 3"/>
          <p:cNvSpPr>
            <a:spLocks noGrp="1"/>
          </p:cNvSpPr>
          <p:nvPr>
            <p:ph sz="half" idx="2"/>
          </p:nvPr>
        </p:nvSpPr>
        <p:spPr/>
        <p:txBody>
          <a:bodyPr>
            <a:normAutofit/>
          </a:bodyPr>
          <a:lstStyle/>
          <a:p>
            <a:r>
              <a:rPr lang="ru-RU" sz="1800" dirty="0" smtClean="0"/>
              <a:t>Он добр, мудр, прост и открыт людям, как обыкновенный – старый и нравственно опытный – человек. Образ дан в восприятии различных людей. Человек и живым изображен он в беседах (с Болконским, Денисовым, Багратионом), на военных советах, в </a:t>
            </a:r>
            <a:r>
              <a:rPr lang="ru-RU" sz="1800" dirty="0" smtClean="0"/>
              <a:t>Аустерлицкой</a:t>
            </a:r>
            <a:r>
              <a:rPr lang="ru-RU" sz="1800" dirty="0" smtClean="0"/>
              <a:t> и Бородинской битвах.</a:t>
            </a:r>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Кутузов – народный герой</a:t>
            </a:r>
            <a:endParaRPr lang="ru-RU" dirty="0"/>
          </a:p>
        </p:txBody>
      </p:sp>
      <p:sp>
        <p:nvSpPr>
          <p:cNvPr id="3" name="Содержимое 2"/>
          <p:cNvSpPr>
            <a:spLocks noGrp="1"/>
          </p:cNvSpPr>
          <p:nvPr>
            <p:ph idx="1"/>
          </p:nvPr>
        </p:nvSpPr>
        <p:spPr/>
        <p:txBody>
          <a:bodyPr>
            <a:normAutofit/>
          </a:bodyPr>
          <a:lstStyle/>
          <a:p>
            <a:r>
              <a:rPr lang="ru-RU" sz="1800" dirty="0" smtClean="0"/>
              <a:t>Из всех исторических деятелей, показанных в романе, только Кутузова Толстой называет истинно великим человеком: «...трудно себе представить историческое лицо, деятельность которого так неизменно и постоянно была бы направлена к одной и той же цели». </a:t>
            </a:r>
          </a:p>
          <a:p>
            <a:r>
              <a:rPr lang="ru-RU" sz="1800" dirty="0" smtClean="0"/>
              <a:t>В романе «Война и мир» Кутузов представлен как народный герой, вся мощь которого состояла «в том народном чувстве, которое он носил в себе во всей чистоте и силе его». </a:t>
            </a:r>
          </a:p>
          <a:p>
            <a:r>
              <a:rPr lang="ru-RU" sz="1800" dirty="0" smtClean="0"/>
              <a:t>Можно сделать вывод о том, что основное различие между этими полководцами Толстой видел в антинародной деятельности Наполеона и народном начале, лежащем в основе всех деяний Кутузова.</a:t>
            </a:r>
            <a:endParaRPr lang="ru-RU"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440</TotalTime>
  <Words>782</Words>
  <Application>Microsoft Office PowerPoint</Application>
  <PresentationFormat>Экран (4:3)</PresentationFormat>
  <Paragraphs>35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Апекс</vt:lpstr>
      <vt:lpstr>Наполеон и Кутузов в романе Л. Н. Толстого «Война и мир»</vt:lpstr>
      <vt:lpstr>Антиподы</vt:lpstr>
      <vt:lpstr>На ход истории не влияют даже исторические личности</vt:lpstr>
      <vt:lpstr>«Москва, как губка, всосет в себя французов»</vt:lpstr>
      <vt:lpstr>Нравственность всегда торжествует над грубой силой</vt:lpstr>
      <vt:lpstr>Честолюбие и сердечность</vt:lpstr>
      <vt:lpstr>Мелочность и мудрость</vt:lpstr>
      <vt:lpstr>Кутузов – народный герой</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Наполеон и Кутузов в романе Л. Н. Толстого «Война и мир»</dc:title>
  <dc:creator>Эля</dc:creator>
  <cp:lastModifiedBy>Эля</cp:lastModifiedBy>
  <cp:revision>38</cp:revision>
  <dcterms:created xsi:type="dcterms:W3CDTF">2012-05-17T10:10:51Z</dcterms:created>
  <dcterms:modified xsi:type="dcterms:W3CDTF">2012-05-17T17:31:08Z</dcterms:modified>
</cp:coreProperties>
</file>