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BD0DF0-8CD9-4F61-A32B-16629AA76C57}" type="datetimeFigureOut">
              <a:rPr lang="ru-RU" smtClean="0"/>
              <a:t>22.06.2013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F4E4F-3DE3-4B81-96C9-709E856C60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BD0DF0-8CD9-4F61-A32B-16629AA76C57}" type="datetimeFigureOut">
              <a:rPr lang="ru-RU" smtClean="0"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F4E4F-3DE3-4B81-96C9-709E856C60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BD0DF0-8CD9-4F61-A32B-16629AA76C57}" type="datetimeFigureOut">
              <a:rPr lang="ru-RU" smtClean="0"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F4E4F-3DE3-4B81-96C9-709E856C60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BD0DF0-8CD9-4F61-A32B-16629AA76C57}" type="datetimeFigureOut">
              <a:rPr lang="ru-RU" smtClean="0"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F4E4F-3DE3-4B81-96C9-709E856C60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BD0DF0-8CD9-4F61-A32B-16629AA76C57}" type="datetimeFigureOut">
              <a:rPr lang="ru-RU" smtClean="0"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F4E4F-3DE3-4B81-96C9-709E856C602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BD0DF0-8CD9-4F61-A32B-16629AA76C57}" type="datetimeFigureOut">
              <a:rPr lang="ru-RU" smtClean="0"/>
              <a:t>22.06.2013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F4E4F-3DE3-4B81-96C9-709E856C60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BD0DF0-8CD9-4F61-A32B-16629AA76C57}" type="datetimeFigureOut">
              <a:rPr lang="ru-RU" smtClean="0"/>
              <a:t>22.06.2013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F4E4F-3DE3-4B81-96C9-709E856C60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BD0DF0-8CD9-4F61-A32B-16629AA76C57}" type="datetimeFigureOut">
              <a:rPr lang="ru-RU" smtClean="0"/>
              <a:t>22.06.2013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F4E4F-3DE3-4B81-96C9-709E856C60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BD0DF0-8CD9-4F61-A32B-16629AA76C57}" type="datetimeFigureOut">
              <a:rPr lang="ru-RU" smtClean="0"/>
              <a:t>22.06.2013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F4E4F-3DE3-4B81-96C9-709E856C602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BD0DF0-8CD9-4F61-A32B-16629AA76C57}" type="datetimeFigureOut">
              <a:rPr lang="ru-RU" smtClean="0"/>
              <a:t>22.06.2013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F4E4F-3DE3-4B81-96C9-709E856C60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BD0DF0-8CD9-4F61-A32B-16629AA76C57}" type="datetimeFigureOut">
              <a:rPr lang="ru-RU" smtClean="0"/>
              <a:t>22.06.2013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F4E4F-3DE3-4B81-96C9-709E856C60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7BD0DF0-8CD9-4F61-A32B-16629AA76C57}" type="datetimeFigureOut">
              <a:rPr lang="ru-RU" smtClean="0"/>
              <a:t>22.06.2013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BEF4E4F-3DE3-4B81-96C9-709E856C602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Фразеологизм как единица языка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b="1" dirty="0" smtClean="0"/>
              <a:t> Неотъемлемый признак фразеологизмов заключается в том, что они используются нами как нечто целостное, монолитное…</a:t>
            </a:r>
          </a:p>
          <a:p>
            <a:pPr algn="r"/>
            <a:endParaRPr lang="ru-RU" b="1" dirty="0" smtClean="0"/>
          </a:p>
          <a:p>
            <a:pPr algn="r"/>
            <a:r>
              <a:rPr lang="ru-RU" b="1" dirty="0" err="1" smtClean="0"/>
              <a:t>К.И.Чуковский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74909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Замените выделенные слова фразеологизмами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Змей Горыныч унёс царевну </a:t>
            </a:r>
            <a:r>
              <a:rPr lang="ru-RU" i="1" dirty="0">
                <a:solidFill>
                  <a:schemeClr val="tx2"/>
                </a:solidFill>
              </a:rPr>
              <a:t>далеко.</a:t>
            </a:r>
          </a:p>
          <a:p>
            <a:pPr>
              <a:buNone/>
            </a:pPr>
            <a:endParaRPr lang="ru-RU" sz="2000" i="1" dirty="0"/>
          </a:p>
          <a:p>
            <a:pPr>
              <a:buNone/>
            </a:pPr>
            <a:r>
              <a:rPr lang="ru-RU" dirty="0"/>
              <a:t>   Народу на площади было</a:t>
            </a:r>
            <a:r>
              <a:rPr lang="ru-RU" i="1" dirty="0"/>
              <a:t> </a:t>
            </a:r>
            <a:r>
              <a:rPr lang="ru-RU" i="1" dirty="0">
                <a:solidFill>
                  <a:schemeClr val="tx2"/>
                </a:solidFill>
              </a:rPr>
              <a:t>много.</a:t>
            </a:r>
          </a:p>
          <a:p>
            <a:pPr>
              <a:buNone/>
            </a:pPr>
            <a:endParaRPr lang="ru-RU" sz="2000" i="1" dirty="0"/>
          </a:p>
          <a:p>
            <a:pPr>
              <a:buNone/>
            </a:pPr>
            <a:r>
              <a:rPr lang="ru-RU" dirty="0"/>
              <a:t>   После работы на участке мы</a:t>
            </a:r>
            <a:r>
              <a:rPr lang="ru-RU" i="1" dirty="0"/>
              <a:t> </a:t>
            </a:r>
            <a:r>
              <a:rPr lang="ru-RU" i="1" dirty="0">
                <a:solidFill>
                  <a:schemeClr val="tx2"/>
                </a:solidFill>
              </a:rPr>
              <a:t>сильно устали.</a:t>
            </a:r>
          </a:p>
          <a:p>
            <a:pPr>
              <a:buNone/>
            </a:pPr>
            <a:endParaRPr lang="ru-RU" sz="2000" i="1" dirty="0"/>
          </a:p>
          <a:p>
            <a:pPr>
              <a:buNone/>
            </a:pPr>
            <a:r>
              <a:rPr lang="ru-RU" i="1" dirty="0"/>
              <a:t>   </a:t>
            </a:r>
            <a:r>
              <a:rPr lang="ru-RU" dirty="0"/>
              <a:t>Завтра надо вставать</a:t>
            </a:r>
            <a:r>
              <a:rPr lang="ru-RU" i="1" dirty="0"/>
              <a:t> </a:t>
            </a:r>
            <a:r>
              <a:rPr lang="ru-RU" i="1" dirty="0">
                <a:solidFill>
                  <a:schemeClr val="tx2"/>
                </a:solidFill>
              </a:rPr>
              <a:t>очень рано</a:t>
            </a:r>
            <a:r>
              <a:rPr lang="ru-RU" i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990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Возьмите на заметку!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1600" b="1" i="1" dirty="0"/>
              <a:t>Отставку Мишке дали</a:t>
            </a:r>
          </a:p>
          <a:p>
            <a:pPr marL="82296" indent="0">
              <a:buNone/>
            </a:pPr>
            <a:r>
              <a:rPr lang="ru-RU" sz="1600" b="1" i="1" dirty="0"/>
              <a:t>И приказали,</a:t>
            </a:r>
          </a:p>
          <a:p>
            <a:pPr marL="82296" indent="0">
              <a:buNone/>
            </a:pPr>
            <a:r>
              <a:rPr lang="ru-RU" sz="1600" b="1" i="1" dirty="0"/>
              <a:t>Чтоб зиму пролежал в берлоге старый плут…</a:t>
            </a:r>
          </a:p>
          <a:p>
            <a:pPr marL="82296" indent="0">
              <a:buNone/>
            </a:pPr>
            <a:r>
              <a:rPr lang="ru-RU" sz="1600" b="1" i="1" dirty="0"/>
              <a:t>А Мишка и </a:t>
            </a:r>
            <a:r>
              <a:rPr lang="ru-RU" sz="1600" b="1" i="1" dirty="0">
                <a:solidFill>
                  <a:schemeClr val="tx2"/>
                </a:solidFill>
              </a:rPr>
              <a:t>ухом не ведет</a:t>
            </a:r>
            <a:r>
              <a:rPr lang="ru-RU" sz="1600" dirty="0"/>
              <a:t>.</a:t>
            </a:r>
          </a:p>
          <a:p>
            <a:pPr marL="82296" indent="0">
              <a:buNone/>
            </a:pPr>
            <a:r>
              <a:rPr lang="ru-RU" sz="1600" i="1" dirty="0" err="1" smtClean="0"/>
              <a:t>И.А.Крылов</a:t>
            </a:r>
            <a:endParaRPr lang="ru-RU" sz="1600" i="1" dirty="0" smtClean="0"/>
          </a:p>
          <a:p>
            <a:pPr marL="82296" indent="0" algn="ctr">
              <a:buNone/>
            </a:pPr>
            <a:r>
              <a:rPr lang="ru-RU" sz="1600" b="1" i="1" dirty="0"/>
              <a:t>Вот за ларец принялся </a:t>
            </a:r>
            <a:r>
              <a:rPr lang="ru-RU" sz="1600" b="1" i="1" dirty="0" smtClean="0"/>
              <a:t>он:</a:t>
            </a:r>
          </a:p>
          <a:p>
            <a:pPr marL="82296" indent="0" algn="ctr">
              <a:buNone/>
            </a:pPr>
            <a:r>
              <a:rPr lang="ru-RU" sz="1600" b="1" i="1" dirty="0" smtClean="0"/>
              <a:t>Вертит </a:t>
            </a:r>
            <a:r>
              <a:rPr lang="ru-RU" sz="1600" b="1" i="1" dirty="0"/>
              <a:t>его со всех сторон</a:t>
            </a:r>
          </a:p>
          <a:p>
            <a:pPr marL="82296" indent="0" algn="ctr">
              <a:buNone/>
            </a:pPr>
            <a:r>
              <a:rPr lang="ru-RU" sz="1600" b="1" i="1" dirty="0"/>
              <a:t>И </a:t>
            </a:r>
            <a:r>
              <a:rPr lang="ru-RU" sz="1600" b="1" i="1" dirty="0">
                <a:solidFill>
                  <a:schemeClr val="tx2"/>
                </a:solidFill>
              </a:rPr>
              <a:t>голову </a:t>
            </a:r>
            <a:r>
              <a:rPr lang="ru-RU" sz="1600" b="1" i="1" dirty="0"/>
              <a:t>свою</a:t>
            </a:r>
            <a:r>
              <a:rPr lang="ru-RU" sz="1600" b="1" i="1" dirty="0">
                <a:solidFill>
                  <a:schemeClr val="tx2"/>
                </a:solidFill>
              </a:rPr>
              <a:t> ломает</a:t>
            </a:r>
            <a:r>
              <a:rPr lang="ru-RU" sz="1600" b="1" i="1" dirty="0"/>
              <a:t>.</a:t>
            </a:r>
          </a:p>
          <a:p>
            <a:pPr marL="82296" indent="0" algn="ctr">
              <a:buNone/>
            </a:pPr>
            <a:r>
              <a:rPr lang="ru-RU" sz="1400" i="1" dirty="0" err="1" smtClean="0"/>
              <a:t>И.А.Крылов</a:t>
            </a:r>
            <a:endParaRPr lang="ru-RU" sz="1400" i="1" dirty="0" smtClean="0"/>
          </a:p>
          <a:p>
            <a:pPr marL="82296" indent="0" algn="r">
              <a:buNone/>
            </a:pPr>
            <a:endParaRPr lang="ru-RU" sz="1400" i="1" dirty="0"/>
          </a:p>
          <a:p>
            <a:pPr marL="82296" indent="0">
              <a:buNone/>
            </a:pPr>
            <a:r>
              <a:rPr lang="ru-RU" sz="1600" b="1" i="1" dirty="0"/>
              <a:t>Испугался старик, взмолился:</a:t>
            </a:r>
          </a:p>
          <a:p>
            <a:pPr marL="82296" indent="0">
              <a:buNone/>
            </a:pPr>
            <a:r>
              <a:rPr lang="ru-RU" sz="1600" b="1" i="1" dirty="0"/>
              <a:t>«Что ты, баба, </a:t>
            </a:r>
            <a:r>
              <a:rPr lang="ru-RU" sz="1600" b="1" i="1" dirty="0">
                <a:solidFill>
                  <a:schemeClr val="tx2"/>
                </a:solidFill>
              </a:rPr>
              <a:t>белены объелась</a:t>
            </a:r>
            <a:r>
              <a:rPr lang="ru-RU" sz="1600" b="1" i="1" dirty="0"/>
              <a:t>».</a:t>
            </a:r>
          </a:p>
          <a:p>
            <a:pPr marL="82296" indent="0">
              <a:buNone/>
            </a:pPr>
            <a:r>
              <a:rPr lang="ru-RU" sz="1400" i="1" dirty="0" err="1"/>
              <a:t>А.С.Пушкин</a:t>
            </a:r>
            <a:endParaRPr lang="ru-RU" sz="1400" i="1" dirty="0"/>
          </a:p>
          <a:p>
            <a:pPr marL="82296" indent="0">
              <a:buNone/>
            </a:pP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1047040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Тест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82296" indent="0">
              <a:buNone/>
            </a:pPr>
            <a:r>
              <a:rPr lang="ru-RU" b="1" dirty="0">
                <a:latin typeface="Times New Roman" pitchFamily="18" charset="0"/>
              </a:rPr>
              <a:t>1. Какое из приведённых сочетаний слов является фразеологизмом?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1) сварить кашу;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2) заварить кашу;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3) посолить кашу.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</a:rPr>
              <a:t>2. Укажите синоним к </a:t>
            </a:r>
            <a:r>
              <a:rPr lang="ru-RU" b="1" dirty="0"/>
              <a:t>фразеологизму </a:t>
            </a:r>
            <a:r>
              <a:rPr lang="ru-RU" b="1" i="1" dirty="0"/>
              <a:t>«тютелька в тютельку»</a:t>
            </a:r>
            <a:r>
              <a:rPr lang="ru-RU" b="1" i="1" dirty="0">
                <a:latin typeface="Times New Roman" pitchFamily="18" charset="0"/>
              </a:rPr>
              <a:t>: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1) попасть впросак;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2) хоть пруд пруди;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3) слово в слово.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</a:rPr>
              <a:t>3.  Укажите антоним к фразеологизму </a:t>
            </a:r>
            <a:r>
              <a:rPr lang="ru-RU" b="1" i="1" dirty="0">
                <a:latin typeface="Times New Roman" pitchFamily="18" charset="0"/>
              </a:rPr>
              <a:t>«тьма-тьмущая»: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1) сесть в калошу;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2) кот наплакал;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3) вешать нос.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</a:rPr>
              <a:t>4. Какое толкование фразеологизма </a:t>
            </a:r>
            <a:r>
              <a:rPr lang="ru-RU" b="1" i="1" dirty="0">
                <a:latin typeface="Times New Roman" pitchFamily="18" charset="0"/>
              </a:rPr>
              <a:t>«задирать нос»</a:t>
            </a:r>
            <a:r>
              <a:rPr lang="ru-RU" b="1" dirty="0">
                <a:latin typeface="Times New Roman" pitchFamily="18" charset="0"/>
              </a:rPr>
              <a:t> является неверным?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1) зазнаваться;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2) задаваться;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3) бездельничать.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</a:rPr>
              <a:t>5. Каким фразеологизмом можно заменить словосочетание «</a:t>
            </a:r>
            <a:r>
              <a:rPr lang="ru-RU" b="1" i="1" dirty="0">
                <a:latin typeface="Times New Roman" pitchFamily="18" charset="0"/>
              </a:rPr>
              <a:t>встал рано»?</a:t>
            </a:r>
            <a:endParaRPr lang="ru-RU" b="1" dirty="0">
              <a:latin typeface="Times New Roman" pitchFamily="18" charset="0"/>
            </a:endParaRP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1) во весь дух;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2) изо дня в день;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3) ни свет ни заря.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887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Проверь себя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82296" indent="0">
              <a:buNone/>
            </a:pPr>
            <a:r>
              <a:rPr lang="ru-RU" b="1" dirty="0">
                <a:latin typeface="Times New Roman" pitchFamily="18" charset="0"/>
              </a:rPr>
              <a:t>1. Какое из приведённых сочетаний слов является фразеологизмом?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1) сварить кашу;</a:t>
            </a:r>
          </a:p>
          <a:p>
            <a:pPr marL="82296" indent="0">
              <a:buNone/>
            </a:pPr>
            <a:r>
              <a:rPr lang="ru-RU" dirty="0">
                <a:solidFill>
                  <a:srgbClr val="FF6600"/>
                </a:solidFill>
                <a:latin typeface="Times New Roman" pitchFamily="18" charset="0"/>
              </a:rPr>
              <a:t>     2) заварить кашу;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3) посолить кашу.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</a:rPr>
              <a:t>2. Укажите синоним к </a:t>
            </a:r>
            <a:r>
              <a:rPr lang="ru-RU" b="1" dirty="0"/>
              <a:t>фразеологизму </a:t>
            </a:r>
            <a:r>
              <a:rPr lang="ru-RU" b="1" i="1" dirty="0"/>
              <a:t>«тютелька в тютельку»</a:t>
            </a:r>
            <a:r>
              <a:rPr lang="ru-RU" b="1" i="1" dirty="0">
                <a:latin typeface="Times New Roman" pitchFamily="18" charset="0"/>
              </a:rPr>
              <a:t>: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1) попасть впросак;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2) хоть пруд пруди;</a:t>
            </a:r>
          </a:p>
          <a:p>
            <a:pPr marL="82296" indent="0">
              <a:buNone/>
            </a:pPr>
            <a:r>
              <a:rPr lang="ru-RU" dirty="0">
                <a:solidFill>
                  <a:srgbClr val="FF6600"/>
                </a:solidFill>
                <a:latin typeface="Times New Roman" pitchFamily="18" charset="0"/>
              </a:rPr>
              <a:t>     3) слово в слово.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</a:rPr>
              <a:t>3.  Укажите антоним к фразеологизму </a:t>
            </a:r>
            <a:r>
              <a:rPr lang="ru-RU" b="1" i="1" dirty="0">
                <a:latin typeface="Times New Roman" pitchFamily="18" charset="0"/>
              </a:rPr>
              <a:t>«тьма-тьмущая»: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1) сесть в калошу;</a:t>
            </a:r>
          </a:p>
          <a:p>
            <a:pPr marL="82296" indent="0">
              <a:buNone/>
            </a:pPr>
            <a:r>
              <a:rPr lang="ru-RU" dirty="0">
                <a:solidFill>
                  <a:srgbClr val="FF6600"/>
                </a:solidFill>
                <a:latin typeface="Times New Roman" pitchFamily="18" charset="0"/>
              </a:rPr>
              <a:t>     2) кот наплакал;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3) вешать нос.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</a:rPr>
              <a:t>4. Какое толкование фразеологизма </a:t>
            </a:r>
            <a:r>
              <a:rPr lang="ru-RU" b="1" i="1" dirty="0">
                <a:latin typeface="Times New Roman" pitchFamily="18" charset="0"/>
              </a:rPr>
              <a:t>«задирать нос»</a:t>
            </a:r>
            <a:r>
              <a:rPr lang="ru-RU" b="1" dirty="0">
                <a:latin typeface="Times New Roman" pitchFamily="18" charset="0"/>
              </a:rPr>
              <a:t> является неверным?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1) зазнаваться;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2) задаваться;</a:t>
            </a:r>
          </a:p>
          <a:p>
            <a:pPr marL="82296" indent="0">
              <a:buNone/>
            </a:pPr>
            <a:r>
              <a:rPr lang="ru-RU" dirty="0">
                <a:solidFill>
                  <a:srgbClr val="FF6600"/>
                </a:solidFill>
                <a:latin typeface="Times New Roman" pitchFamily="18" charset="0"/>
              </a:rPr>
              <a:t>     3) бездельничать.</a:t>
            </a:r>
          </a:p>
          <a:p>
            <a:pPr marL="82296" indent="0">
              <a:buNone/>
            </a:pPr>
            <a:r>
              <a:rPr lang="ru-RU" b="1" dirty="0">
                <a:latin typeface="Times New Roman" pitchFamily="18" charset="0"/>
              </a:rPr>
              <a:t>5. Каким фразеологизмом можно заменить словосочетание «</a:t>
            </a:r>
            <a:r>
              <a:rPr lang="ru-RU" b="1" i="1" dirty="0">
                <a:latin typeface="Times New Roman" pitchFamily="18" charset="0"/>
              </a:rPr>
              <a:t>встал рано»?</a:t>
            </a:r>
            <a:endParaRPr lang="ru-RU" b="1" dirty="0">
              <a:latin typeface="Times New Roman" pitchFamily="18" charset="0"/>
            </a:endParaRP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1) во весь дух;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</a:rPr>
              <a:t>     2) изо дня в день;</a:t>
            </a:r>
          </a:p>
          <a:p>
            <a:pPr marL="82296" indent="0">
              <a:buNone/>
            </a:pPr>
            <a:r>
              <a:rPr lang="ru-RU" dirty="0">
                <a:solidFill>
                  <a:srgbClr val="FF6600"/>
                </a:solidFill>
                <a:latin typeface="Times New Roman" pitchFamily="18" charset="0"/>
              </a:rPr>
              <a:t>     3) ни свет ни заря.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361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Подведем итоги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dirty="0">
                <a:solidFill>
                  <a:schemeClr val="accent2"/>
                </a:solidFill>
              </a:rPr>
              <a:t>Фразеологизмы –</a:t>
            </a:r>
            <a:r>
              <a:rPr lang="ru-RU" sz="4400" b="1" i="1" dirty="0">
                <a:solidFill>
                  <a:schemeClr val="accent2"/>
                </a:solidFill>
              </a:rPr>
              <a:t> </a:t>
            </a:r>
            <a:br>
              <a:rPr lang="ru-RU" sz="4400" b="1" i="1" dirty="0">
                <a:solidFill>
                  <a:schemeClr val="accent2"/>
                </a:solidFill>
              </a:rPr>
            </a:br>
            <a:r>
              <a:rPr lang="ru-RU" dirty="0"/>
              <a:t>устойчивые сочетания слов, равные по значению одному </a:t>
            </a:r>
            <a:r>
              <a:rPr lang="ru-RU" dirty="0" smtClean="0"/>
              <a:t>слову</a:t>
            </a:r>
          </a:p>
          <a:p>
            <a:r>
              <a:rPr lang="ru-RU" b="1" i="1" dirty="0">
                <a:solidFill>
                  <a:srgbClr val="FFC000"/>
                </a:solidFill>
              </a:rPr>
              <a:t>Фразеологизмы</a:t>
            </a:r>
            <a:r>
              <a:rPr lang="ru-RU" dirty="0"/>
              <a:t> придают выразительность </a:t>
            </a:r>
            <a:r>
              <a:rPr lang="ru-RU" dirty="0" smtClean="0"/>
              <a:t>речи, </a:t>
            </a:r>
            <a:r>
              <a:rPr lang="ru-RU" dirty="0"/>
              <a:t>близки по значению одному </a:t>
            </a:r>
            <a:r>
              <a:rPr lang="ru-RU" dirty="0" smtClean="0"/>
              <a:t>слову,</a:t>
            </a:r>
            <a:r>
              <a:rPr lang="ru-RU" dirty="0"/>
              <a:t> состоят из двух и более </a:t>
            </a:r>
            <a:r>
              <a:rPr lang="ru-RU" dirty="0" smtClean="0"/>
              <a:t>слов; могут </a:t>
            </a:r>
            <a:r>
              <a:rPr lang="ru-RU" dirty="0"/>
              <a:t>иметь синонимы и </a:t>
            </a:r>
            <a:r>
              <a:rPr lang="ru-RU" dirty="0" smtClean="0"/>
              <a:t>антонимы; являются </a:t>
            </a:r>
            <a:r>
              <a:rPr lang="ru-RU" dirty="0"/>
              <a:t>одним членом </a:t>
            </a:r>
            <a:r>
              <a:rPr lang="ru-RU" dirty="0" smtClean="0"/>
              <a:t>предложения,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727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2400" b="1" dirty="0"/>
              <a:t>1</a:t>
            </a:r>
            <a:r>
              <a:rPr lang="ru-RU" sz="2400" dirty="0"/>
              <a:t>. Подготовьте сообщение </a:t>
            </a: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«История одного фразеологизма»: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ru-RU" sz="2400" i="1" dirty="0" smtClean="0"/>
              <a:t>С гулькин нос;</a:t>
            </a:r>
            <a:endParaRPr lang="ru-RU" sz="2400" i="1" dirty="0"/>
          </a:p>
          <a:p>
            <a:pPr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ru-RU" sz="2400" i="1" dirty="0" smtClean="0"/>
              <a:t>Нести околесицу;</a:t>
            </a:r>
            <a:endParaRPr lang="ru-RU" sz="2400" i="1" dirty="0"/>
          </a:p>
          <a:p>
            <a:pPr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ru-RU" sz="2400" i="1" dirty="0" smtClean="0"/>
              <a:t>Зарыть талант в землю;</a:t>
            </a:r>
            <a:endParaRPr lang="ru-RU" sz="2400" i="1" dirty="0"/>
          </a:p>
          <a:p>
            <a:pPr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ru-RU" sz="2400" i="1" dirty="0" smtClean="0"/>
              <a:t>К черту на кулички;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ru-RU" sz="2400" i="1" dirty="0" smtClean="0"/>
              <a:t>На </a:t>
            </a:r>
            <a:r>
              <a:rPr lang="ru-RU" sz="2400" i="1" dirty="0" err="1" smtClean="0"/>
              <a:t>кудыкины</a:t>
            </a:r>
            <a:r>
              <a:rPr lang="ru-RU" sz="2400" i="1" dirty="0" smtClean="0"/>
              <a:t> горы.</a:t>
            </a:r>
            <a:endParaRPr lang="ru-RU" sz="2400" i="1" dirty="0"/>
          </a:p>
          <a:p>
            <a:pPr marL="82296" indent="0">
              <a:buNone/>
            </a:pPr>
            <a:r>
              <a:rPr lang="ru-RU" sz="2400" b="1" dirty="0"/>
              <a:t>2</a:t>
            </a:r>
            <a:r>
              <a:rPr lang="ru-RU" sz="2400" dirty="0"/>
              <a:t>. </a:t>
            </a:r>
            <a:r>
              <a:rPr lang="ru-RU" sz="2400" dirty="0" smtClean="0"/>
              <a:t>Упр. 270, 272.</a:t>
            </a:r>
          </a:p>
          <a:p>
            <a:pPr marL="82296" indent="0">
              <a:buNone/>
            </a:pPr>
            <a:r>
              <a:rPr lang="ru-RU" sz="2400" b="1" i="1" dirty="0" smtClean="0"/>
              <a:t>3</a:t>
            </a:r>
            <a:r>
              <a:rPr lang="ru-RU" sz="2400" i="1" dirty="0" smtClean="0"/>
              <a:t>. Подготовить иллюстрацию фразеологизма.</a:t>
            </a:r>
            <a:endParaRPr lang="ru-RU" sz="2400" i="1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811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Орфоэпическая разминка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</a:t>
            </a:r>
            <a:r>
              <a:rPr lang="ru-RU" dirty="0">
                <a:solidFill>
                  <a:srgbClr val="FF6600"/>
                </a:solidFill>
              </a:rPr>
              <a:t>а</a:t>
            </a:r>
            <a:r>
              <a:rPr lang="ru-RU" dirty="0"/>
              <a:t>нят</a:t>
            </a:r>
          </a:p>
          <a:p>
            <a:r>
              <a:rPr lang="ru-RU" dirty="0"/>
              <a:t>занят</a:t>
            </a:r>
            <a:r>
              <a:rPr lang="ru-RU" dirty="0">
                <a:solidFill>
                  <a:srgbClr val="FF6600"/>
                </a:solidFill>
              </a:rPr>
              <a:t>а</a:t>
            </a:r>
          </a:p>
          <a:p>
            <a:r>
              <a:rPr lang="ru-RU" dirty="0"/>
              <a:t>з</a:t>
            </a:r>
            <a:r>
              <a:rPr lang="ru-RU" dirty="0">
                <a:solidFill>
                  <a:srgbClr val="FF6600"/>
                </a:solidFill>
              </a:rPr>
              <a:t>а</a:t>
            </a:r>
            <a:r>
              <a:rPr lang="ru-RU" dirty="0"/>
              <a:t>нято</a:t>
            </a:r>
          </a:p>
          <a:p>
            <a:r>
              <a:rPr lang="ru-RU" dirty="0"/>
              <a:t>нач</a:t>
            </a:r>
            <a:r>
              <a:rPr lang="ru-RU" dirty="0">
                <a:solidFill>
                  <a:srgbClr val="FF6600"/>
                </a:solidFill>
              </a:rPr>
              <a:t>а</a:t>
            </a:r>
            <a:r>
              <a:rPr lang="ru-RU" dirty="0"/>
              <a:t>ть</a:t>
            </a:r>
          </a:p>
          <a:p>
            <a:r>
              <a:rPr lang="ru-RU" dirty="0"/>
              <a:t>н</a:t>
            </a:r>
            <a:r>
              <a:rPr lang="ru-RU" dirty="0">
                <a:solidFill>
                  <a:srgbClr val="FF6600"/>
                </a:solidFill>
              </a:rPr>
              <a:t>а</a:t>
            </a:r>
            <a:r>
              <a:rPr lang="ru-RU" dirty="0"/>
              <a:t>чал</a:t>
            </a:r>
          </a:p>
          <a:p>
            <a:r>
              <a:rPr lang="ru-RU" dirty="0"/>
              <a:t>начал</a:t>
            </a:r>
            <a:r>
              <a:rPr lang="ru-RU" dirty="0">
                <a:solidFill>
                  <a:srgbClr val="FF6600"/>
                </a:solidFill>
              </a:rPr>
              <a:t>а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коне</a:t>
            </a:r>
            <a:r>
              <a:rPr lang="ru-RU" dirty="0">
                <a:solidFill>
                  <a:srgbClr val="FF6600"/>
                </a:solidFill>
              </a:rPr>
              <a:t>чн</a:t>
            </a:r>
            <a:r>
              <a:rPr lang="ru-RU" dirty="0"/>
              <a:t>о</a:t>
            </a:r>
          </a:p>
          <a:p>
            <a:r>
              <a:rPr lang="ru-RU" dirty="0"/>
              <a:t>ску</a:t>
            </a:r>
            <a:r>
              <a:rPr lang="ru-RU" dirty="0">
                <a:solidFill>
                  <a:srgbClr val="FF6600"/>
                </a:solidFill>
              </a:rPr>
              <a:t>чн</a:t>
            </a:r>
            <a:r>
              <a:rPr lang="ru-RU" dirty="0"/>
              <a:t>о</a:t>
            </a:r>
          </a:p>
          <a:p>
            <a:r>
              <a:rPr lang="ru-RU" dirty="0"/>
              <a:t>скворе</a:t>
            </a:r>
            <a:r>
              <a:rPr lang="ru-RU" dirty="0">
                <a:solidFill>
                  <a:srgbClr val="FF6600"/>
                </a:solidFill>
              </a:rPr>
              <a:t>чн</a:t>
            </a:r>
            <a:r>
              <a:rPr lang="ru-RU" dirty="0"/>
              <a:t>ик</a:t>
            </a:r>
          </a:p>
          <a:p>
            <a:r>
              <a:rPr lang="ru-RU" dirty="0" smtClean="0"/>
              <a:t>помо</a:t>
            </a:r>
            <a:r>
              <a:rPr lang="ru-RU" dirty="0" smtClean="0">
                <a:solidFill>
                  <a:srgbClr val="FF6600"/>
                </a:solidFill>
              </a:rPr>
              <a:t>щн</a:t>
            </a:r>
            <a:r>
              <a:rPr lang="ru-RU" dirty="0" smtClean="0"/>
              <a:t>ик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090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650306"/>
          </a:xfrm>
        </p:spPr>
        <p:txBody>
          <a:bodyPr>
            <a:noAutofit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Ваня </a:t>
            </a:r>
            <a:r>
              <a:rPr lang="ru-RU" sz="4400" dirty="0"/>
              <a:t>на уроке труда работал </a:t>
            </a:r>
            <a:r>
              <a:rPr lang="ru-RU" sz="4400" i="1" dirty="0"/>
              <a:t>плохо</a:t>
            </a:r>
            <a:r>
              <a:rPr lang="ru-RU" sz="4400" dirty="0"/>
              <a:t>.</a:t>
            </a:r>
            <a:br>
              <a:rPr lang="ru-RU" sz="4400" dirty="0"/>
            </a:br>
            <a:r>
              <a:rPr lang="ru-RU" sz="4400" dirty="0" smtClean="0"/>
              <a:t>Ваня </a:t>
            </a:r>
            <a:r>
              <a:rPr lang="ru-RU" sz="4400" dirty="0"/>
              <a:t>на уроке труда работал </a:t>
            </a:r>
            <a:r>
              <a:rPr lang="ru-RU" sz="4400" i="1" dirty="0"/>
              <a:t>спустя рукава.</a:t>
            </a:r>
            <a:br>
              <a:rPr lang="ru-RU" sz="4400" i="1" dirty="0"/>
            </a:br>
            <a:endParaRPr lang="ru-RU" sz="4400" i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435608" y="2348880"/>
            <a:ext cx="7498080" cy="389952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ru-RU" sz="4800" b="1" dirty="0" smtClean="0"/>
          </a:p>
          <a:p>
            <a:pPr marL="82296" indent="0" algn="ctr">
              <a:buNone/>
            </a:pPr>
            <a:endParaRPr lang="ru-RU" sz="4800" b="1" dirty="0"/>
          </a:p>
          <a:p>
            <a:pPr marL="82296" indent="0" algn="ctr">
              <a:buNone/>
            </a:pPr>
            <a:r>
              <a:rPr lang="ru-RU" sz="4800" b="1" dirty="0" smtClean="0"/>
              <a:t>Плохо </a:t>
            </a:r>
            <a:r>
              <a:rPr lang="ru-RU" sz="4800" b="1" dirty="0"/>
              <a:t>= спустя </a:t>
            </a:r>
            <a:r>
              <a:rPr lang="ru-RU" sz="4800" b="1" dirty="0" smtClean="0"/>
              <a:t>рукава</a:t>
            </a:r>
          </a:p>
          <a:p>
            <a:pPr marL="82296" indent="0" algn="ctr">
              <a:buNone/>
            </a:pPr>
            <a:endParaRPr lang="ru-RU" sz="4800" b="1" dirty="0"/>
          </a:p>
          <a:p>
            <a:pPr marL="82296" indent="0" algn="ctr">
              <a:buNone/>
            </a:pPr>
            <a:endParaRPr lang="ru-RU" sz="4800" b="1" dirty="0" smtClean="0"/>
          </a:p>
          <a:p>
            <a:pPr marL="82296" indent="0" algn="ctr">
              <a:buNone/>
            </a:pPr>
            <a:endParaRPr lang="ru-RU" sz="4800" b="1" dirty="0"/>
          </a:p>
          <a:p>
            <a:pPr marL="82296" indent="0" algn="ctr">
              <a:buNone/>
            </a:pPr>
            <a:endParaRPr lang="ru-RU" sz="4800" b="1" dirty="0" smtClean="0"/>
          </a:p>
          <a:p>
            <a:pPr marL="82296" indent="0" algn="ctr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830870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u="sng" dirty="0" smtClean="0"/>
              <a:t>Фразеологизмы </a:t>
            </a:r>
            <a:r>
              <a:rPr lang="ru-RU" sz="3600" dirty="0" smtClean="0"/>
              <a:t>– </a:t>
            </a:r>
            <a:br>
              <a:rPr lang="ru-RU" sz="3600" dirty="0" smtClean="0"/>
            </a:br>
            <a:r>
              <a:rPr lang="ru-RU" sz="3600" dirty="0" smtClean="0"/>
              <a:t>устойчивые сочетания слов, равные по значению одному слову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ru-RU" b="1" u="sng" dirty="0" smtClean="0"/>
          </a:p>
          <a:p>
            <a:pPr marL="82296" indent="0" algn="ctr">
              <a:buNone/>
            </a:pPr>
            <a:r>
              <a:rPr lang="ru-RU" b="1" u="sng" dirty="0" smtClean="0"/>
              <a:t>Слово</a:t>
            </a:r>
          </a:p>
          <a:p>
            <a:r>
              <a:rPr lang="ru-RU" dirty="0" smtClean="0"/>
              <a:t>близки по значению одному слову;</a:t>
            </a:r>
          </a:p>
          <a:p>
            <a:r>
              <a:rPr lang="ru-RU" dirty="0" smtClean="0"/>
              <a:t>являются одним членом предложения</a:t>
            </a:r>
            <a:endParaRPr lang="ru-RU" dirty="0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82296" indent="0">
              <a:buNone/>
            </a:pPr>
            <a:endParaRPr lang="ru-RU" b="1" u="sng" dirty="0" smtClean="0"/>
          </a:p>
          <a:p>
            <a:pPr marL="82296" indent="0">
              <a:buNone/>
            </a:pPr>
            <a:r>
              <a:rPr lang="ru-RU" b="1" u="sng" dirty="0" smtClean="0"/>
              <a:t>Словосочетание</a:t>
            </a:r>
          </a:p>
          <a:p>
            <a:r>
              <a:rPr lang="ru-RU" dirty="0" smtClean="0"/>
              <a:t>состоят из двух и более слов;</a:t>
            </a:r>
          </a:p>
          <a:p>
            <a:r>
              <a:rPr lang="ru-RU" dirty="0" smtClean="0"/>
              <a:t>являются устойчивыми, несвободными сочетаниями.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95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Объясните значение фразеологизмов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Рукой подать</a:t>
            </a:r>
          </a:p>
          <a:p>
            <a:r>
              <a:rPr lang="ru-RU" dirty="0"/>
              <a:t>Бить баклуши</a:t>
            </a:r>
          </a:p>
          <a:p>
            <a:r>
              <a:rPr lang="ru-RU" dirty="0"/>
              <a:t>В рот воды набрать</a:t>
            </a:r>
          </a:p>
          <a:p>
            <a:r>
              <a:rPr lang="ru-RU" dirty="0"/>
              <a:t>Валять дурака</a:t>
            </a:r>
          </a:p>
          <a:p>
            <a:r>
              <a:rPr lang="ru-RU" dirty="0"/>
              <a:t>В мгновение ока</a:t>
            </a:r>
          </a:p>
          <a:p>
            <a:r>
              <a:rPr lang="ru-RU" dirty="0"/>
              <a:t>Ни свет ни заря</a:t>
            </a:r>
          </a:p>
          <a:p>
            <a:r>
              <a:rPr lang="ru-RU" dirty="0"/>
              <a:t>Черепашьими шагами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>
                <a:solidFill>
                  <a:schemeClr val="tx2"/>
                </a:solidFill>
              </a:rPr>
              <a:t>Близко</a:t>
            </a:r>
          </a:p>
          <a:p>
            <a:r>
              <a:rPr lang="ru-RU" dirty="0">
                <a:solidFill>
                  <a:schemeClr val="tx2"/>
                </a:solidFill>
              </a:rPr>
              <a:t>Бездельничать</a:t>
            </a:r>
          </a:p>
          <a:p>
            <a:r>
              <a:rPr lang="ru-RU" dirty="0">
                <a:solidFill>
                  <a:schemeClr val="tx2"/>
                </a:solidFill>
              </a:rPr>
              <a:t>Замолчать</a:t>
            </a:r>
          </a:p>
          <a:p>
            <a:r>
              <a:rPr lang="ru-RU" dirty="0">
                <a:solidFill>
                  <a:schemeClr val="tx2"/>
                </a:solidFill>
              </a:rPr>
              <a:t>Бездельничать</a:t>
            </a:r>
          </a:p>
          <a:p>
            <a:r>
              <a:rPr lang="ru-RU" dirty="0">
                <a:solidFill>
                  <a:schemeClr val="tx2"/>
                </a:solidFill>
              </a:rPr>
              <a:t>Быстро</a:t>
            </a:r>
          </a:p>
          <a:p>
            <a:r>
              <a:rPr lang="ru-RU" dirty="0">
                <a:solidFill>
                  <a:schemeClr val="tx2"/>
                </a:solidFill>
              </a:rPr>
              <a:t>Рано</a:t>
            </a:r>
          </a:p>
          <a:p>
            <a:r>
              <a:rPr lang="ru-RU" dirty="0">
                <a:solidFill>
                  <a:schemeClr val="tx2"/>
                </a:solidFill>
              </a:rPr>
              <a:t>Медленно 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7421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/>
              <a:t>ФИЗКУЛЬТМИНУТКА</a:t>
            </a:r>
            <a:endParaRPr lang="ru-RU" b="1" u="sng" dirty="0"/>
          </a:p>
        </p:txBody>
      </p:sp>
      <p:pic>
        <p:nvPicPr>
          <p:cNvPr id="7" name="Picture 4" descr="C:\Users\8523~1\AppData\Local\Temp\Rar$DI11.931\img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4"/>
            <a:ext cx="3744416" cy="351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Users\8523~1\AppData\Local\Temp\Rar$DI09.069\img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627188"/>
            <a:ext cx="3024336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C:\Users\8523~1\AppData\Local\Temp\Rar$DI21.802\img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865563"/>
            <a:ext cx="3744415" cy="26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254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Найдите лишнее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/>
              <a:t>Хоть пруд пруди</a:t>
            </a:r>
          </a:p>
          <a:p>
            <a:r>
              <a:rPr lang="ru-RU" b="1" dirty="0"/>
              <a:t>Кот наплакал</a:t>
            </a:r>
          </a:p>
          <a:p>
            <a:r>
              <a:rPr lang="ru-RU" b="1" dirty="0"/>
              <a:t>Тьма-тьмущая</a:t>
            </a:r>
          </a:p>
          <a:p>
            <a:r>
              <a:rPr lang="ru-RU" b="1" dirty="0"/>
              <a:t>Яблоку негде упасть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/>
              <a:t>Во все лопатки</a:t>
            </a:r>
          </a:p>
          <a:p>
            <a:r>
              <a:rPr lang="ru-RU" b="1" dirty="0"/>
              <a:t>Сломя голову</a:t>
            </a:r>
          </a:p>
          <a:p>
            <a:r>
              <a:rPr lang="ru-RU" b="1" dirty="0"/>
              <a:t>Черепашьим шагом</a:t>
            </a:r>
          </a:p>
          <a:p>
            <a:r>
              <a:rPr lang="ru-RU" b="1" dirty="0"/>
              <a:t>В мгновение ока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86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Знакомство со словарем</a:t>
            </a:r>
            <a:endParaRPr lang="ru-RU" b="1" dirty="0"/>
          </a:p>
        </p:txBody>
      </p:sp>
      <p:pic>
        <p:nvPicPr>
          <p:cNvPr id="4" name="Picture 4" descr="img06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1124745"/>
            <a:ext cx="1872207" cy="288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91880" y="2690336"/>
            <a:ext cx="53285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/>
              <a:t>МГНОВЕНИЕ</a:t>
            </a:r>
            <a:r>
              <a:rPr lang="ru-RU" sz="3200" dirty="0"/>
              <a:t>, -я. </a:t>
            </a:r>
            <a:r>
              <a:rPr lang="ru-RU" sz="3200" i="1" dirty="0"/>
              <a:t>ср. </a:t>
            </a:r>
            <a:r>
              <a:rPr lang="ru-RU" sz="3200" dirty="0"/>
              <a:t>Очень короткий промежуток времени, момент, миг. </a:t>
            </a:r>
            <a:r>
              <a:rPr lang="ru-RU" sz="3200" i="1" dirty="0"/>
              <a:t>В то же мгновение. В одно мгновение</a:t>
            </a:r>
            <a:r>
              <a:rPr lang="ru-RU" sz="3200" dirty="0"/>
              <a:t>.  </a:t>
            </a:r>
          </a:p>
          <a:p>
            <a:pPr>
              <a:defRPr/>
            </a:pPr>
            <a:r>
              <a:rPr lang="ru-RU" sz="3200" dirty="0"/>
              <a:t>      </a:t>
            </a:r>
            <a:r>
              <a:rPr lang="ru-RU" sz="32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 мгновение ока</a:t>
            </a:r>
            <a:r>
              <a:rPr lang="ru-RU" sz="3200" dirty="0"/>
              <a:t> (книжн.) — в один миг, мгновение, сразу.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2015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Из истории слов: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b="1" i="1" dirty="0" smtClean="0"/>
              <a:t>«Прописать ижицу» </a:t>
            </a:r>
            <a:r>
              <a:rPr lang="ru-RU" i="1" dirty="0" smtClean="0"/>
              <a:t>- выразительный эквивалент слову </a:t>
            </a:r>
            <a:r>
              <a:rPr lang="ru-RU" b="1" dirty="0" smtClean="0"/>
              <a:t>высечь, наказать. </a:t>
            </a:r>
            <a:r>
              <a:rPr lang="ru-RU" i="1" dirty="0" smtClean="0"/>
              <a:t>При старательной порке на теле возникало что-то вроде прописной буквы старого алфавита </a:t>
            </a:r>
            <a:r>
              <a:rPr lang="ru-RU" b="1" i="1" dirty="0" smtClean="0"/>
              <a:t>– ижицы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b="1" i="1" dirty="0" smtClean="0"/>
              <a:t>«Притча во </a:t>
            </a:r>
            <a:r>
              <a:rPr lang="ru-RU" b="1" i="1" dirty="0" err="1" smtClean="0"/>
              <a:t>языцах</a:t>
            </a:r>
            <a:r>
              <a:rPr lang="ru-RU" b="1" i="1" dirty="0" smtClean="0"/>
              <a:t>» </a:t>
            </a:r>
            <a:r>
              <a:rPr lang="ru-RU" i="1" dirty="0" smtClean="0"/>
              <a:t>- предмет всеобщих разговоров, объект постоянных пересудов. </a:t>
            </a:r>
            <a:r>
              <a:rPr lang="ru-RU" b="1" i="1" dirty="0" smtClean="0"/>
              <a:t>Во </a:t>
            </a:r>
            <a:r>
              <a:rPr lang="ru-RU" b="1" i="1" dirty="0" err="1" smtClean="0"/>
              <a:t>языцах</a:t>
            </a:r>
            <a:r>
              <a:rPr lang="ru-RU" b="1" i="1" dirty="0" smtClean="0"/>
              <a:t> </a:t>
            </a:r>
            <a:r>
              <a:rPr lang="ru-RU" i="1" dirty="0" smtClean="0"/>
              <a:t>– от старославянского – в народе</a:t>
            </a:r>
            <a:r>
              <a:rPr lang="ru-RU" b="1" i="1" dirty="0" smtClean="0"/>
              <a:t>, притча </a:t>
            </a:r>
            <a:r>
              <a:rPr lang="ru-RU" i="1" dirty="0" smtClean="0"/>
              <a:t>– рассказ, пословица, поговорка.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508837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</TotalTime>
  <Words>663</Words>
  <Application>Microsoft Office PowerPoint</Application>
  <PresentationFormat>Экран (4:3)</PresentationFormat>
  <Paragraphs>138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Фразеологизм как единица языка</vt:lpstr>
      <vt:lpstr>Орфоэпическая разминка</vt:lpstr>
      <vt:lpstr> Ваня на уроке труда работал плохо. Ваня на уроке труда работал спустя рукава. </vt:lpstr>
      <vt:lpstr>Фразеологизмы –  устойчивые сочетания слов, равные по значению одному слову</vt:lpstr>
      <vt:lpstr>Объясните значение фразеологизмов</vt:lpstr>
      <vt:lpstr>ФИЗКУЛЬТМИНУТКА</vt:lpstr>
      <vt:lpstr>Найдите лишнее</vt:lpstr>
      <vt:lpstr>Знакомство со словарем</vt:lpstr>
      <vt:lpstr>Из истории слов:</vt:lpstr>
      <vt:lpstr>Замените выделенные слова фразеологизмами</vt:lpstr>
      <vt:lpstr>Возьмите на заметку!</vt:lpstr>
      <vt:lpstr>Тест</vt:lpstr>
      <vt:lpstr>Проверь себя</vt:lpstr>
      <vt:lpstr>Подведем итоги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Фразеологизм как единица языка</dc:title>
  <dc:creator>Волосухина И.Я.</dc:creator>
  <cp:lastModifiedBy>User</cp:lastModifiedBy>
  <cp:revision>9</cp:revision>
  <dcterms:created xsi:type="dcterms:W3CDTF">2013-06-22T11:34:16Z</dcterms:created>
  <dcterms:modified xsi:type="dcterms:W3CDTF">2013-06-22T13:06:36Z</dcterms:modified>
</cp:coreProperties>
</file>