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80"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81"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19" name="Нижний колонтитул 18"/>
          <p:cNvSpPr>
            <a:spLocks noGrp="1"/>
          </p:cNvSpPr>
          <p:nvPr>
            <p:ph type="ftr" sz="quarter" idx="11"/>
          </p:nvPr>
        </p:nvSpPr>
        <p:spPr/>
        <p:txBody>
          <a:bodyPr/>
          <a:lstStyle/>
          <a:p>
            <a:endParaRPr lang="en-US" dirty="0"/>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5/19/2012</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5/19/2012</a:t>
            </a:fld>
            <a:endParaRPr lang="en-US"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219200"/>
            <a:ext cx="7772400" cy="2209800"/>
          </a:xfrm>
        </p:spPr>
        <p:txBody>
          <a:bodyPr>
            <a:noAutofit/>
          </a:bodyPr>
          <a:lstStyle/>
          <a:p>
            <a:pPr algn="ct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 местам  боевой славы…»</a:t>
            </a:r>
            <a:b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000"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(посвящено 200-летию  Отечественной войны 1812 г.)</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67200" y="4191000"/>
            <a:ext cx="4572000" cy="2133600"/>
          </a:xfrm>
        </p:spPr>
        <p:txBody>
          <a:bodyPr>
            <a:normAutofit fontScale="85000" lnSpcReduction="10000"/>
          </a:bodyPr>
          <a:lstStyle/>
          <a:p>
            <a:r>
              <a:rPr lang="ru-RU" dirty="0" smtClean="0">
                <a:latin typeface="Times New Roman" pitchFamily="18" charset="0"/>
                <a:cs typeface="Times New Roman" pitchFamily="18" charset="0"/>
              </a:rPr>
              <a:t>Презентацию подготовила:</a:t>
            </a:r>
          </a:p>
          <a:p>
            <a:r>
              <a:rPr lang="ru-RU" dirty="0" smtClean="0">
                <a:latin typeface="Times New Roman" pitchFamily="18" charset="0"/>
                <a:cs typeface="Times New Roman" pitchFamily="18" charset="0"/>
              </a:rPr>
              <a:t>Учитель русского языка и литературы</a:t>
            </a:r>
          </a:p>
          <a:p>
            <a:r>
              <a:rPr lang="ru-RU" dirty="0" smtClean="0">
                <a:latin typeface="Times New Roman" pitchFamily="18" charset="0"/>
                <a:cs typeface="Times New Roman" pitchFamily="18" charset="0"/>
              </a:rPr>
              <a:t> ГБОУ СОШ № 547  г. Москвы</a:t>
            </a:r>
          </a:p>
          <a:p>
            <a:r>
              <a:rPr lang="ru-RU" sz="3300" dirty="0" smtClean="0">
                <a:latin typeface="Times New Roman" pitchFamily="18" charset="0"/>
                <a:cs typeface="Times New Roman" pitchFamily="18" charset="0"/>
              </a:rPr>
              <a:t> </a:t>
            </a:r>
            <a:r>
              <a:rPr lang="ru-RU" sz="3300" i="1" dirty="0" smtClean="0">
                <a:latin typeface="Times New Roman" pitchFamily="18" charset="0"/>
                <a:cs typeface="Times New Roman" pitchFamily="18" charset="0"/>
              </a:rPr>
              <a:t>Трифонова Алёна Олеговна</a:t>
            </a:r>
            <a:endParaRPr lang="ru-RU" sz="33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229600" cy="819912"/>
          </a:xfrm>
        </p:spPr>
        <p:txBody>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Александр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304800" y="1676400"/>
            <a:ext cx="5486400" cy="4724400"/>
          </a:xfrm>
        </p:spPr>
        <p:txBody>
          <a:bodyPr>
            <a:normAutofit fontScale="77500" lnSpcReduction="20000"/>
          </a:bodyPr>
          <a:lstStyle/>
          <a:p>
            <a:pPr algn="just">
              <a:buNone/>
            </a:pPr>
            <a:r>
              <a:rPr lang="ru-RU" dirty="0" smtClean="0">
                <a:solidFill>
                  <a:schemeClr val="tx1">
                    <a:lumMod val="95000"/>
                    <a:lumOff val="5000"/>
                  </a:schemeClr>
                </a:solidFill>
                <a:latin typeface="Times New Roman" pitchFamily="18" charset="0"/>
                <a:cs typeface="Times New Roman" pitchFamily="18" charset="0"/>
              </a:rPr>
              <a:t>		В мае </a:t>
            </a:r>
            <a:r>
              <a:rPr lang="ru-RU" dirty="0" smtClean="0">
                <a:latin typeface="Times New Roman" pitchFamily="18" charset="0"/>
                <a:cs typeface="Times New Roman" pitchFamily="18" charset="0"/>
              </a:rPr>
              <a:t>1811 года </a:t>
            </a:r>
            <a:r>
              <a:rPr lang="ru-RU" dirty="0" smtClean="0">
                <a:solidFill>
                  <a:schemeClr val="tx1">
                    <a:lumMod val="95000"/>
                    <a:lumOff val="5000"/>
                  </a:schemeClr>
                </a:solidFill>
                <a:latin typeface="Times New Roman" pitchFamily="18" charset="0"/>
                <a:cs typeface="Times New Roman" pitchFamily="18" charset="0"/>
              </a:rPr>
              <a:t>император Александр </a:t>
            </a:r>
            <a:r>
              <a:rPr lang="en-US" dirty="0" smtClean="0">
                <a:solidFill>
                  <a:schemeClr val="tx1">
                    <a:lumMod val="95000"/>
                    <a:lumOff val="5000"/>
                  </a:schemeClr>
                </a:solidFill>
                <a:latin typeface="Times New Roman" pitchFamily="18" charset="0"/>
                <a:cs typeface="Times New Roman" pitchFamily="18" charset="0"/>
              </a:rPr>
              <a:t>I</a:t>
            </a:r>
            <a:r>
              <a:rPr lang="ru-RU" dirty="0" smtClean="0">
                <a:solidFill>
                  <a:schemeClr val="tx1">
                    <a:lumMod val="95000"/>
                    <a:lumOff val="5000"/>
                  </a:schemeClr>
                </a:solidFill>
                <a:latin typeface="Times New Roman" pitchFamily="18" charset="0"/>
                <a:cs typeface="Times New Roman" pitchFamily="18" charset="0"/>
              </a:rPr>
              <a:t>  разъяснил свое отношение к предстоящей схватке послу Франции в России Арману Коленкуру:</a:t>
            </a:r>
          </a:p>
          <a:p>
            <a:pPr algn="just">
              <a:buNone/>
            </a:pPr>
            <a:r>
              <a:rPr lang="ru-RU" dirty="0" smtClean="0">
                <a:solidFill>
                  <a:schemeClr val="tx1">
                    <a:lumMod val="95000"/>
                    <a:lumOff val="5000"/>
                  </a:schemeClr>
                </a:solidFill>
                <a:latin typeface="Times New Roman" pitchFamily="18" charset="0"/>
                <a:cs typeface="Times New Roman" pitchFamily="18" charset="0"/>
              </a:rPr>
              <a:t>		«</a:t>
            </a:r>
            <a:r>
              <a:rPr lang="ru-RU" i="1" dirty="0" smtClean="0">
                <a:solidFill>
                  <a:schemeClr val="tx1">
                    <a:lumMod val="95000"/>
                    <a:lumOff val="5000"/>
                  </a:schemeClr>
                </a:solidFill>
                <a:latin typeface="Times New Roman" pitchFamily="18" charset="0"/>
                <a:cs typeface="Times New Roman" pitchFamily="18" charset="0"/>
              </a:rPr>
              <a:t>Если император Наполеон начнёт против меня войну, то возможно и даже вероятно, что он нас побьёт, если мы примем сражение, но это ещё не даст ему мира. … За нас — необъятное пространство, и мы сохраним хорошо организованную армию. … Если жребий оружия решит дело против меня, то я скорее отступлю на Камчатку, чем уступлю свои губернии и подпишу в своей столице договоры, которые являются только передышкой. Француз храбр, но долгие лишения и плохой климат утомляют и обескураживают его. За нас будут воевать наш климат и наша зима</a:t>
            </a:r>
            <a:r>
              <a:rPr lang="ru-RU" dirty="0" smtClean="0">
                <a:solidFill>
                  <a:schemeClr val="tx1">
                    <a:lumMod val="95000"/>
                    <a:lumOff val="5000"/>
                  </a:schemeClr>
                </a:solidFill>
                <a:latin typeface="Times New Roman" pitchFamily="18" charset="0"/>
                <a:cs typeface="Times New Roman" pitchFamily="18" charset="0"/>
              </a:rPr>
              <a:t>»</a:t>
            </a:r>
          </a:p>
          <a:p>
            <a:pPr algn="just">
              <a:buNone/>
            </a:pPr>
            <a:endParaRPr lang="ru-RU" dirty="0">
              <a:solidFill>
                <a:schemeClr val="tx1">
                  <a:lumMod val="95000"/>
                  <a:lumOff val="5000"/>
                </a:schemeClr>
              </a:solidFill>
              <a:latin typeface="Times New Roman" pitchFamily="18" charset="0"/>
              <a:cs typeface="Times New Roman" pitchFamily="18" charset="0"/>
            </a:endParaRPr>
          </a:p>
        </p:txBody>
      </p:sp>
      <p:pic>
        <p:nvPicPr>
          <p:cNvPr id="22530" name="Picture 2" descr="C:\Users\й\Desktop\котэ\i.jpg8.jpg"/>
          <p:cNvPicPr>
            <a:picLocks noGrp="1" noChangeAspect="1" noChangeArrowheads="1"/>
          </p:cNvPicPr>
          <p:nvPr>
            <p:ph sz="half" idx="2"/>
          </p:nvPr>
        </p:nvPicPr>
        <p:blipFill>
          <a:blip r:embed="rId2" cstate="print"/>
          <a:srcRect/>
          <a:stretch>
            <a:fillRect/>
          </a:stretch>
        </p:blipFill>
        <p:spPr bwMode="auto">
          <a:xfrm>
            <a:off x="5638800" y="1600200"/>
            <a:ext cx="3168518" cy="380222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515112"/>
          </a:xfrm>
        </p:spPr>
        <p:txBody>
          <a:bodyPr>
            <a:normAutofit fontScale="90000"/>
          </a:bodyPr>
          <a:lstStyle/>
          <a:p>
            <a:pPr algn="r"/>
            <a:r>
              <a:rPr lang="ru-RU" b="1" dirty="0" smtClean="0"/>
              <a:t/>
            </a:r>
            <a:br>
              <a:rPr lang="ru-RU" b="1" dirty="0" smtClean="0"/>
            </a:br>
            <a:r>
              <a:rPr lang="ru-RU" b="1" dirty="0" smtClean="0">
                <a:latin typeface="Times New Roman" pitchFamily="18" charset="0"/>
                <a:cs typeface="Times New Roman" pitchFamily="18" charset="0"/>
              </a:rPr>
              <a:t>Начало сражения</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5410200" y="3810000"/>
            <a:ext cx="3352800" cy="2743200"/>
          </a:xfrm>
        </p:spPr>
        <p:txBody>
          <a:bodyPr>
            <a:normAutofit fontScale="70000" lnSpcReduction="20000"/>
          </a:bodyPr>
          <a:lstStyle/>
          <a:p>
            <a:pPr algn="just">
              <a:buNone/>
            </a:pPr>
            <a:r>
              <a:rPr lang="ru-RU" sz="3200" dirty="0" smtClean="0">
                <a:latin typeface="Times New Roman" pitchFamily="18" charset="0"/>
                <a:cs typeface="Times New Roman" pitchFamily="18" charset="0"/>
              </a:rPr>
              <a:t>		В 5:30 утра 26 августа (7 сентября) 1812 года более 100 французских орудий начали артиллерийский обстрел позиций левого фланга.</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0" y="1066800"/>
            <a:ext cx="4648200" cy="5410200"/>
          </a:xfrm>
        </p:spPr>
        <p:txBody>
          <a:bodyPr>
            <a:noAutofit/>
          </a:bodyPr>
          <a:lstStyle/>
          <a:p>
            <a:pPr>
              <a:buNone/>
            </a:pPr>
            <a:r>
              <a:rPr lang="ru-RU" sz="2000" b="1" i="1" dirty="0" smtClean="0">
                <a:latin typeface="Times New Roman" pitchFamily="18" charset="0"/>
                <a:cs typeface="Times New Roman" pitchFamily="18" charset="0"/>
              </a:rPr>
              <a:t>		Французы, ободрённые занятием села Бородина, бросились вслед за егерями и почти вместе с ними перешли по мосту, но гвардейские егери, подкреплённые полками, пришедшими с полковниками Вуичем и Карпенковым… истребили совершенно 106-й неприятельский полк, перешедший на наш берег.</a:t>
            </a:r>
            <a:endParaRPr lang="ru-RU" sz="2000" b="1"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(Из донесения главнокомандующего русской армией  генерала Кутузова)</a:t>
            </a:r>
          </a:p>
          <a:p>
            <a:pPr>
              <a:buNone/>
            </a:pP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sz="half" idx="1"/>
          </p:nvPr>
        </p:nvPicPr>
        <p:blipFill>
          <a:blip r:embed="rId2" cstate="print"/>
          <a:srcRect/>
          <a:stretch>
            <a:fillRect/>
          </a:stretch>
        </p:blipFill>
        <p:spPr>
          <a:xfrm>
            <a:off x="0" y="1295400"/>
            <a:ext cx="4714874" cy="4190999"/>
          </a:xfrm>
          <a:prstGeom prst="rect">
            <a:avLst/>
          </a:prstGeom>
          <a:ln>
            <a:noFill/>
          </a:ln>
          <a:effectLst>
            <a:softEdge rad="112500"/>
          </a:effectLst>
        </p:spPr>
      </p:pic>
      <p:sp>
        <p:nvSpPr>
          <p:cNvPr id="2" name="Заголовок 1"/>
          <p:cNvSpPr>
            <a:spLocks noGrp="1"/>
          </p:cNvSpPr>
          <p:nvPr>
            <p:ph type="title"/>
          </p:nvPr>
        </p:nvSpPr>
        <p:spPr>
          <a:xfrm>
            <a:off x="457200" y="704088"/>
            <a:ext cx="8229600" cy="515112"/>
          </a:xfrm>
        </p:spPr>
        <p:txBody>
          <a:bodyPr>
            <a:normAutofit fontScale="90000"/>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Бой за Шевардинский редут</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descr="C:\Users\й\Desktop\котэ\300px-Battle_of_Borodino_by_Langlois.jpg"/>
          <p:cNvPicPr>
            <a:picLocks noGrp="1" noChangeAspect="1" noChangeArrowheads="1"/>
          </p:cNvPicPr>
          <p:nvPr>
            <p:ph sz="half" idx="2"/>
          </p:nvPr>
        </p:nvPicPr>
        <p:blipFill>
          <a:blip r:embed="rId3" cstate="print"/>
          <a:srcRect/>
          <a:stretch>
            <a:fillRect/>
          </a:stretch>
        </p:blipFill>
        <p:spPr bwMode="auto">
          <a:xfrm>
            <a:off x="3505200" y="3200400"/>
            <a:ext cx="5239978" cy="3388519"/>
          </a:xfrm>
          <a:prstGeom prst="rect">
            <a:avLst/>
          </a:prstGeom>
          <a:ln>
            <a:noFill/>
          </a:ln>
          <a:effectLst>
            <a:softEdge rad="112500"/>
          </a:effectLst>
        </p:spPr>
      </p:pic>
      <p:sp>
        <p:nvSpPr>
          <p:cNvPr id="9" name="Прямоугольник 8"/>
          <p:cNvSpPr/>
          <p:nvPr/>
        </p:nvSpPr>
        <p:spPr>
          <a:xfrm>
            <a:off x="304800" y="59436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Атака маршала Нея при Бородине.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Гравюра по картине Ланглуа</a:t>
            </a:r>
            <a:endParaRPr lang="ru-RU" sz="1400" dirty="0">
              <a:latin typeface="Times New Roman" pitchFamily="18" charset="0"/>
              <a:cs typeface="Times New Roman" pitchFamily="18" charset="0"/>
            </a:endParaRPr>
          </a:p>
        </p:txBody>
      </p:sp>
      <p:sp>
        <p:nvSpPr>
          <p:cNvPr id="10" name="Прямоугольник 9"/>
          <p:cNvSpPr/>
          <p:nvPr/>
        </p:nvSpPr>
        <p:spPr>
          <a:xfrm>
            <a:off x="4953000" y="16764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charset="0"/>
              </a:rPr>
              <a:t>Карта – схема Бородинского сражения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591312"/>
          </a:xfrm>
        </p:spPr>
        <p:txBody>
          <a:bodyPr>
            <a:noAutofit/>
          </a:bodyPr>
          <a:lstStyle/>
          <a:p>
            <a:pPr algn="ctr"/>
            <a:r>
              <a:rPr lang="ru-RU" sz="4400" b="1" dirty="0" smtClean="0">
                <a:effectLst>
                  <a:outerShdw blurRad="38100" dist="38100" dir="2700000" algn="tl">
                    <a:srgbClr val="000000">
                      <a:alpha val="43137"/>
                    </a:srgbClr>
                  </a:outerShdw>
                </a:effectLst>
                <a:latin typeface="Times New Roman" pitchFamily="18" charset="0"/>
                <a:cs typeface="Times New Roman" pitchFamily="18" charset="0"/>
              </a:rPr>
              <a:t>Бой за Утицкий курган</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4267200" y="3810000"/>
            <a:ext cx="4572000" cy="2438400"/>
          </a:xfrm>
        </p:spPr>
        <p:txBody>
          <a:bodyPr/>
          <a:lstStyle/>
          <a:p>
            <a:pPr algn="just">
              <a:buNone/>
            </a:pPr>
            <a:r>
              <a:rPr lang="ru-RU" b="1" dirty="0" smtClean="0"/>
              <a:t>	</a:t>
            </a:r>
            <a:r>
              <a:rPr lang="ru-RU" b="1" dirty="0" smtClean="0">
                <a:latin typeface="Times New Roman" pitchFamily="18" charset="0"/>
                <a:cs typeface="Times New Roman" pitchFamily="18" charset="0"/>
              </a:rPr>
              <a:t>	Николай Алексеевич Тучков</a:t>
            </a:r>
            <a:r>
              <a:rPr lang="ru-RU" dirty="0" smtClean="0">
                <a:latin typeface="Times New Roman" pitchFamily="18" charset="0"/>
                <a:cs typeface="Times New Roman" pitchFamily="18" charset="0"/>
              </a:rPr>
              <a:t> (1765—1812 гг.) — генерал-лейтенант российской армии, командир пехотного корпуса.</a:t>
            </a:r>
            <a:endParaRPr lang="ru-RU" dirty="0">
              <a:latin typeface="Times New Roman" pitchFamily="18" charset="0"/>
              <a:cs typeface="Times New Roman" pitchFamily="18" charset="0"/>
            </a:endParaRPr>
          </a:p>
        </p:txBody>
      </p:sp>
      <p:pic>
        <p:nvPicPr>
          <p:cNvPr id="3074" name="Picture 2" descr="C:\Users\й\Desktop\котэ\250px-Tuchkov_1_N_A.jpg"/>
          <p:cNvPicPr>
            <a:picLocks noGrp="1" noChangeAspect="1" noChangeArrowheads="1"/>
          </p:cNvPicPr>
          <p:nvPr>
            <p:ph sz="half" idx="1"/>
          </p:nvPr>
        </p:nvPicPr>
        <p:blipFill>
          <a:blip r:embed="rId2" cstate="print"/>
          <a:srcRect/>
          <a:stretch>
            <a:fillRect/>
          </a:stretch>
        </p:blipFill>
        <p:spPr bwMode="auto">
          <a:xfrm>
            <a:off x="304800" y="1371600"/>
            <a:ext cx="3829213" cy="43346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й\Desktop\котэ\pam_grenaderam.jpg"/>
          <p:cNvPicPr>
            <a:picLocks noGrp="1" noChangeAspect="1" noChangeArrowheads="1"/>
          </p:cNvPicPr>
          <p:nvPr>
            <p:ph sz="half" idx="2"/>
          </p:nvPr>
        </p:nvPicPr>
        <p:blipFill>
          <a:blip r:embed="rId2" cstate="print"/>
          <a:srcRect/>
          <a:stretch>
            <a:fillRect/>
          </a:stretch>
        </p:blipFill>
        <p:spPr bwMode="auto">
          <a:xfrm>
            <a:off x="4876800" y="1219200"/>
            <a:ext cx="3581400" cy="4409440"/>
          </a:xfrm>
          <a:prstGeom prst="rect">
            <a:avLst/>
          </a:prstGeom>
          <a:ln>
            <a:noFill/>
          </a:ln>
          <a:effectLst>
            <a:outerShdw blurRad="50800" dist="38100" dir="16200000" rotWithShape="0">
              <a:prstClr val="black">
                <a:alpha val="40000"/>
              </a:prstClr>
            </a:outerShdw>
            <a:reflection blurRad="6350" stA="50000" endA="275" endPos="40000" dist="101600" dir="5400000" sy="-100000" algn="bl" rotWithShape="0"/>
          </a:effectLst>
        </p:spPr>
      </p:pic>
      <p:sp>
        <p:nvSpPr>
          <p:cNvPr id="2" name="Заголовок 1"/>
          <p:cNvSpPr>
            <a:spLocks noGrp="1"/>
          </p:cNvSpPr>
          <p:nvPr>
            <p:ph type="title"/>
          </p:nvPr>
        </p:nvSpPr>
        <p:spPr>
          <a:xfrm>
            <a:off x="304800" y="685800"/>
            <a:ext cx="8229600" cy="743712"/>
          </a:xfrm>
        </p:spPr>
        <p:txBody>
          <a:bodyPr>
            <a:normAutofit/>
          </a:bodyPr>
          <a:lstStyle/>
          <a:p>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Бой за Утицкий курган</a:t>
            </a:r>
            <a:endParaRPr lang="ru-RU" sz="3600" dirty="0"/>
          </a:p>
        </p:txBody>
      </p:sp>
      <p:sp>
        <p:nvSpPr>
          <p:cNvPr id="3" name="Содержимое 2"/>
          <p:cNvSpPr>
            <a:spLocks noGrp="1"/>
          </p:cNvSpPr>
          <p:nvPr>
            <p:ph sz="half" idx="1"/>
          </p:nvPr>
        </p:nvSpPr>
        <p:spPr>
          <a:xfrm>
            <a:off x="304800" y="1920085"/>
            <a:ext cx="4191000" cy="4434840"/>
          </a:xfrm>
        </p:spPr>
        <p:txBody>
          <a:bodyPr>
            <a:normAutofit fontScale="92500" lnSpcReduction="10000"/>
          </a:bodyPr>
          <a:lstStyle/>
          <a:p>
            <a:pPr algn="just">
              <a:buNone/>
            </a:pPr>
            <a:r>
              <a:rPr lang="ru-RU" dirty="0" smtClean="0">
                <a:latin typeface="Times New Roman" pitchFamily="18" charset="0"/>
                <a:cs typeface="Times New Roman" pitchFamily="18" charset="0"/>
              </a:rPr>
              <a:t>		Цель передвижения войск и их «расположение скрытно» в районе деревни Утицы, как позже сооб­щил очевидец происходившего Щербинин А.А., Ку­тузов точно определил накануне: «Когда неприятель… употребит в дело последние резервы свои на левый фланг Багратиона, то я пущу ему скрытое войско во фланг и тыл».</a:t>
            </a:r>
            <a:endParaRPr lang="ru-RU" dirty="0">
              <a:latin typeface="Times New Roman" pitchFamily="18" charset="0"/>
              <a:cs typeface="Times New Roman" pitchFamily="18" charset="0"/>
            </a:endParaRPr>
          </a:p>
        </p:txBody>
      </p:sp>
      <p:sp>
        <p:nvSpPr>
          <p:cNvPr id="6" name="Прямоугольник 5"/>
          <p:cNvSpPr/>
          <p:nvPr/>
        </p:nvSpPr>
        <p:spPr>
          <a:xfrm>
            <a:off x="5029200" y="5791200"/>
            <a:ext cx="3429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Памятник павловским гренадерам на Утицком кургане, архитектор Верещагин А.П.</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3712"/>
          </a:xfrm>
        </p:spPr>
        <p:txBody>
          <a:bodyPr>
            <a:noAutofit/>
          </a:bodyPr>
          <a:lstStyle/>
          <a:p>
            <a:pPr algn="ct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Рейд казаков Платова и Уварова</a:t>
            </a:r>
            <a:b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C:\Users\й\Desktop\котэ\270px-Uvarov_Fedor.jpg"/>
          <p:cNvPicPr>
            <a:picLocks noGrp="1" noChangeAspect="1" noChangeArrowheads="1"/>
          </p:cNvPicPr>
          <p:nvPr>
            <p:ph sz="half" idx="1"/>
          </p:nvPr>
        </p:nvPicPr>
        <p:blipFill>
          <a:blip r:embed="rId2" cstate="print"/>
          <a:srcRect/>
          <a:stretch>
            <a:fillRect/>
          </a:stretch>
        </p:blipFill>
        <p:spPr bwMode="auto">
          <a:xfrm>
            <a:off x="381000" y="1066801"/>
            <a:ext cx="3615240"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5"/>
          <p:cNvSpPr/>
          <p:nvPr/>
        </p:nvSpPr>
        <p:spPr>
          <a:xfrm>
            <a:off x="381000" y="5486400"/>
            <a:ext cx="3581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Times New Roman" pitchFamily="18" charset="0"/>
                <a:cs typeface="Times New Roman" pitchFamily="18" charset="0"/>
              </a:rPr>
              <a:t>Фёдор Петрович Уваров</a:t>
            </a:r>
            <a:r>
              <a:rPr lang="ru-RU" sz="1400" dirty="0" smtClean="0">
                <a:latin typeface="Times New Roman" pitchFamily="18" charset="0"/>
                <a:cs typeface="Times New Roman" pitchFamily="18" charset="0"/>
              </a:rPr>
              <a:t> (1773—1824) — боевой генерал, сперва служил в конно-гвардейском полку, а затем переведён в Смоленский драгунский полк.</a:t>
            </a:r>
            <a:endParaRPr lang="ru-RU" sz="1400" dirty="0">
              <a:latin typeface="Times New Roman" pitchFamily="18" charset="0"/>
              <a:cs typeface="Times New Roman" pitchFamily="18" charset="0"/>
            </a:endParaRPr>
          </a:p>
        </p:txBody>
      </p:sp>
      <p:pic>
        <p:nvPicPr>
          <p:cNvPr id="5123" name="Picture 3" descr="C:\Users\й\Desktop\котэ\250px-Platov.jpg"/>
          <p:cNvPicPr>
            <a:picLocks noGrp="1" noChangeAspect="1" noChangeArrowheads="1"/>
          </p:cNvPicPr>
          <p:nvPr>
            <p:ph sz="half" idx="2"/>
          </p:nvPr>
        </p:nvPicPr>
        <p:blipFill>
          <a:blip r:embed="rId3" cstate="print"/>
          <a:srcRect/>
          <a:stretch>
            <a:fillRect/>
          </a:stretch>
        </p:blipFill>
        <p:spPr bwMode="auto">
          <a:xfrm>
            <a:off x="4800600" y="1066800"/>
            <a:ext cx="3505200"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Прямоугольник 7"/>
          <p:cNvSpPr/>
          <p:nvPr/>
        </p:nvSpPr>
        <p:spPr>
          <a:xfrm>
            <a:off x="4876800" y="5486400"/>
            <a:ext cx="3429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Матвей Иванович Платов</a:t>
            </a:r>
            <a:r>
              <a:rPr lang="ru-RU" sz="1600" dirty="0" smtClean="0">
                <a:latin typeface="Times New Roman" pitchFamily="18" charset="0"/>
                <a:cs typeface="Times New Roman" pitchFamily="18" charset="0"/>
              </a:rPr>
              <a:t> (1751—1818) — русский военный, граф (1812), генерал от кавалерии (1809), казак.</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181600" y="1066800"/>
            <a:ext cx="3657600" cy="4937915"/>
          </a:xfrm>
        </p:spPr>
        <p:txBody>
          <a:bodyPr>
            <a:normAutofit/>
          </a:bodyPr>
          <a:lstStyle/>
          <a:p>
            <a:pPr algn="just">
              <a:buNone/>
            </a:pPr>
            <a:r>
              <a:rPr lang="ru-RU" dirty="0" smtClean="0">
                <a:latin typeface="Times New Roman" pitchFamily="18" charset="0"/>
                <a:cs typeface="Times New Roman" pitchFamily="18" charset="0"/>
              </a:rPr>
              <a:t>		Рейд </a:t>
            </a:r>
            <a:r>
              <a:rPr lang="ru-RU" b="1" dirty="0" smtClean="0">
                <a:latin typeface="Times New Roman" pitchFamily="18" charset="0"/>
                <a:cs typeface="Times New Roman" pitchFamily="18" charset="0"/>
              </a:rPr>
              <a:t>Уварова </a:t>
            </a:r>
            <a:r>
              <a:rPr lang="ru-RU" dirty="0" smtClean="0">
                <a:latin typeface="Times New Roman" pitchFamily="18" charset="0"/>
                <a:cs typeface="Times New Roman" pitchFamily="18" charset="0"/>
              </a:rPr>
              <a:t>и </a:t>
            </a:r>
            <a:r>
              <a:rPr lang="ru-RU" b="1" dirty="0" smtClean="0">
                <a:latin typeface="Times New Roman" pitchFamily="18" charset="0"/>
                <a:cs typeface="Times New Roman" pitchFamily="18" charset="0"/>
              </a:rPr>
              <a:t>Платова </a:t>
            </a:r>
            <a:r>
              <a:rPr lang="ru-RU" dirty="0" smtClean="0">
                <a:latin typeface="Times New Roman" pitchFamily="18" charset="0"/>
                <a:cs typeface="Times New Roman" pitchFamily="18" charset="0"/>
              </a:rPr>
              <a:t>задержал на 2 часа решающую атаку противника, что позволило перегруппировать русские войска. Именно из-за этого рейда Наполеон не решился отправить в бой свою гвардию.</a:t>
            </a:r>
            <a:endParaRPr lang="ru-RU" dirty="0">
              <a:latin typeface="Times New Roman" pitchFamily="18" charset="0"/>
              <a:cs typeface="Times New Roman" pitchFamily="18" charset="0"/>
            </a:endParaRPr>
          </a:p>
        </p:txBody>
      </p:sp>
      <p:sp>
        <p:nvSpPr>
          <p:cNvPr id="5" name="Заголовок 1"/>
          <p:cNvSpPr>
            <a:spLocks noGrp="1"/>
          </p:cNvSpPr>
          <p:nvPr>
            <p:ph type="title"/>
          </p:nvPr>
        </p:nvSpPr>
        <p:spPr>
          <a:xfrm>
            <a:off x="457200" y="704850"/>
            <a:ext cx="8229600" cy="514350"/>
          </a:xfrm>
        </p:spPr>
        <p:txBody>
          <a:bodyPr>
            <a:noAutofit/>
          </a:bodyPr>
          <a:lstStyle/>
          <a:p>
            <a:pPr algn="ct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Рейд казаков Платова и Уварова</a:t>
            </a:r>
            <a:b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C:\Users\й\Desktop\котэ\250px-Borodino-Desarno-Large.jpg"/>
          <p:cNvPicPr>
            <a:picLocks noGrp="1" noChangeAspect="1" noChangeArrowheads="1"/>
          </p:cNvPicPr>
          <p:nvPr>
            <p:ph sz="half" idx="1"/>
          </p:nvPr>
        </p:nvPicPr>
        <p:blipFill>
          <a:blip r:embed="rId2" cstate="print"/>
          <a:srcRect/>
          <a:stretch>
            <a:fillRect/>
          </a:stretch>
        </p:blipFill>
        <p:spPr bwMode="auto">
          <a:xfrm>
            <a:off x="533400" y="1905000"/>
            <a:ext cx="4602616" cy="3221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609600" y="5410200"/>
            <a:ext cx="457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latin typeface="Times New Roman" pitchFamily="18" charset="0"/>
                <a:cs typeface="Times New Roman" pitchFamily="18" charset="0"/>
              </a:rPr>
              <a:t>Атака 1-го кавалерийского корпуса генерала Уваровапри Бородине</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й\Desktop\котэ\300px-Ermolov-borodino.jpg"/>
          <p:cNvPicPr>
            <a:picLocks noChangeAspect="1" noChangeArrowheads="1"/>
          </p:cNvPicPr>
          <p:nvPr/>
        </p:nvPicPr>
        <p:blipFill>
          <a:blip r:embed="rId2" cstate="print"/>
          <a:srcRect/>
          <a:stretch>
            <a:fillRect/>
          </a:stretch>
        </p:blipFill>
        <p:spPr bwMode="auto">
          <a:xfrm>
            <a:off x="0" y="762000"/>
            <a:ext cx="3810000" cy="2882900"/>
          </a:xfrm>
          <a:prstGeom prst="rect">
            <a:avLst/>
          </a:prstGeom>
          <a:ln>
            <a:noFill/>
          </a:ln>
          <a:effectLst>
            <a:softEdge rad="112500"/>
          </a:effectLst>
        </p:spPr>
      </p:pic>
      <p:sp>
        <p:nvSpPr>
          <p:cNvPr id="2" name="Заголовок 1"/>
          <p:cNvSpPr>
            <a:spLocks noGrp="1"/>
          </p:cNvSpPr>
          <p:nvPr>
            <p:ph type="title"/>
          </p:nvPr>
        </p:nvSpPr>
        <p:spPr>
          <a:xfrm>
            <a:off x="0" y="381000"/>
            <a:ext cx="8305800" cy="1143000"/>
          </a:xfrm>
        </p:spPr>
        <p:txBody>
          <a:bodyPr>
            <a:noAutofit/>
          </a:bodyPr>
          <a:lstStyle/>
          <a:p>
            <a: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t>Батарея Раевского</a:t>
            </a:r>
            <a:b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4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1" name="Picture 3" descr="C:\Users\й\Desktop\котэ\250px-Borodino_lihachev.jpg"/>
          <p:cNvPicPr>
            <a:picLocks noChangeAspect="1" noChangeArrowheads="1"/>
          </p:cNvPicPr>
          <p:nvPr/>
        </p:nvPicPr>
        <p:blipFill>
          <a:blip r:embed="rId3" cstate="print"/>
          <a:srcRect/>
          <a:stretch>
            <a:fillRect/>
          </a:stretch>
        </p:blipFill>
        <p:spPr bwMode="auto">
          <a:xfrm>
            <a:off x="4648200" y="3886200"/>
            <a:ext cx="4414344" cy="2667000"/>
          </a:xfrm>
          <a:prstGeom prst="rect">
            <a:avLst/>
          </a:prstGeom>
          <a:ln>
            <a:noFill/>
          </a:ln>
          <a:effectLst>
            <a:softEdge rad="112500"/>
          </a:effectLst>
        </p:spPr>
      </p:pic>
      <p:pic>
        <p:nvPicPr>
          <p:cNvPr id="7172" name="Picture 4" descr="C:\Users\й\Desktop\котэ\270px-Rajevskij_N_N.jpg"/>
          <p:cNvPicPr>
            <a:picLocks noChangeAspect="1" noChangeArrowheads="1"/>
          </p:cNvPicPr>
          <p:nvPr/>
        </p:nvPicPr>
        <p:blipFill>
          <a:blip r:embed="rId4" cstate="print"/>
          <a:srcRect/>
          <a:stretch>
            <a:fillRect/>
          </a:stretch>
        </p:blipFill>
        <p:spPr bwMode="auto">
          <a:xfrm>
            <a:off x="2362200" y="2209800"/>
            <a:ext cx="2831690" cy="3251200"/>
          </a:xfrm>
          <a:prstGeom prst="rect">
            <a:avLst/>
          </a:prstGeom>
          <a:ln>
            <a:noFill/>
          </a:ln>
          <a:effectLst>
            <a:softEdge rad="112500"/>
          </a:effectLst>
        </p:spPr>
      </p:pic>
      <p:sp>
        <p:nvSpPr>
          <p:cNvPr id="6" name="Прямоугольник 5"/>
          <p:cNvSpPr/>
          <p:nvPr/>
        </p:nvSpPr>
        <p:spPr>
          <a:xfrm>
            <a:off x="0" y="5486400"/>
            <a:ext cx="4876800" cy="923330"/>
          </a:xfrm>
          <a:prstGeom prst="rect">
            <a:avLst/>
          </a:prstGeom>
        </p:spPr>
        <p:txBody>
          <a:bodyPr wrap="square">
            <a:spAutoFit/>
          </a:bodyPr>
          <a:lstStyle/>
          <a:p>
            <a:r>
              <a:rPr lang="ru-RU" dirty="0" smtClean="0">
                <a:latin typeface="Times New Roman" pitchFamily="18" charset="0"/>
                <a:cs typeface="Times New Roman" pitchFamily="18" charset="0"/>
              </a:rPr>
              <a:t>	Борьба за батарею Раевского явилась одним из ключевых эпизодов Бородинского сражения.</a:t>
            </a:r>
            <a:endParaRPr lang="ru-RU" dirty="0">
              <a:latin typeface="Times New Roman" pitchFamily="18" charset="0"/>
              <a:cs typeface="Times New Roman" pitchFamily="18" charset="0"/>
            </a:endParaRPr>
          </a:p>
        </p:txBody>
      </p:sp>
      <p:sp>
        <p:nvSpPr>
          <p:cNvPr id="7" name="Прямоугольник 6"/>
          <p:cNvSpPr/>
          <p:nvPr/>
        </p:nvSpPr>
        <p:spPr>
          <a:xfrm>
            <a:off x="5257800" y="1066800"/>
            <a:ext cx="3886200" cy="2308324"/>
          </a:xfrm>
          <a:prstGeom prst="rect">
            <a:avLst/>
          </a:prstGeom>
        </p:spPr>
        <p:txBody>
          <a:bodyPr wrap="square">
            <a:spAutoFit/>
          </a:bodyPr>
          <a:lstStyle/>
          <a:p>
            <a:pPr algn="just"/>
            <a:r>
              <a:rPr lang="ru-RU" sz="1600" b="1" dirty="0" smtClean="0">
                <a:latin typeface="Times New Roman" pitchFamily="18" charset="0"/>
                <a:cs typeface="Times New Roman" pitchFamily="18" charset="0"/>
              </a:rPr>
              <a:t>Николай Николаевич Раевский</a:t>
            </a:r>
            <a:r>
              <a:rPr lang="ru-RU" sz="1600" dirty="0" smtClean="0">
                <a:latin typeface="Times New Roman" pitchFamily="18" charset="0"/>
                <a:cs typeface="Times New Roman" pitchFamily="18" charset="0"/>
              </a:rPr>
              <a:t> (1771—1829) — русский полководец, герой Отечественной войны 1812 года, генерал от кавалерии (1813). За тридцать лет безупречной службы участвовал во многих крупнейших сражениях эпохи. После подвига под Салтановкой стал одним из популярнейших генералов русской армии.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8000" r="-18000"/>
          </a:stretch>
        </a:blipFill>
        <a:effectLst/>
      </p:bgPr>
    </p:bg>
    <p:spTree>
      <p:nvGrpSpPr>
        <p:cNvPr id="1" name=""/>
        <p:cNvGrpSpPr/>
        <p:nvPr/>
      </p:nvGrpSpPr>
      <p:grpSpPr>
        <a:xfrm>
          <a:off x="0" y="0"/>
          <a:ext cx="0" cy="0"/>
          <a:chOff x="0" y="0"/>
          <a:chExt cx="0" cy="0"/>
        </a:xfrm>
      </p:grpSpPr>
      <p:pic>
        <p:nvPicPr>
          <p:cNvPr id="8194" name="Picture 2" descr="C:\Users\й\Desktop\котэ\320px-Конец_Бородинского_боя.jpg"/>
          <p:cNvPicPr>
            <a:picLocks noChangeAspect="1" noChangeArrowheads="1"/>
          </p:cNvPicPr>
          <p:nvPr/>
        </p:nvPicPr>
        <p:blipFill>
          <a:blip r:embed="rId3" cstate="print"/>
          <a:srcRect/>
          <a:stretch>
            <a:fillRect/>
          </a:stretch>
        </p:blipFill>
        <p:spPr bwMode="auto">
          <a:xfrm>
            <a:off x="304800" y="838200"/>
            <a:ext cx="5105399" cy="3286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57200" y="704088"/>
            <a:ext cx="8305800" cy="743712"/>
          </a:xfrm>
        </p:spPr>
        <p:txBody>
          <a:bodyPr>
            <a:noAutofit/>
          </a:bodyPr>
          <a:lstStyle/>
          <a:p>
            <a:pPr algn="r"/>
            <a:r>
              <a:rPr lang="ru-RU" sz="3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Завершение битвы</a:t>
            </a:r>
            <a:br>
              <a:rPr lang="ru-RU" sz="3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sz="36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676400" y="4057233"/>
            <a:ext cx="7467600" cy="2800767"/>
          </a:xfrm>
          <a:prstGeom prst="rect">
            <a:avLst/>
          </a:prstGeom>
        </p:spPr>
        <p:txBody>
          <a:bodyPr wrap="square">
            <a:spAutoFit/>
          </a:bodyPr>
          <a:lstStyle/>
          <a:p>
            <a:pPr algn="just"/>
            <a:r>
              <a:rPr lang="ru-RU" sz="1600" b="1" i="1" dirty="0" smtClean="0">
                <a:latin typeface="Times New Roman" pitchFamily="18" charset="0"/>
                <a:cs typeface="Times New Roman" pitchFamily="18" charset="0"/>
              </a:rPr>
              <a:t>«Император много раз повторял, что он не может понять, каким образом редуты и позиции, которые были захвачены с такой отвагой и которые мы так упорно защищали, дали нам лишь небольшое число пленных. Он много раз спрашивал у офицеров, прибывших с донесениями, где пленные, которых должны были взять. Он посылал даже в соответствующие пункты удостовериться, не были ли взяты ещё другие пленные. Эти успехи без пленных, без трофеев не удовлетворяли его…</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Неприятель унёс подавляющее большинство своих раненых, и нам достались только те пленные, о которых я уже говорил, 12 орудий редута… и три или четыре других, взятых при первых атаках».</a:t>
            </a:r>
            <a:endParaRPr lang="ru-RU" sz="1600" b="1" dirty="0" smtClean="0">
              <a:latin typeface="Times New Roman" pitchFamily="18" charset="0"/>
              <a:cs typeface="Times New Roman" pitchFamily="18" charset="0"/>
            </a:endParaRPr>
          </a:p>
          <a:p>
            <a:pPr algn="r"/>
            <a:r>
              <a:rPr lang="ru-RU" sz="1600" dirty="0" smtClean="0">
                <a:latin typeface="Times New Roman" pitchFamily="18" charset="0"/>
                <a:cs typeface="Times New Roman" pitchFamily="18" charset="0"/>
              </a:rPr>
              <a:t>(генерал Арман Коленкур)</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19400"/>
            <a:ext cx="8305800" cy="4419600"/>
          </a:xfrm>
        </p:spPr>
        <p:txBody>
          <a:bodyPr>
            <a:noAutofit/>
          </a:bodyPr>
          <a:lstStyle/>
          <a:p>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Напрасно </a:t>
            </a:r>
            <a:r>
              <a:rPr lang="ru-RU" sz="3600" b="1" i="1" dirty="0" smtClean="0">
                <a:solidFill>
                  <a:schemeClr val="bg1"/>
                </a:solidFill>
                <a:latin typeface="Times New Roman" pitchFamily="18" charset="0"/>
                <a:cs typeface="Times New Roman" pitchFamily="18" charset="0"/>
              </a:rPr>
              <a:t>ждал Наполеон,</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Последним счастьем упоенный,</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Москвы коленопреклоненной</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С ключами старого Кремля:</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Нет, не пошла Москва моя</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К нему с повинной головою.</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Не праздник, не приемный дар,</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Она готовила пожар</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Нетерпеливому герою.</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
            </a:r>
            <a:br>
              <a:rPr lang="ru-RU" sz="3600" b="1" i="1" dirty="0" smtClean="0">
                <a:solidFill>
                  <a:schemeClr val="bg1"/>
                </a:solidFill>
                <a:latin typeface="Times New Roman" pitchFamily="18" charset="0"/>
                <a:cs typeface="Times New Roman" pitchFamily="18" charset="0"/>
              </a:rPr>
            </a:br>
            <a:r>
              <a:rPr lang="ru-RU" sz="3600" b="1" i="1" dirty="0" smtClean="0">
                <a:solidFill>
                  <a:schemeClr val="bg1"/>
                </a:solidFill>
                <a:latin typeface="Times New Roman" pitchFamily="18" charset="0"/>
                <a:cs typeface="Times New Roman" pitchFamily="18" charset="0"/>
              </a:rPr>
              <a:t>                                         </a:t>
            </a:r>
            <a:r>
              <a:rPr lang="ru-RU" sz="3600" b="1" i="1" dirty="0" smtClean="0">
                <a:solidFill>
                  <a:schemeClr val="bg1"/>
                </a:solidFill>
                <a:latin typeface="Times New Roman" pitchFamily="18" charset="0"/>
                <a:cs typeface="Times New Roman" pitchFamily="18" charset="0"/>
              </a:rPr>
              <a:t>	 </a:t>
            </a:r>
            <a:r>
              <a:rPr lang="ru-RU" sz="3600" b="1" i="1" dirty="0" smtClean="0">
                <a:solidFill>
                  <a:schemeClr val="bg1"/>
                </a:solidFill>
                <a:latin typeface="Times New Roman" pitchFamily="18" charset="0"/>
                <a:cs typeface="Times New Roman" pitchFamily="18" charset="0"/>
              </a:rPr>
              <a:t>А.С. Пушкин</a:t>
            </a:r>
            <a:r>
              <a:rPr lang="ru-RU" sz="3200" b="1" i="1" dirty="0" smtClean="0">
                <a:solidFill>
                  <a:schemeClr val="bg1"/>
                </a:solidFill>
                <a:latin typeface="Times New Roman" pitchFamily="18" charset="0"/>
                <a:cs typeface="Times New Roman" pitchFamily="18" charset="0"/>
              </a:rPr>
              <a:t/>
            </a:r>
            <a:br>
              <a:rPr lang="ru-RU" sz="3200" b="1" i="1" dirty="0" smtClean="0">
                <a:solidFill>
                  <a:schemeClr val="bg1"/>
                </a:solidFill>
                <a:latin typeface="Times New Roman" pitchFamily="18" charset="0"/>
                <a:cs typeface="Times New Roman" pitchFamily="18" charset="0"/>
              </a:rPr>
            </a:br>
            <a:endParaRPr lang="ru-RU" sz="32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1143000"/>
          </a:xfrm>
        </p:spPr>
        <p:txBody>
          <a:bodyPr>
            <a:normAutofit/>
          </a:bodyPr>
          <a:lstStyle/>
          <a:p>
            <a:pPr algn="ctr"/>
            <a:r>
              <a:rPr lang="ru-RU" sz="4400" b="1" dirty="0" smtClean="0">
                <a:effectLst>
                  <a:outerShdw blurRad="38100" dist="38100" dir="2700000" algn="tl">
                    <a:srgbClr val="000000">
                      <a:alpha val="43137"/>
                    </a:srgbClr>
                  </a:outerShdw>
                </a:effectLst>
                <a:latin typeface="Times New Roman" pitchFamily="18" charset="0"/>
                <a:cs typeface="Times New Roman" pitchFamily="18" charset="0"/>
              </a:rPr>
              <a:t>Бородинское сражение 1812 года</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None/>
            </a:pPr>
            <a:r>
              <a:rPr lang="ru-RU" sz="3200" b="1" dirty="0" smtClean="0">
                <a:latin typeface="Times New Roman" pitchFamily="18" charset="0"/>
                <a:cs typeface="Times New Roman" pitchFamily="18" charset="0"/>
              </a:rPr>
              <a:t>		Бородинское сражение</a:t>
            </a:r>
            <a:r>
              <a:rPr lang="ru-RU" sz="3200" dirty="0" smtClean="0">
                <a:latin typeface="Times New Roman" pitchFamily="18" charset="0"/>
                <a:cs typeface="Times New Roman" pitchFamily="18" charset="0"/>
              </a:rPr>
              <a:t> </a:t>
            </a:r>
          </a:p>
          <a:p>
            <a:pPr algn="just">
              <a:buNone/>
            </a:pPr>
            <a:r>
              <a:rPr lang="ru-RU" sz="3200" dirty="0" smtClean="0">
                <a:latin typeface="Times New Roman" pitchFamily="18" charset="0"/>
                <a:cs typeface="Times New Roman" pitchFamily="18" charset="0"/>
              </a:rPr>
              <a:t>	(во французской истории — </a:t>
            </a:r>
            <a:r>
              <a:rPr lang="ru-RU" sz="3200" b="1" dirty="0" smtClean="0">
                <a:latin typeface="Times New Roman" pitchFamily="18" charset="0"/>
                <a:cs typeface="Times New Roman" pitchFamily="18" charset="0"/>
              </a:rPr>
              <a:t>сражение на Москве-реке</a:t>
            </a:r>
            <a:r>
              <a:rPr lang="ru-RU" sz="3200" dirty="0" smtClean="0">
                <a:latin typeface="Times New Roman" pitchFamily="18" charset="0"/>
                <a:cs typeface="Times New Roman" pitchFamily="18" charset="0"/>
              </a:rPr>
              <a:t>, фр. </a:t>
            </a:r>
            <a:r>
              <a:rPr lang="ru-RU" sz="3200" i="1" dirty="0" smtClean="0">
                <a:latin typeface="Times New Roman" pitchFamily="18" charset="0"/>
                <a:cs typeface="Times New Roman" pitchFamily="18" charset="0"/>
              </a:rPr>
              <a:t>Bataille de la Moskova</a:t>
            </a:r>
            <a:r>
              <a:rPr lang="ru-RU" sz="3200" dirty="0" smtClean="0">
                <a:latin typeface="Times New Roman" pitchFamily="18" charset="0"/>
                <a:cs typeface="Times New Roman" pitchFamily="18" charset="0"/>
              </a:rPr>
              <a:t>) — крупнейшее сражение Отечественной войны 1812 года между русской и французской армиями. Состоялось 26 августа (7 сентября) 1812 года у села Бородино, в 125 км на запад от Москвы.</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й\Desktop\котэ\1.jpg467654.jpg"/>
          <p:cNvPicPr>
            <a:picLocks noChangeAspect="1" noChangeArrowheads="1"/>
          </p:cNvPicPr>
          <p:nvPr/>
        </p:nvPicPr>
        <p:blipFill>
          <a:blip r:embed="rId2" cstate="print"/>
          <a:srcRect/>
          <a:stretch>
            <a:fillRect/>
          </a:stretch>
        </p:blipFill>
        <p:spPr bwMode="auto">
          <a:xfrm>
            <a:off x="3352800" y="990600"/>
            <a:ext cx="2362200" cy="3330701"/>
          </a:xfrm>
          <a:prstGeom prst="rect">
            <a:avLst/>
          </a:prstGeom>
          <a:noFill/>
        </p:spPr>
      </p:pic>
      <p:pic>
        <p:nvPicPr>
          <p:cNvPr id="9222" name="Picture 6" descr="C:\Users\й\Desktop\котэ\аьгьлшг.jpg"/>
          <p:cNvPicPr>
            <a:picLocks noChangeAspect="1" noChangeArrowheads="1"/>
          </p:cNvPicPr>
          <p:nvPr/>
        </p:nvPicPr>
        <p:blipFill>
          <a:blip r:embed="rId3" cstate="print"/>
          <a:srcRect/>
          <a:stretch>
            <a:fillRect/>
          </a:stretch>
        </p:blipFill>
        <p:spPr bwMode="auto">
          <a:xfrm>
            <a:off x="381000" y="1143000"/>
            <a:ext cx="2133600" cy="3013710"/>
          </a:xfrm>
          <a:prstGeom prst="rect">
            <a:avLst/>
          </a:prstGeom>
          <a:noFill/>
        </p:spPr>
      </p:pic>
      <p:sp>
        <p:nvSpPr>
          <p:cNvPr id="2" name="Заголовок 1"/>
          <p:cNvSpPr>
            <a:spLocks noGrp="1"/>
          </p:cNvSpPr>
          <p:nvPr>
            <p:ph type="title"/>
          </p:nvPr>
        </p:nvSpPr>
        <p:spPr>
          <a:xfrm>
            <a:off x="533400" y="304800"/>
            <a:ext cx="8305800" cy="667512"/>
          </a:xfrm>
        </p:spPr>
        <p:txBody>
          <a:bodyPr>
            <a:normAutofit/>
          </a:bodyPr>
          <a:lstStyle/>
          <a:p>
            <a:pPr algn="ctr"/>
            <a:r>
              <a:rPr lang="ru-RU" sz="3600" b="1" dirty="0" smtClean="0">
                <a:latin typeface="Times New Roman" pitchFamily="18" charset="0"/>
                <a:cs typeface="Times New Roman" pitchFamily="18" charset="0"/>
              </a:rPr>
              <a:t>Герои Отечественной войны 1812 г.</a:t>
            </a:r>
            <a:endParaRPr lang="ru-RU" sz="3600" dirty="0">
              <a:latin typeface="Times New Roman" pitchFamily="18" charset="0"/>
              <a:cs typeface="Times New Roman" pitchFamily="18" charset="0"/>
            </a:endParaRPr>
          </a:p>
        </p:txBody>
      </p:sp>
      <p:pic>
        <p:nvPicPr>
          <p:cNvPr id="9219" name="Picture 3" descr="C:\Users\й\Desktop\котэ\25.jpg"/>
          <p:cNvPicPr>
            <a:picLocks noChangeAspect="1" noChangeArrowheads="1"/>
          </p:cNvPicPr>
          <p:nvPr/>
        </p:nvPicPr>
        <p:blipFill>
          <a:blip r:embed="rId4" cstate="print"/>
          <a:srcRect/>
          <a:stretch>
            <a:fillRect/>
          </a:stretch>
        </p:blipFill>
        <p:spPr bwMode="auto">
          <a:xfrm>
            <a:off x="6705600" y="1219200"/>
            <a:ext cx="2053361" cy="2905506"/>
          </a:xfrm>
          <a:prstGeom prst="rect">
            <a:avLst/>
          </a:prstGeom>
          <a:noFill/>
        </p:spPr>
      </p:pic>
      <p:pic>
        <p:nvPicPr>
          <p:cNvPr id="9220" name="Picture 4" descr="C:\Users\й\Desktop\котэ\654.jpg"/>
          <p:cNvPicPr>
            <a:picLocks noChangeAspect="1" noChangeArrowheads="1"/>
          </p:cNvPicPr>
          <p:nvPr/>
        </p:nvPicPr>
        <p:blipFill>
          <a:blip r:embed="rId5" cstate="print"/>
          <a:srcRect/>
          <a:stretch>
            <a:fillRect/>
          </a:stretch>
        </p:blipFill>
        <p:spPr bwMode="auto">
          <a:xfrm>
            <a:off x="1905000" y="3124200"/>
            <a:ext cx="2085474" cy="2971800"/>
          </a:xfrm>
          <a:prstGeom prst="rect">
            <a:avLst/>
          </a:prstGeom>
          <a:noFill/>
        </p:spPr>
      </p:pic>
      <p:pic>
        <p:nvPicPr>
          <p:cNvPr id="9221" name="Picture 5" descr="C:\Users\й\Desktop\котэ\654гь.jpg"/>
          <p:cNvPicPr>
            <a:picLocks noChangeAspect="1" noChangeArrowheads="1"/>
          </p:cNvPicPr>
          <p:nvPr/>
        </p:nvPicPr>
        <p:blipFill>
          <a:blip r:embed="rId6" cstate="print"/>
          <a:srcRect/>
          <a:stretch>
            <a:fillRect/>
          </a:stretch>
        </p:blipFill>
        <p:spPr bwMode="auto">
          <a:xfrm>
            <a:off x="5257800" y="3124200"/>
            <a:ext cx="2089139" cy="2971800"/>
          </a:xfrm>
          <a:prstGeom prst="rect">
            <a:avLst/>
          </a:prstGeom>
          <a:noFill/>
        </p:spPr>
      </p:pic>
      <p:pic>
        <p:nvPicPr>
          <p:cNvPr id="9223" name="Picture 7" descr="C:\Users\й\Desktop\котэ\аьньл.jpg"/>
          <p:cNvPicPr>
            <a:picLocks noChangeAspect="1" noChangeArrowheads="1"/>
          </p:cNvPicPr>
          <p:nvPr/>
        </p:nvPicPr>
        <p:blipFill>
          <a:blip r:embed="rId7" cstate="print"/>
          <a:srcRect/>
          <a:stretch>
            <a:fillRect/>
          </a:stretch>
        </p:blipFill>
        <p:spPr bwMode="auto">
          <a:xfrm>
            <a:off x="381000" y="4039743"/>
            <a:ext cx="1981200" cy="2818257"/>
          </a:xfrm>
          <a:prstGeom prst="rect">
            <a:avLst/>
          </a:prstGeom>
          <a:noFill/>
        </p:spPr>
      </p:pic>
      <p:pic>
        <p:nvPicPr>
          <p:cNvPr id="9224" name="Picture 8" descr="C:\Users\й\Desktop\котэ\аьошаь.jpg"/>
          <p:cNvPicPr>
            <a:picLocks noChangeAspect="1" noChangeArrowheads="1"/>
          </p:cNvPicPr>
          <p:nvPr/>
        </p:nvPicPr>
        <p:blipFill>
          <a:blip r:embed="rId8" cstate="print"/>
          <a:srcRect/>
          <a:stretch>
            <a:fillRect/>
          </a:stretch>
        </p:blipFill>
        <p:spPr bwMode="auto">
          <a:xfrm>
            <a:off x="6934200" y="4114800"/>
            <a:ext cx="1928436" cy="2743200"/>
          </a:xfrm>
          <a:prstGeom prst="rect">
            <a:avLst/>
          </a:prstGeom>
          <a:noFill/>
        </p:spPr>
      </p:pic>
      <p:pic>
        <p:nvPicPr>
          <p:cNvPr id="9225" name="Picture 9" descr="C:\Users\й\Desktop\котэ\рвно.jpg"/>
          <p:cNvPicPr>
            <a:picLocks noChangeAspect="1" noChangeArrowheads="1"/>
          </p:cNvPicPr>
          <p:nvPr/>
        </p:nvPicPr>
        <p:blipFill>
          <a:blip r:embed="rId9" cstate="print"/>
          <a:srcRect/>
          <a:stretch>
            <a:fillRect/>
          </a:stretch>
        </p:blipFill>
        <p:spPr bwMode="auto">
          <a:xfrm>
            <a:off x="3657600" y="4310063"/>
            <a:ext cx="1797486" cy="25479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305800" cy="667512"/>
          </a:xfrm>
        </p:spPr>
        <p:txBody>
          <a:bodyPr>
            <a:normAutofit/>
          </a:bodyPr>
          <a:lstStyle/>
          <a:p>
            <a:pPr algn="ctr"/>
            <a:r>
              <a:rPr lang="ru-RU" sz="3600" b="1" dirty="0" smtClean="0">
                <a:latin typeface="Times New Roman" pitchFamily="18" charset="0"/>
                <a:cs typeface="Times New Roman" pitchFamily="18" charset="0"/>
              </a:rPr>
              <a:t>Герои Отечественной войны 1812 г.</a:t>
            </a:r>
            <a:endParaRPr lang="ru-RU" sz="3600" dirty="0">
              <a:latin typeface="Times New Roman" pitchFamily="18" charset="0"/>
              <a:cs typeface="Times New Roman" pitchFamily="18" charset="0"/>
            </a:endParaRPr>
          </a:p>
        </p:txBody>
      </p:sp>
      <p:pic>
        <p:nvPicPr>
          <p:cNvPr id="10242" name="Picture 2" descr="C:\Users\й\Desktop\котэ\баьеонрп.jpg"/>
          <p:cNvPicPr>
            <a:picLocks noChangeAspect="1" noChangeArrowheads="1"/>
          </p:cNvPicPr>
          <p:nvPr/>
        </p:nvPicPr>
        <p:blipFill>
          <a:blip r:embed="rId2" cstate="print"/>
          <a:srcRect/>
          <a:stretch>
            <a:fillRect/>
          </a:stretch>
        </p:blipFill>
        <p:spPr bwMode="auto">
          <a:xfrm>
            <a:off x="381000" y="990600"/>
            <a:ext cx="2065140" cy="2947987"/>
          </a:xfrm>
          <a:prstGeom prst="rect">
            <a:avLst/>
          </a:prstGeom>
          <a:noFill/>
        </p:spPr>
      </p:pic>
      <p:pic>
        <p:nvPicPr>
          <p:cNvPr id="10243" name="Picture 3" descr="C:\Users\й\Desktop\котэ\беьлаор.jpg"/>
          <p:cNvPicPr>
            <a:picLocks noChangeAspect="1" noChangeArrowheads="1"/>
          </p:cNvPicPr>
          <p:nvPr/>
        </p:nvPicPr>
        <p:blipFill>
          <a:blip r:embed="rId3" cstate="print"/>
          <a:srcRect/>
          <a:stretch>
            <a:fillRect/>
          </a:stretch>
        </p:blipFill>
        <p:spPr bwMode="auto">
          <a:xfrm>
            <a:off x="6781800" y="1066800"/>
            <a:ext cx="1982003" cy="2819400"/>
          </a:xfrm>
          <a:prstGeom prst="rect">
            <a:avLst/>
          </a:prstGeom>
          <a:noFill/>
        </p:spPr>
      </p:pic>
      <p:pic>
        <p:nvPicPr>
          <p:cNvPr id="10246" name="Picture 6" descr="C:\Users\й\Desktop\котэ\ебаьт.jpg"/>
          <p:cNvPicPr>
            <a:picLocks noChangeAspect="1" noChangeArrowheads="1"/>
          </p:cNvPicPr>
          <p:nvPr/>
        </p:nvPicPr>
        <p:blipFill>
          <a:blip r:embed="rId4" cstate="print"/>
          <a:srcRect/>
          <a:stretch>
            <a:fillRect/>
          </a:stretch>
        </p:blipFill>
        <p:spPr bwMode="auto">
          <a:xfrm>
            <a:off x="3505200" y="1143000"/>
            <a:ext cx="2209800" cy="3143441"/>
          </a:xfrm>
          <a:prstGeom prst="rect">
            <a:avLst/>
          </a:prstGeom>
          <a:noFill/>
        </p:spPr>
      </p:pic>
      <p:pic>
        <p:nvPicPr>
          <p:cNvPr id="10247" name="Picture 7" descr="C:\Users\й\Desktop\котэ\ебьагтви.jpg"/>
          <p:cNvPicPr>
            <a:picLocks noChangeAspect="1" noChangeArrowheads="1"/>
          </p:cNvPicPr>
          <p:nvPr/>
        </p:nvPicPr>
        <p:blipFill>
          <a:blip r:embed="rId5" cstate="print"/>
          <a:srcRect/>
          <a:stretch>
            <a:fillRect/>
          </a:stretch>
        </p:blipFill>
        <p:spPr bwMode="auto">
          <a:xfrm>
            <a:off x="1981200" y="3200400"/>
            <a:ext cx="1981200" cy="2818258"/>
          </a:xfrm>
          <a:prstGeom prst="rect">
            <a:avLst/>
          </a:prstGeom>
          <a:noFill/>
        </p:spPr>
      </p:pic>
      <p:pic>
        <p:nvPicPr>
          <p:cNvPr id="10244" name="Picture 4" descr="C:\Users\й\Desktop\котэ\бьгорвеп.jpg"/>
          <p:cNvPicPr>
            <a:picLocks noChangeAspect="1" noChangeArrowheads="1"/>
          </p:cNvPicPr>
          <p:nvPr/>
        </p:nvPicPr>
        <p:blipFill>
          <a:blip r:embed="rId6" cstate="print"/>
          <a:srcRect/>
          <a:stretch>
            <a:fillRect/>
          </a:stretch>
        </p:blipFill>
        <p:spPr bwMode="auto">
          <a:xfrm>
            <a:off x="381000" y="3957066"/>
            <a:ext cx="2057400" cy="2900934"/>
          </a:xfrm>
          <a:prstGeom prst="rect">
            <a:avLst/>
          </a:prstGeom>
          <a:noFill/>
        </p:spPr>
      </p:pic>
      <p:pic>
        <p:nvPicPr>
          <p:cNvPr id="10248" name="Picture 8" descr="C:\Users\й\Desktop\котэ\егблоар.jpg"/>
          <p:cNvPicPr>
            <a:picLocks noChangeAspect="1" noChangeArrowheads="1"/>
          </p:cNvPicPr>
          <p:nvPr/>
        </p:nvPicPr>
        <p:blipFill>
          <a:blip r:embed="rId7" cstate="print"/>
          <a:srcRect/>
          <a:stretch>
            <a:fillRect/>
          </a:stretch>
        </p:blipFill>
        <p:spPr bwMode="auto">
          <a:xfrm>
            <a:off x="5257800" y="3200400"/>
            <a:ext cx="1985493" cy="2819400"/>
          </a:xfrm>
          <a:prstGeom prst="rect">
            <a:avLst/>
          </a:prstGeom>
          <a:noFill/>
        </p:spPr>
      </p:pic>
      <p:pic>
        <p:nvPicPr>
          <p:cNvPr id="10245" name="Picture 5" descr="C:\Users\й\Desktop\котэ\готрыеп.jpg"/>
          <p:cNvPicPr>
            <a:picLocks noChangeAspect="1" noChangeArrowheads="1"/>
          </p:cNvPicPr>
          <p:nvPr/>
        </p:nvPicPr>
        <p:blipFill>
          <a:blip r:embed="rId8" cstate="print"/>
          <a:srcRect/>
          <a:stretch>
            <a:fillRect/>
          </a:stretch>
        </p:blipFill>
        <p:spPr bwMode="auto">
          <a:xfrm>
            <a:off x="6781800" y="4038600"/>
            <a:ext cx="1982003" cy="2819400"/>
          </a:xfrm>
          <a:prstGeom prst="rect">
            <a:avLst/>
          </a:prstGeom>
          <a:noFill/>
        </p:spPr>
      </p:pic>
      <p:pic>
        <p:nvPicPr>
          <p:cNvPr id="10249" name="Picture 9" descr="C:\Users\й\Desktop\котэ\пнево.jpg"/>
          <p:cNvPicPr>
            <a:picLocks noChangeAspect="1" noChangeArrowheads="1"/>
          </p:cNvPicPr>
          <p:nvPr/>
        </p:nvPicPr>
        <p:blipFill>
          <a:blip r:embed="rId9" cstate="print"/>
          <a:srcRect/>
          <a:stretch>
            <a:fillRect/>
          </a:stretch>
        </p:blipFill>
        <p:spPr bwMode="auto">
          <a:xfrm>
            <a:off x="3581400" y="3933825"/>
            <a:ext cx="2066555" cy="29241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305800" cy="667512"/>
          </a:xfrm>
        </p:spPr>
        <p:txBody>
          <a:bodyPr>
            <a:normAutofit/>
          </a:bodyPr>
          <a:lstStyle/>
          <a:p>
            <a:pPr algn="ctr"/>
            <a:r>
              <a:rPr lang="ru-RU" sz="3600" b="1" dirty="0" smtClean="0">
                <a:latin typeface="Times New Roman" pitchFamily="18" charset="0"/>
                <a:cs typeface="Times New Roman" pitchFamily="18" charset="0"/>
              </a:rPr>
              <a:t>Герои Отечественной войны 1812 г.</a:t>
            </a:r>
            <a:endParaRPr lang="ru-RU" sz="3600" dirty="0">
              <a:latin typeface="Times New Roman" pitchFamily="18" charset="0"/>
              <a:cs typeface="Times New Roman" pitchFamily="18" charset="0"/>
            </a:endParaRPr>
          </a:p>
        </p:txBody>
      </p:sp>
      <p:pic>
        <p:nvPicPr>
          <p:cNvPr id="11266" name="Picture 2" descr="C:\Users\й\Desktop\котэ\ерон.jpg"/>
          <p:cNvPicPr>
            <a:picLocks noChangeAspect="1" noChangeArrowheads="1"/>
          </p:cNvPicPr>
          <p:nvPr/>
        </p:nvPicPr>
        <p:blipFill>
          <a:blip r:embed="rId2" cstate="print"/>
          <a:srcRect/>
          <a:stretch>
            <a:fillRect/>
          </a:stretch>
        </p:blipFill>
        <p:spPr bwMode="auto">
          <a:xfrm>
            <a:off x="381000" y="1143000"/>
            <a:ext cx="2057400" cy="2911221"/>
          </a:xfrm>
          <a:prstGeom prst="rect">
            <a:avLst/>
          </a:prstGeom>
          <a:noFill/>
        </p:spPr>
      </p:pic>
      <p:pic>
        <p:nvPicPr>
          <p:cNvPr id="11267" name="Picture 3" descr="C:\Users\й\Desktop\котэ\зждщлш.jpg"/>
          <p:cNvPicPr>
            <a:picLocks noChangeAspect="1" noChangeArrowheads="1"/>
          </p:cNvPicPr>
          <p:nvPr/>
        </p:nvPicPr>
        <p:blipFill>
          <a:blip r:embed="rId3" cstate="print"/>
          <a:srcRect/>
          <a:stretch>
            <a:fillRect/>
          </a:stretch>
        </p:blipFill>
        <p:spPr bwMode="auto">
          <a:xfrm>
            <a:off x="6461867" y="1066800"/>
            <a:ext cx="2142707" cy="3048000"/>
          </a:xfrm>
          <a:prstGeom prst="rect">
            <a:avLst/>
          </a:prstGeom>
          <a:noFill/>
        </p:spPr>
      </p:pic>
      <p:pic>
        <p:nvPicPr>
          <p:cNvPr id="11270" name="Picture 6" descr="C:\Users\й\Desktop\котэ\лбьтим.jpg"/>
          <p:cNvPicPr>
            <a:picLocks noChangeAspect="1" noChangeArrowheads="1"/>
          </p:cNvPicPr>
          <p:nvPr/>
        </p:nvPicPr>
        <p:blipFill>
          <a:blip r:embed="rId4" cstate="print"/>
          <a:srcRect/>
          <a:stretch>
            <a:fillRect/>
          </a:stretch>
        </p:blipFill>
        <p:spPr bwMode="auto">
          <a:xfrm>
            <a:off x="3429000" y="914400"/>
            <a:ext cx="2133600" cy="3035046"/>
          </a:xfrm>
          <a:prstGeom prst="rect">
            <a:avLst/>
          </a:prstGeom>
          <a:noFill/>
        </p:spPr>
      </p:pic>
      <p:pic>
        <p:nvPicPr>
          <p:cNvPr id="11271" name="Picture 7" descr="C:\Users\й\Desktop\котэ\оаблг.jpg"/>
          <p:cNvPicPr>
            <a:picLocks noChangeAspect="1" noChangeArrowheads="1"/>
          </p:cNvPicPr>
          <p:nvPr/>
        </p:nvPicPr>
        <p:blipFill>
          <a:blip r:embed="rId5" cstate="print"/>
          <a:srcRect/>
          <a:stretch>
            <a:fillRect/>
          </a:stretch>
        </p:blipFill>
        <p:spPr bwMode="auto">
          <a:xfrm>
            <a:off x="2057400" y="3048000"/>
            <a:ext cx="2057400" cy="2947226"/>
          </a:xfrm>
          <a:prstGeom prst="rect">
            <a:avLst/>
          </a:prstGeom>
          <a:noFill/>
        </p:spPr>
      </p:pic>
      <p:pic>
        <p:nvPicPr>
          <p:cNvPr id="11268" name="Picture 4" descr="C:\Users\й\Desktop\котэ\кбльоар.jpg"/>
          <p:cNvPicPr>
            <a:picLocks noChangeAspect="1" noChangeArrowheads="1"/>
          </p:cNvPicPr>
          <p:nvPr/>
        </p:nvPicPr>
        <p:blipFill>
          <a:blip r:embed="rId6" cstate="print"/>
          <a:srcRect/>
          <a:stretch>
            <a:fillRect/>
          </a:stretch>
        </p:blipFill>
        <p:spPr bwMode="auto">
          <a:xfrm>
            <a:off x="381000" y="3946779"/>
            <a:ext cx="2057400" cy="2911221"/>
          </a:xfrm>
          <a:prstGeom prst="rect">
            <a:avLst/>
          </a:prstGeom>
          <a:noFill/>
        </p:spPr>
      </p:pic>
      <p:pic>
        <p:nvPicPr>
          <p:cNvPr id="11272" name="Picture 8" descr="C:\Users\й\Desktop\котэ\огонв.jpg"/>
          <p:cNvPicPr>
            <a:picLocks noChangeAspect="1" noChangeArrowheads="1"/>
          </p:cNvPicPr>
          <p:nvPr/>
        </p:nvPicPr>
        <p:blipFill>
          <a:blip r:embed="rId7" cstate="print"/>
          <a:srcRect/>
          <a:stretch>
            <a:fillRect/>
          </a:stretch>
        </p:blipFill>
        <p:spPr bwMode="auto">
          <a:xfrm>
            <a:off x="4953000" y="3048000"/>
            <a:ext cx="1958567" cy="2786062"/>
          </a:xfrm>
          <a:prstGeom prst="rect">
            <a:avLst/>
          </a:prstGeom>
          <a:noFill/>
        </p:spPr>
      </p:pic>
      <p:pic>
        <p:nvPicPr>
          <p:cNvPr id="11269" name="Picture 5" descr="C:\Users\й\Desktop\котэ\кбьлотвр.jpg"/>
          <p:cNvPicPr>
            <a:picLocks noChangeAspect="1" noChangeArrowheads="1"/>
          </p:cNvPicPr>
          <p:nvPr/>
        </p:nvPicPr>
        <p:blipFill>
          <a:blip r:embed="rId8" cstate="print"/>
          <a:srcRect/>
          <a:stretch>
            <a:fillRect/>
          </a:stretch>
        </p:blipFill>
        <p:spPr bwMode="auto">
          <a:xfrm>
            <a:off x="6477000" y="3921061"/>
            <a:ext cx="2057400" cy="2936939"/>
          </a:xfrm>
          <a:prstGeom prst="rect">
            <a:avLst/>
          </a:prstGeom>
          <a:noFill/>
        </p:spPr>
      </p:pic>
      <p:pic>
        <p:nvPicPr>
          <p:cNvPr id="11273" name="Picture 9" descr="C:\Users\й\Desktop\котэ\окгьл.jpg"/>
          <p:cNvPicPr>
            <a:picLocks noChangeAspect="1" noChangeArrowheads="1"/>
          </p:cNvPicPr>
          <p:nvPr/>
        </p:nvPicPr>
        <p:blipFill>
          <a:blip r:embed="rId9" cstate="print"/>
          <a:srcRect/>
          <a:stretch>
            <a:fillRect/>
          </a:stretch>
        </p:blipFill>
        <p:spPr bwMode="auto">
          <a:xfrm>
            <a:off x="3505200" y="4256532"/>
            <a:ext cx="1828800" cy="26014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305800" cy="667512"/>
          </a:xfrm>
        </p:spPr>
        <p:txBody>
          <a:bodyPr>
            <a:normAutofit/>
          </a:bodyPr>
          <a:lstStyle/>
          <a:p>
            <a:pPr algn="ctr"/>
            <a:r>
              <a:rPr lang="ru-RU" sz="3600" b="1" dirty="0" smtClean="0">
                <a:latin typeface="Times New Roman" pitchFamily="18" charset="0"/>
                <a:cs typeface="Times New Roman" pitchFamily="18" charset="0"/>
              </a:rPr>
              <a:t>Герои Отечественной войны 1812 г.</a:t>
            </a:r>
            <a:endParaRPr lang="ru-RU" sz="3600" dirty="0">
              <a:latin typeface="Times New Roman" pitchFamily="18" charset="0"/>
              <a:cs typeface="Times New Roman" pitchFamily="18" charset="0"/>
            </a:endParaRPr>
          </a:p>
        </p:txBody>
      </p:sp>
      <p:pic>
        <p:nvPicPr>
          <p:cNvPr id="12290" name="Picture 2" descr="C:\Users\й\Desktop\котэ\шдеюгблшао.jpg"/>
          <p:cNvPicPr>
            <a:picLocks noChangeAspect="1" noChangeArrowheads="1"/>
          </p:cNvPicPr>
          <p:nvPr/>
        </p:nvPicPr>
        <p:blipFill>
          <a:blip r:embed="rId2" cstate="print"/>
          <a:srcRect/>
          <a:stretch>
            <a:fillRect/>
          </a:stretch>
        </p:blipFill>
        <p:spPr bwMode="auto">
          <a:xfrm>
            <a:off x="304800" y="1066800"/>
            <a:ext cx="1828800" cy="2601468"/>
          </a:xfrm>
          <a:prstGeom prst="rect">
            <a:avLst/>
          </a:prstGeom>
          <a:noFill/>
        </p:spPr>
      </p:pic>
      <p:pic>
        <p:nvPicPr>
          <p:cNvPr id="12291" name="Picture 3" descr="C:\Users\й\Desktop\котэ\шкьорв.jpg"/>
          <p:cNvPicPr>
            <a:picLocks noChangeAspect="1" noChangeArrowheads="1"/>
          </p:cNvPicPr>
          <p:nvPr/>
        </p:nvPicPr>
        <p:blipFill>
          <a:blip r:embed="rId3" cstate="print"/>
          <a:srcRect/>
          <a:stretch>
            <a:fillRect/>
          </a:stretch>
        </p:blipFill>
        <p:spPr bwMode="auto">
          <a:xfrm>
            <a:off x="6705600" y="1066800"/>
            <a:ext cx="1944710" cy="2761488"/>
          </a:xfrm>
          <a:prstGeom prst="rect">
            <a:avLst/>
          </a:prstGeom>
          <a:noFill/>
        </p:spPr>
      </p:pic>
      <p:pic>
        <p:nvPicPr>
          <p:cNvPr id="12294" name="Picture 6" descr="C:\Users\й\Desktop\котэ\ьвтрпк.jpg"/>
          <p:cNvPicPr>
            <a:picLocks noChangeAspect="1" noChangeArrowheads="1"/>
          </p:cNvPicPr>
          <p:nvPr/>
        </p:nvPicPr>
        <p:blipFill>
          <a:blip r:embed="rId4" cstate="print"/>
          <a:srcRect/>
          <a:stretch>
            <a:fillRect/>
          </a:stretch>
        </p:blipFill>
        <p:spPr bwMode="auto">
          <a:xfrm>
            <a:off x="3505200" y="1066800"/>
            <a:ext cx="1958287" cy="2800350"/>
          </a:xfrm>
          <a:prstGeom prst="rect">
            <a:avLst/>
          </a:prstGeom>
          <a:noFill/>
        </p:spPr>
      </p:pic>
      <p:pic>
        <p:nvPicPr>
          <p:cNvPr id="12295" name="Picture 7" descr="C:\Users\й\Desktop\котэ\ьгвтрие.jpg"/>
          <p:cNvPicPr>
            <a:picLocks noChangeAspect="1" noChangeArrowheads="1"/>
          </p:cNvPicPr>
          <p:nvPr/>
        </p:nvPicPr>
        <p:blipFill>
          <a:blip r:embed="rId5" cstate="print"/>
          <a:srcRect/>
          <a:stretch>
            <a:fillRect/>
          </a:stretch>
        </p:blipFill>
        <p:spPr bwMode="auto">
          <a:xfrm>
            <a:off x="1828800" y="3048000"/>
            <a:ext cx="2057400" cy="2926652"/>
          </a:xfrm>
          <a:prstGeom prst="rect">
            <a:avLst/>
          </a:prstGeom>
          <a:noFill/>
        </p:spPr>
      </p:pic>
      <p:pic>
        <p:nvPicPr>
          <p:cNvPr id="12292" name="Picture 4" descr="C:\Users\й\Desktop\котэ\шньат.jpg"/>
          <p:cNvPicPr>
            <a:picLocks noChangeAspect="1" noChangeArrowheads="1"/>
          </p:cNvPicPr>
          <p:nvPr/>
        </p:nvPicPr>
        <p:blipFill>
          <a:blip r:embed="rId6" cstate="print"/>
          <a:srcRect/>
          <a:stretch>
            <a:fillRect/>
          </a:stretch>
        </p:blipFill>
        <p:spPr bwMode="auto">
          <a:xfrm>
            <a:off x="304800" y="3733800"/>
            <a:ext cx="1928436" cy="2743200"/>
          </a:xfrm>
          <a:prstGeom prst="rect">
            <a:avLst/>
          </a:prstGeom>
          <a:noFill/>
        </p:spPr>
      </p:pic>
      <p:pic>
        <p:nvPicPr>
          <p:cNvPr id="12296" name="Picture 8" descr="C:\Users\й\Desktop\котэ\юбнаьгт.jpg"/>
          <p:cNvPicPr>
            <a:picLocks noChangeAspect="1" noChangeArrowheads="1"/>
          </p:cNvPicPr>
          <p:nvPr/>
        </p:nvPicPr>
        <p:blipFill>
          <a:blip r:embed="rId7" cstate="print"/>
          <a:srcRect/>
          <a:stretch>
            <a:fillRect/>
          </a:stretch>
        </p:blipFill>
        <p:spPr bwMode="auto">
          <a:xfrm>
            <a:off x="5029200" y="3048000"/>
            <a:ext cx="2096508" cy="2971800"/>
          </a:xfrm>
          <a:prstGeom prst="rect">
            <a:avLst/>
          </a:prstGeom>
          <a:noFill/>
        </p:spPr>
      </p:pic>
      <p:pic>
        <p:nvPicPr>
          <p:cNvPr id="12293" name="Picture 5" descr="C:\Users\й\Desktop\котэ\шьотв.jpg"/>
          <p:cNvPicPr>
            <a:picLocks noChangeAspect="1" noChangeArrowheads="1"/>
          </p:cNvPicPr>
          <p:nvPr/>
        </p:nvPicPr>
        <p:blipFill>
          <a:blip r:embed="rId8" cstate="print"/>
          <a:srcRect/>
          <a:stretch>
            <a:fillRect/>
          </a:stretch>
        </p:blipFill>
        <p:spPr bwMode="auto">
          <a:xfrm>
            <a:off x="6629400" y="3733799"/>
            <a:ext cx="2110967" cy="30028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7696200" cy="914400"/>
          </a:xfrm>
        </p:spPr>
        <p:txBody>
          <a:bodyPr>
            <a:normAutofit/>
          </a:bodyPr>
          <a:lstStyle/>
          <a:p>
            <a:pPr algn="ctr"/>
            <a:r>
              <a:rPr lang="ru-RU" sz="4400" b="1" dirty="0" smtClean="0">
                <a:effectLst>
                  <a:outerShdw blurRad="38100" dist="38100" dir="2700000" algn="tl">
                    <a:srgbClr val="000000">
                      <a:alpha val="43137"/>
                    </a:srgbClr>
                  </a:outerShdw>
                </a:effectLst>
                <a:latin typeface="Times New Roman" pitchFamily="18" charset="0"/>
                <a:cs typeface="Times New Roman" pitchFamily="18" charset="0"/>
              </a:rPr>
              <a:t>Итог Бородинского сражения</a:t>
            </a:r>
            <a:endParaRPr lang="ru-RU"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304800" y="1524000"/>
            <a:ext cx="8077200" cy="584775"/>
          </a:xfrm>
          <a:prstGeom prst="rect">
            <a:avLst/>
          </a:prstGeom>
        </p:spPr>
        <p:txBody>
          <a:bodyPr wrap="square">
            <a:spAutoFit/>
          </a:bodyPr>
          <a:lstStyle/>
          <a:p>
            <a:pPr algn="just"/>
            <a:r>
              <a:rPr lang="ru-RU" sz="1600" dirty="0" smtClean="0">
                <a:latin typeface="Times New Roman" pitchFamily="18" charset="0"/>
                <a:cs typeface="Times New Roman" pitchFamily="18" charset="0"/>
              </a:rPr>
              <a:t>	Бородинское сражение является одним из самых кровопролитных сражений XIX века и наиболее кровопролитным изо всех, бывших до него. </a:t>
            </a:r>
            <a:endParaRPr lang="ru-RU" sz="1600" dirty="0">
              <a:latin typeface="Times New Roman" pitchFamily="18" charset="0"/>
              <a:cs typeface="Times New Roman" pitchFamily="18" charset="0"/>
            </a:endParaRPr>
          </a:p>
        </p:txBody>
      </p:sp>
      <p:sp>
        <p:nvSpPr>
          <p:cNvPr id="13314" name="Rectangle 2"/>
          <p:cNvSpPr>
            <a:spLocks noChangeArrowheads="1"/>
          </p:cNvSpPr>
          <p:nvPr/>
        </p:nvSpPr>
        <p:spPr bwMode="auto">
          <a:xfrm>
            <a:off x="4114800" y="2894112"/>
            <a:ext cx="4724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Кутузов в своей реляции императору Александру I писал:</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cs typeface="Times New Roman" pitchFamily="18" charset="0"/>
              </a:rPr>
              <a:t>«Баталия 26 числа бывшая, была самая кровопролитнейшая из всех тех, которые в новейших временах известны. Место баталии нами одержано совершенно, и неприятель ретировался тогда в ту позицию, в которой пришёл нас атаковать».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11" descr="48"/>
          <p:cNvPicPr>
            <a:picLocks noChangeAspect="1" noChangeArrowheads="1"/>
          </p:cNvPicPr>
          <p:nvPr/>
        </p:nvPicPr>
        <p:blipFill>
          <a:blip r:embed="rId2" cstate="print"/>
          <a:srcRect/>
          <a:stretch>
            <a:fillRect/>
          </a:stretch>
        </p:blipFill>
        <p:spPr bwMode="auto">
          <a:xfrm>
            <a:off x="609600" y="2286000"/>
            <a:ext cx="3048000" cy="39040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7696200" cy="914400"/>
          </a:xfrm>
        </p:spPr>
        <p:txBody>
          <a:bodyPr>
            <a:normAutofit/>
          </a:bodyPr>
          <a:lstStyle/>
          <a:p>
            <a:pPr algn="ctr"/>
            <a: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t>Итог Бородинского сражения</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11" descr="ver14"/>
          <p:cNvPicPr>
            <a:picLocks noChangeAspect="1" noChangeArrowheads="1"/>
          </p:cNvPicPr>
          <p:nvPr/>
        </p:nvPicPr>
        <p:blipFill>
          <a:blip r:embed="rId2" cstate="print"/>
          <a:srcRect/>
          <a:stretch>
            <a:fillRect/>
          </a:stretch>
        </p:blipFill>
        <p:spPr bwMode="auto">
          <a:xfrm>
            <a:off x="5715000" y="1981200"/>
            <a:ext cx="3028950" cy="4000382"/>
          </a:xfrm>
          <a:prstGeom prst="rect">
            <a:avLst/>
          </a:prstGeom>
          <a:ln w="88900" cap="sq" cmpd="thickThin">
            <a:solidFill>
              <a:srgbClr val="000000"/>
            </a:solidFill>
            <a:prstDash val="solid"/>
            <a:miter lim="800000"/>
          </a:ln>
          <a:effectLst>
            <a:innerShdw blurRad="76200">
              <a:srgbClr val="000000"/>
            </a:innerShdw>
          </a:effectLst>
        </p:spPr>
      </p:pic>
      <p:sp>
        <p:nvSpPr>
          <p:cNvPr id="10" name="Прямоугольник 9"/>
          <p:cNvSpPr/>
          <p:nvPr/>
        </p:nvSpPr>
        <p:spPr>
          <a:xfrm>
            <a:off x="304800" y="1981200"/>
            <a:ext cx="4800600" cy="1938992"/>
          </a:xfrm>
          <a:prstGeom prst="rect">
            <a:avLst/>
          </a:prstGeom>
        </p:spPr>
        <p:txBody>
          <a:bodyPr wrap="square">
            <a:spAutoFit/>
          </a:bodyPr>
          <a:lstStyle/>
          <a:p>
            <a:pPr algn="just"/>
            <a:r>
              <a:rPr lang="ru-RU" altLang="ja-JP" sz="2000" b="1" i="1" dirty="0" smtClean="0">
                <a:latin typeface="Times New Roman" pitchFamily="18" charset="0"/>
                <a:cs typeface="Times New Roman" pitchFamily="18" charset="0"/>
              </a:rPr>
              <a:t>	«Из всех моих сражений самое ужасное то, что я дал под Москвой. Французы показали себя в нем достойными одержать победу, а русские – называться непобедимыми».</a:t>
            </a:r>
          </a:p>
          <a:p>
            <a:pPr algn="r"/>
            <a:r>
              <a:rPr lang="ru-RU" altLang="ja-JP" sz="2000" dirty="0" smtClean="0">
                <a:latin typeface="Times New Roman" pitchFamily="18" charset="0"/>
                <a:cs typeface="Times New Roman" pitchFamily="18" charset="0"/>
              </a:rPr>
              <a:t>                         (Наполеон</a:t>
            </a:r>
            <a:r>
              <a:rPr lang="ru-RU" altLang="ja-JP" sz="2000" b="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42000" b="-4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620512"/>
          </a:xfrm>
        </p:spPr>
        <p:txBody>
          <a:bodyPr>
            <a:normAutofit fontScale="90000"/>
          </a:bodyPr>
          <a:lstStyle/>
          <a:p>
            <a:r>
              <a:rPr lang="ru-RU" b="1" i="1" dirty="0" smtClean="0">
                <a:solidFill>
                  <a:schemeClr val="bg2">
                    <a:lumMod val="10000"/>
                  </a:schemeClr>
                </a:solidFill>
                <a:latin typeface="Times New Roman" pitchFamily="18" charset="0"/>
                <a:cs typeface="Times New Roman" pitchFamily="18" charset="0"/>
              </a:rPr>
              <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Да, были люди в наше время,</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Могучее, лихое племя:</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Богатыри - не вы.</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Плохая им досталась доля:</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Немногие вернулись с поля.</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Когда б на то не божья воля,</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Не отдали б Москвы!</a:t>
            </a:r>
            <a:br>
              <a:rPr lang="ru-RU" b="1" i="1" dirty="0" smtClean="0">
                <a:solidFill>
                  <a:schemeClr val="bg2">
                    <a:lumMod val="10000"/>
                  </a:schemeClr>
                </a:solidFill>
                <a:latin typeface="Times New Roman" pitchFamily="18" charset="0"/>
                <a:cs typeface="Times New Roman" pitchFamily="18" charset="0"/>
              </a:rPr>
            </a:br>
            <a:r>
              <a:rPr lang="ru-RU" b="1" i="1" dirty="0" smtClean="0">
                <a:solidFill>
                  <a:schemeClr val="bg2">
                    <a:lumMod val="10000"/>
                  </a:schemeClr>
                </a:solidFill>
                <a:latin typeface="Times New Roman" pitchFamily="18" charset="0"/>
                <a:cs typeface="Times New Roman" pitchFamily="18" charset="0"/>
              </a:rPr>
              <a:t>				</a:t>
            </a:r>
            <a:r>
              <a:rPr lang="ru-RU" sz="2700" dirty="0" smtClean="0">
                <a:solidFill>
                  <a:schemeClr val="bg2">
                    <a:lumMod val="10000"/>
                  </a:schemeClr>
                </a:solidFill>
                <a:latin typeface="Times New Roman" pitchFamily="18" charset="0"/>
                <a:cs typeface="Times New Roman" pitchFamily="18" charset="0"/>
              </a:rPr>
              <a:t>(М.Ю.Лермонтов «Бородино»)</a:t>
            </a:r>
            <a:r>
              <a:rPr lang="ru-RU" sz="2700" b="1" i="1" dirty="0" smtClean="0">
                <a:solidFill>
                  <a:schemeClr val="bg2">
                    <a:lumMod val="10000"/>
                  </a:schemeClr>
                </a:solidFill>
                <a:latin typeface="Times New Roman" pitchFamily="18" charset="0"/>
                <a:cs typeface="Times New Roman" pitchFamily="18" charset="0"/>
              </a:rPr>
              <a:t/>
            </a:r>
            <a:br>
              <a:rPr lang="ru-RU" sz="2700" b="1" i="1" dirty="0" smtClean="0">
                <a:solidFill>
                  <a:schemeClr val="bg2">
                    <a:lumMod val="10000"/>
                  </a:schemeClr>
                </a:solidFill>
                <a:latin typeface="Times New Roman" pitchFamily="18" charset="0"/>
                <a:cs typeface="Times New Roman" pitchFamily="18" charset="0"/>
              </a:rPr>
            </a:br>
            <a:endParaRPr lang="ru-RU" sz="2700" b="1" i="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305800" cy="515112"/>
          </a:xfrm>
        </p:spPr>
        <p:txBody>
          <a:bodyPr>
            <a:normAutofit fontScale="90000"/>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Бородинское поле сегодня…</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й\Desktop\котэ\i.jpg5.jpg"/>
          <p:cNvPicPr>
            <a:picLocks noChangeAspect="1" noChangeArrowheads="1"/>
          </p:cNvPicPr>
          <p:nvPr/>
        </p:nvPicPr>
        <p:blipFill>
          <a:blip r:embed="rId2" cstate="print"/>
          <a:srcRect/>
          <a:stretch>
            <a:fillRect/>
          </a:stretch>
        </p:blipFill>
        <p:spPr bwMode="auto">
          <a:xfrm>
            <a:off x="5334000" y="1295400"/>
            <a:ext cx="3314700" cy="2209800"/>
          </a:xfrm>
          <a:prstGeom prst="rect">
            <a:avLst/>
          </a:prstGeom>
          <a:noFill/>
          <a:effectLst>
            <a:glow rad="139700">
              <a:schemeClr val="accent1">
                <a:satMod val="175000"/>
                <a:alpha val="40000"/>
              </a:schemeClr>
            </a:glow>
          </a:effectLst>
        </p:spPr>
      </p:pic>
      <p:pic>
        <p:nvPicPr>
          <p:cNvPr id="1028" name="Picture 4" descr="C:\Users\й\Desktop\котэ\i.jpg2.jpg"/>
          <p:cNvPicPr>
            <a:picLocks noChangeAspect="1" noChangeArrowheads="1"/>
          </p:cNvPicPr>
          <p:nvPr/>
        </p:nvPicPr>
        <p:blipFill>
          <a:blip r:embed="rId3" cstate="print"/>
          <a:srcRect/>
          <a:stretch>
            <a:fillRect/>
          </a:stretch>
        </p:blipFill>
        <p:spPr bwMode="auto">
          <a:xfrm>
            <a:off x="5334000" y="4267200"/>
            <a:ext cx="2819400" cy="1992376"/>
          </a:xfrm>
          <a:prstGeom prst="rect">
            <a:avLst/>
          </a:prstGeom>
          <a:noFill/>
          <a:effectLst>
            <a:glow rad="101600">
              <a:schemeClr val="accent1">
                <a:satMod val="175000"/>
                <a:alpha val="40000"/>
              </a:schemeClr>
            </a:glow>
          </a:effectLst>
        </p:spPr>
      </p:pic>
      <p:pic>
        <p:nvPicPr>
          <p:cNvPr id="1029" name="Picture 5" descr="C:\Users\й\Desktop\котэ\i.jpg1.jpg"/>
          <p:cNvPicPr>
            <a:picLocks noChangeAspect="1" noChangeArrowheads="1"/>
          </p:cNvPicPr>
          <p:nvPr/>
        </p:nvPicPr>
        <p:blipFill>
          <a:blip r:embed="rId4" cstate="print"/>
          <a:srcRect/>
          <a:stretch>
            <a:fillRect/>
          </a:stretch>
        </p:blipFill>
        <p:spPr bwMode="auto">
          <a:xfrm>
            <a:off x="381000" y="4267200"/>
            <a:ext cx="2819400" cy="2105152"/>
          </a:xfrm>
          <a:prstGeom prst="rect">
            <a:avLst/>
          </a:prstGeom>
          <a:noFill/>
          <a:effectLst>
            <a:glow rad="139700">
              <a:schemeClr val="accent1">
                <a:satMod val="175000"/>
                <a:alpha val="40000"/>
              </a:schemeClr>
            </a:glow>
          </a:effectLst>
        </p:spPr>
      </p:pic>
      <p:pic>
        <p:nvPicPr>
          <p:cNvPr id="1030" name="Picture 6" descr="C:\Users\й\Desktop\котэ\005.jpg"/>
          <p:cNvPicPr>
            <a:picLocks noChangeAspect="1" noChangeArrowheads="1"/>
          </p:cNvPicPr>
          <p:nvPr/>
        </p:nvPicPr>
        <p:blipFill>
          <a:blip r:embed="rId5" cstate="print"/>
          <a:srcRect/>
          <a:stretch>
            <a:fillRect/>
          </a:stretch>
        </p:blipFill>
        <p:spPr bwMode="auto">
          <a:xfrm>
            <a:off x="685800" y="1428750"/>
            <a:ext cx="2895600" cy="2171700"/>
          </a:xfrm>
          <a:prstGeom prst="rect">
            <a:avLst/>
          </a:prstGeom>
          <a:noFill/>
          <a:effectLst>
            <a:glow rad="139700">
              <a:schemeClr val="accent1">
                <a:satMod val="175000"/>
                <a:alpha val="40000"/>
              </a:schemeClr>
            </a:glow>
          </a:effectLst>
        </p:spPr>
      </p:pic>
      <p:pic>
        <p:nvPicPr>
          <p:cNvPr id="1027" name="Picture 3" descr="C:\Users\й\Desktop\котэ\i.jpg4.jpg"/>
          <p:cNvPicPr>
            <a:picLocks noChangeAspect="1" noChangeArrowheads="1"/>
          </p:cNvPicPr>
          <p:nvPr/>
        </p:nvPicPr>
        <p:blipFill>
          <a:blip r:embed="rId6" cstate="print"/>
          <a:srcRect/>
          <a:stretch>
            <a:fillRect/>
          </a:stretch>
        </p:blipFill>
        <p:spPr bwMode="auto">
          <a:xfrm>
            <a:off x="2667000" y="2743200"/>
            <a:ext cx="3367768" cy="2667000"/>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44000" b="-4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19400" y="762000"/>
            <a:ext cx="6324600" cy="2862322"/>
          </a:xfrm>
          <a:prstGeom prst="rect">
            <a:avLst/>
          </a:prstGeom>
        </p:spPr>
        <p:txBody>
          <a:bodyPr wrap="square">
            <a:spAutoFit/>
          </a:bodyPr>
          <a:lstStyle/>
          <a:p>
            <a:pPr algn="ctr"/>
            <a:r>
              <a:rPr lang="ru-RU" sz="3600" b="1" dirty="0" smtClean="0">
                <a:solidFill>
                  <a:schemeClr val="accent1">
                    <a:lumMod val="75000"/>
                  </a:schemeClr>
                </a:solidFill>
                <a:latin typeface="Times New Roman" pitchFamily="18" charset="0"/>
                <a:cs typeface="Times New Roman" pitchFamily="18" charset="0"/>
              </a:rPr>
              <a:t>В ночь на 12 июня 1812 года войска Наполеона   численностью 670 тысяч человек     вторглись в пределы России. </a:t>
            </a:r>
            <a:endParaRPr lang="ru-RU" sz="3600" b="1" dirty="0">
              <a:solidFill>
                <a:schemeClr val="accent1">
                  <a:lumMod val="75000"/>
                </a:schemeClr>
              </a:solidFill>
              <a:latin typeface="Times New Roman" pitchFamily="18" charset="0"/>
              <a:cs typeface="Times New Roman" pitchFamily="18" charset="0"/>
            </a:endParaRPr>
          </a:p>
        </p:txBody>
      </p:sp>
      <p:pic>
        <p:nvPicPr>
          <p:cNvPr id="2051" name="Picture 3" descr="C:\Users\й\Desktop\котэ\i.jpg6.jpg"/>
          <p:cNvPicPr>
            <a:picLocks noChangeAspect="1" noChangeArrowheads="1"/>
          </p:cNvPicPr>
          <p:nvPr/>
        </p:nvPicPr>
        <p:blipFill>
          <a:blip r:embed="rId3" cstate="print"/>
          <a:srcRect/>
          <a:stretch>
            <a:fillRect/>
          </a:stretch>
        </p:blipFill>
        <p:spPr bwMode="auto">
          <a:xfrm>
            <a:off x="533400" y="3200400"/>
            <a:ext cx="3195251" cy="31526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8305800" cy="1143000"/>
          </a:xfrm>
        </p:spPr>
        <p:txBody>
          <a:bodyPr>
            <a:normAutofit/>
          </a:bodyPr>
          <a:lstStyle/>
          <a:p>
            <a:pPr algn="ctr"/>
            <a:r>
              <a:rPr lang="ru-RU" sz="5400" b="1" dirty="0" smtClean="0">
                <a:latin typeface="Monotype Corsiva" pitchFamily="66" charset="0"/>
              </a:rPr>
              <a:t>Численность войск</a:t>
            </a:r>
            <a:endParaRPr lang="ru-RU" sz="5400" dirty="0"/>
          </a:p>
        </p:txBody>
      </p:sp>
      <p:pic>
        <p:nvPicPr>
          <p:cNvPr id="1026" name="Picture 2" descr="C:\Users\й\Desktop\котэ\i.jpgн5гггггггггггггггг.jpg"/>
          <p:cNvPicPr>
            <a:picLocks noChangeAspect="1" noChangeArrowheads="1"/>
          </p:cNvPicPr>
          <p:nvPr/>
        </p:nvPicPr>
        <p:blipFill>
          <a:blip r:embed="rId2" cstate="print"/>
          <a:srcRect/>
          <a:stretch>
            <a:fillRect/>
          </a:stretch>
        </p:blipFill>
        <p:spPr bwMode="auto">
          <a:xfrm>
            <a:off x="5943600" y="3082954"/>
            <a:ext cx="2743200" cy="3775046"/>
          </a:xfrm>
          <a:prstGeom prst="rect">
            <a:avLst/>
          </a:prstGeom>
          <a:ln>
            <a:noFill/>
          </a:ln>
          <a:effectLst>
            <a:softEdge rad="112500"/>
          </a:effectLst>
        </p:spPr>
      </p:pic>
      <p:pic>
        <p:nvPicPr>
          <p:cNvPr id="1027" name="Picture 3" descr="C:\Users\й\Desktop\котэ\чнеслш.jpg"/>
          <p:cNvPicPr>
            <a:picLocks noChangeAspect="1" noChangeArrowheads="1"/>
          </p:cNvPicPr>
          <p:nvPr/>
        </p:nvPicPr>
        <p:blipFill>
          <a:blip r:embed="rId3" cstate="print"/>
          <a:srcRect/>
          <a:stretch>
            <a:fillRect/>
          </a:stretch>
        </p:blipFill>
        <p:spPr bwMode="auto">
          <a:xfrm>
            <a:off x="533400" y="1143000"/>
            <a:ext cx="2571747" cy="3506928"/>
          </a:xfrm>
          <a:prstGeom prst="rect">
            <a:avLst/>
          </a:prstGeom>
          <a:ln>
            <a:noFill/>
          </a:ln>
          <a:effectLst>
            <a:softEdge rad="112500"/>
          </a:effectLst>
        </p:spPr>
      </p:pic>
      <p:sp>
        <p:nvSpPr>
          <p:cNvPr id="5" name="Прямоугольник 4"/>
          <p:cNvSpPr/>
          <p:nvPr/>
        </p:nvSpPr>
        <p:spPr>
          <a:xfrm>
            <a:off x="5334000" y="2362200"/>
            <a:ext cx="2228853" cy="707886"/>
          </a:xfrm>
          <a:prstGeom prst="rect">
            <a:avLst/>
          </a:prstGeom>
        </p:spPr>
        <p:txBody>
          <a:bodyPr wrap="square">
            <a:spAutoFit/>
          </a:bodyPr>
          <a:lstStyle/>
          <a:p>
            <a:r>
              <a:rPr lang="ru-RU" sz="4000" b="1" dirty="0" smtClean="0">
                <a:latin typeface="Monotype Corsiva" pitchFamily="66" charset="0"/>
              </a:rPr>
              <a:t>670 </a:t>
            </a:r>
            <a:r>
              <a:rPr lang="ru-RU" sz="4000" b="1" dirty="0" smtClean="0">
                <a:latin typeface="Monotype Corsiva" pitchFamily="66" charset="0"/>
              </a:rPr>
              <a:t>тыс.</a:t>
            </a:r>
            <a:endParaRPr lang="ru-RU" sz="4000" dirty="0"/>
          </a:p>
        </p:txBody>
      </p:sp>
      <p:sp>
        <p:nvSpPr>
          <p:cNvPr id="6" name="Прямоугольник 5"/>
          <p:cNvSpPr/>
          <p:nvPr/>
        </p:nvSpPr>
        <p:spPr>
          <a:xfrm>
            <a:off x="5867400" y="1600200"/>
            <a:ext cx="1976823" cy="707886"/>
          </a:xfrm>
          <a:prstGeom prst="rect">
            <a:avLst/>
          </a:prstGeom>
        </p:spPr>
        <p:txBody>
          <a:bodyPr wrap="none">
            <a:spAutoFit/>
          </a:bodyPr>
          <a:lstStyle/>
          <a:p>
            <a:r>
              <a:rPr lang="ru-RU" sz="4000" b="1" dirty="0" smtClean="0">
                <a:latin typeface="Monotype Corsiva" pitchFamily="66" charset="0"/>
              </a:rPr>
              <a:t>Франция</a:t>
            </a:r>
            <a:endParaRPr lang="ru-RU" sz="4000" b="1" dirty="0">
              <a:latin typeface="Monotype Corsiva" pitchFamily="66" charset="0"/>
            </a:endParaRPr>
          </a:p>
        </p:txBody>
      </p:sp>
      <p:sp>
        <p:nvSpPr>
          <p:cNvPr id="7" name="Прямоугольник 6"/>
          <p:cNvSpPr/>
          <p:nvPr/>
        </p:nvSpPr>
        <p:spPr>
          <a:xfrm>
            <a:off x="2286000" y="4953000"/>
            <a:ext cx="1492716" cy="707886"/>
          </a:xfrm>
          <a:prstGeom prst="rect">
            <a:avLst/>
          </a:prstGeom>
        </p:spPr>
        <p:txBody>
          <a:bodyPr wrap="none">
            <a:spAutoFit/>
          </a:bodyPr>
          <a:lstStyle/>
          <a:p>
            <a:r>
              <a:rPr lang="ru-RU" sz="4000" b="1" dirty="0" smtClean="0">
                <a:latin typeface="Monotype Corsiva" pitchFamily="66" charset="0"/>
              </a:rPr>
              <a:t>Россия</a:t>
            </a:r>
            <a:endParaRPr lang="ru-RU" sz="4000" b="1" dirty="0">
              <a:latin typeface="Monotype Corsiva" pitchFamily="66" charset="0"/>
            </a:endParaRPr>
          </a:p>
        </p:txBody>
      </p:sp>
      <p:sp>
        <p:nvSpPr>
          <p:cNvPr id="8" name="Прямоугольник 7"/>
          <p:cNvSpPr/>
          <p:nvPr/>
        </p:nvSpPr>
        <p:spPr>
          <a:xfrm>
            <a:off x="1066800" y="5562600"/>
            <a:ext cx="1896673" cy="707886"/>
          </a:xfrm>
          <a:prstGeom prst="rect">
            <a:avLst/>
          </a:prstGeom>
        </p:spPr>
        <p:txBody>
          <a:bodyPr wrap="none">
            <a:spAutoFit/>
          </a:bodyPr>
          <a:lstStyle/>
          <a:p>
            <a:r>
              <a:rPr lang="ru-RU" sz="4000" b="1" dirty="0" smtClean="0">
                <a:latin typeface="Monotype Corsiva" pitchFamily="66" charset="0"/>
              </a:rPr>
              <a:t>590 тыс.</a:t>
            </a:r>
            <a:endParaRPr lang="ru-RU" sz="4000" b="1" dirty="0">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838200"/>
          </a:xfrm>
        </p:spPr>
        <p:txBody>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Планы Наполеона</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3810000" y="1676400"/>
            <a:ext cx="4953000" cy="4876800"/>
          </a:xfrm>
        </p:spPr>
        <p:txBody>
          <a:bodyPr>
            <a:normAutofit fontScale="77500" lnSpcReduction="20000"/>
          </a:bodyPr>
          <a:lstStyle/>
          <a:p>
            <a:pPr algn="just">
              <a:buNone/>
            </a:pPr>
            <a:r>
              <a:rPr lang="ru-RU" i="1" dirty="0" smtClean="0">
                <a:latin typeface="Times New Roman" pitchFamily="18" charset="0"/>
                <a:cs typeface="Times New Roman" pitchFamily="18" charset="0"/>
              </a:rPr>
              <a:t>		«Мое предприятие принадлежит к числу тех, решение которых дается терпением. Торжество будет уделом более терпеливого. Я открою кампанию переходом через Неман. Закончу я ее в Смоленске и Минске. Там я остановлюсь. Я укреплю эти два города и займусь в Вильне, где будет моя главная квартира в течение ближайшей зимы, организацией Литвы, которая жаждет сбросить с себя русское иго. И мы увидим, кто из нас двух устанет первый: я от того, что буду содержать свою армию насчет России, или Александр от того, что ему придется кормить мою армию насчет своей страны. И, может быть, я сам уеду на самые суровые месяцы зимы в Париж»</a:t>
            </a:r>
            <a:endParaRPr lang="ru-RU" i="1" dirty="0">
              <a:latin typeface="Times New Roman" pitchFamily="18" charset="0"/>
              <a:cs typeface="Times New Roman" pitchFamily="18" charset="0"/>
            </a:endParaRPr>
          </a:p>
        </p:txBody>
      </p:sp>
      <p:pic>
        <p:nvPicPr>
          <p:cNvPr id="4097" name="Picture 1" descr="C:\Users\й\Desktop\котэ\i.jpg12.jpg"/>
          <p:cNvPicPr>
            <a:picLocks noGrp="1" noChangeAspect="1" noChangeArrowheads="1"/>
          </p:cNvPicPr>
          <p:nvPr>
            <p:ph sz="half" idx="1"/>
          </p:nvPr>
        </p:nvPicPr>
        <p:blipFill>
          <a:blip r:embed="rId2" cstate="print"/>
          <a:srcRect/>
          <a:stretch>
            <a:fillRect/>
          </a:stretch>
        </p:blipFill>
        <p:spPr bwMode="auto">
          <a:xfrm>
            <a:off x="304800" y="1981200"/>
            <a:ext cx="3581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
            <a:ext cx="8305800" cy="667512"/>
          </a:xfrm>
        </p:spPr>
        <p:txBody>
          <a:bodyPr>
            <a:normAutofit/>
          </a:bodyPr>
          <a:lstStyle/>
          <a:p>
            <a:pPr algn="ctr"/>
            <a:r>
              <a:rPr lang="ru-RU" sz="2800" b="1" dirty="0" smtClean="0">
                <a:solidFill>
                  <a:schemeClr val="accent1">
                    <a:lumMod val="75000"/>
                  </a:schemeClr>
                </a:solidFill>
                <a:latin typeface="Times New Roman" pitchFamily="18" charset="0"/>
                <a:cs typeface="Times New Roman" pitchFamily="18" charset="0"/>
              </a:rPr>
              <a:t>Переход через Неман 12 июня 1812 г. (Богетти).</a:t>
            </a:r>
            <a:endParaRPr lang="ru-RU" sz="2800" dirty="0">
              <a:solidFill>
                <a:schemeClr val="accent1">
                  <a:lumMod val="75000"/>
                </a:schemeClr>
              </a:solidFill>
              <a:latin typeface="Times New Roman" pitchFamily="18" charset="0"/>
              <a:cs typeface="Times New Roman" pitchFamily="18" charset="0"/>
            </a:endParaRPr>
          </a:p>
        </p:txBody>
      </p:sp>
      <p:pic>
        <p:nvPicPr>
          <p:cNvPr id="3074" name="Picture 2" descr="C:\Users\й\Desktop\котэ\book31402.gif"/>
          <p:cNvPicPr>
            <a:picLocks noGrp="1" noChangeAspect="1" noChangeArrowheads="1"/>
          </p:cNvPicPr>
          <p:nvPr>
            <p:ph idx="1"/>
          </p:nvPr>
        </p:nvPicPr>
        <p:blipFill>
          <a:blip r:embed="rId2" cstate="print"/>
          <a:srcRect/>
          <a:stretch>
            <a:fillRect/>
          </a:stretch>
        </p:blipFill>
        <p:spPr bwMode="auto">
          <a:xfrm>
            <a:off x="304800" y="2971800"/>
            <a:ext cx="5287182" cy="3119438"/>
          </a:xfrm>
          <a:prstGeom prst="rect">
            <a:avLst/>
          </a:prstGeom>
          <a:ln>
            <a:noFill/>
          </a:ln>
          <a:effectLst>
            <a:reflection blurRad="6350" stA="52000" endA="300" endPos="35000" dir="5400000" sy="-100000" algn="bl" rotWithShape="0"/>
            <a:softEdge rad="112500"/>
          </a:effectLst>
        </p:spPr>
      </p:pic>
      <p:pic>
        <p:nvPicPr>
          <p:cNvPr id="3076" name="Picture 4" descr="На берегу Немана. (Фабер дю-Фор — майор артиллерии Вюртембергской армии)."/>
          <p:cNvPicPr>
            <a:picLocks noChangeAspect="1" noChangeArrowheads="1"/>
          </p:cNvPicPr>
          <p:nvPr/>
        </p:nvPicPr>
        <p:blipFill>
          <a:blip r:embed="rId3" cstate="print"/>
          <a:srcRect/>
          <a:stretch>
            <a:fillRect/>
          </a:stretch>
        </p:blipFill>
        <p:spPr bwMode="auto">
          <a:xfrm>
            <a:off x="4038600" y="1295400"/>
            <a:ext cx="4800600" cy="3104389"/>
          </a:xfrm>
          <a:prstGeom prst="rect">
            <a:avLst/>
          </a:prstGeom>
          <a:ln>
            <a:noFill/>
          </a:ln>
          <a:effectLst>
            <a:reflection blurRad="6350" stA="52000" endA="300" endPos="35000" dir="5400000" sy="-100000" algn="bl" rotWithShape="0"/>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19912"/>
          </a:xfrm>
        </p:spPr>
        <p:txBody>
          <a:bodyPr>
            <a:normAutofit/>
          </a:bodyPr>
          <a:lstStyle/>
          <a:p>
            <a:pPr algn="ctr"/>
            <a:r>
              <a:rPr lang="ru-RU" sz="4400" b="1" dirty="0" smtClean="0">
                <a:latin typeface="Times New Roman" pitchFamily="18" charset="0"/>
                <a:cs typeface="Times New Roman" pitchFamily="18" charset="0"/>
              </a:rPr>
              <a:t>Кутузов Михаил Илларионович</a:t>
            </a:r>
            <a:endParaRPr lang="ru-RU" sz="44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0" y="1905000"/>
            <a:ext cx="4572000" cy="4434840"/>
          </a:xfrm>
        </p:spPr>
        <p:txBody>
          <a:bodyPr>
            <a:normAutofit fontScale="85000" lnSpcReduction="10000"/>
          </a:bodyPr>
          <a:lstStyle/>
          <a:p>
            <a:pPr algn="just">
              <a:buNone/>
            </a:pPr>
            <a:r>
              <a:rPr lang="ru-RU" dirty="0" smtClean="0"/>
              <a:t>		«</a:t>
            </a:r>
            <a:r>
              <a:rPr lang="ru-RU" i="1" dirty="0" smtClean="0"/>
              <a:t>Показывая собою личный пример храбрости и неустрашимости, он, преодолел под сильным огнем неприятеля все встреченные им трудности; перескочил чрез палисад, предупредил стремление турок, быстро взлетел на вал крепости, овладел бастионом и многими батареями… Генерал Кутузов шёл у меня на левом крыле; но был правою моей рукою</a:t>
            </a:r>
            <a:r>
              <a:rPr lang="ru-RU" dirty="0" smtClean="0"/>
              <a:t>».</a:t>
            </a:r>
          </a:p>
          <a:p>
            <a:pPr algn="r">
              <a:buNone/>
            </a:pPr>
            <a:r>
              <a:rPr lang="ru-RU" dirty="0" smtClean="0">
                <a:latin typeface="Times New Roman" pitchFamily="18" charset="0"/>
                <a:cs typeface="Times New Roman" pitchFamily="18" charset="0"/>
              </a:rPr>
              <a:t>(А.В.Суворов о М.И.Кутузове)</a:t>
            </a:r>
            <a:endParaRPr lang="ru-RU" dirty="0">
              <a:latin typeface="Times New Roman" pitchFamily="18" charset="0"/>
              <a:cs typeface="Times New Roman" pitchFamily="18" charset="0"/>
            </a:endParaRPr>
          </a:p>
        </p:txBody>
      </p:sp>
      <p:pic>
        <p:nvPicPr>
          <p:cNvPr id="19458" name="Picture 2" descr="C:\Users\й\Desktop\котэ\001.jpg"/>
          <p:cNvPicPr>
            <a:picLocks noGrp="1" noChangeAspect="1" noChangeArrowheads="1"/>
          </p:cNvPicPr>
          <p:nvPr>
            <p:ph sz="half" idx="2"/>
          </p:nvPr>
        </p:nvPicPr>
        <p:blipFill>
          <a:blip r:embed="rId2" cstate="print"/>
          <a:srcRect/>
          <a:stretch>
            <a:fillRect/>
          </a:stretch>
        </p:blipFill>
        <p:spPr bwMode="auto">
          <a:xfrm>
            <a:off x="5257800" y="1907236"/>
            <a:ext cx="3530656" cy="449356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й\Desktop\котэ\7.jpg"/>
          <p:cNvPicPr>
            <a:picLocks noChangeAspect="1" noChangeArrowheads="1"/>
          </p:cNvPicPr>
          <p:nvPr/>
        </p:nvPicPr>
        <p:blipFill>
          <a:blip r:embed="rId2" cstate="print"/>
          <a:srcRect/>
          <a:stretch>
            <a:fillRect/>
          </a:stretch>
        </p:blipFill>
        <p:spPr bwMode="auto">
          <a:xfrm>
            <a:off x="304800" y="3048000"/>
            <a:ext cx="5145506" cy="32588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a:xfrm>
            <a:off x="381000" y="533400"/>
            <a:ext cx="8305800" cy="838200"/>
          </a:xfrm>
        </p:spPr>
        <p:txBody>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Отступление русской армии</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4191000" y="1524000"/>
            <a:ext cx="4572000" cy="2246769"/>
          </a:xfrm>
          <a:prstGeom prst="rect">
            <a:avLst/>
          </a:prstGeom>
        </p:spPr>
        <p:txBody>
          <a:bodyPr>
            <a:spAutoFit/>
          </a:bodyPr>
          <a:lstStyle/>
          <a:p>
            <a:pPr marL="457200" indent="-457200" algn="just"/>
            <a:r>
              <a:rPr lang="ru-RU" sz="2000" b="1" dirty="0" smtClean="0">
                <a:latin typeface="Times New Roman" pitchFamily="18" charset="0"/>
                <a:cs typeface="Times New Roman" pitchFamily="18" charset="0"/>
              </a:rPr>
              <a:t>		Российское командование задолго до начала войны предвидело возможность длительного организованного отступления с тем, чтобы избежать риска потери армии в решительном сражении.</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TotalTime>
  <Words>264</Words>
  <Application>Microsoft Office PowerPoint</Application>
  <PresentationFormat>Экран (4:3)</PresentationFormat>
  <Paragraphs>64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 «По местам  боевой славы…» (посвящено 200-летию  Отечественной войны 1812 г.)</vt:lpstr>
      <vt:lpstr>Бородинское сражение 1812 года</vt:lpstr>
      <vt:lpstr>Бородинское поле сегодня…</vt:lpstr>
      <vt:lpstr>Слайд 4</vt:lpstr>
      <vt:lpstr>Численность войск</vt:lpstr>
      <vt:lpstr>Планы Наполеона</vt:lpstr>
      <vt:lpstr>Переход через Неман 12 июня 1812 г. (Богетти).</vt:lpstr>
      <vt:lpstr>Кутузов Михаил Илларионович</vt:lpstr>
      <vt:lpstr>Отступление русской армии</vt:lpstr>
      <vt:lpstr>Александр I</vt:lpstr>
      <vt:lpstr> Начало сражения</vt:lpstr>
      <vt:lpstr>Бой за Шевардинский редут</vt:lpstr>
      <vt:lpstr>Бой за Утицкий курган</vt:lpstr>
      <vt:lpstr>Бой за Утицкий курган</vt:lpstr>
      <vt:lpstr>Рейд казаков Платова и Уварова </vt:lpstr>
      <vt:lpstr>Рейд казаков Платова и Уварова </vt:lpstr>
      <vt:lpstr>Батарея Раевского </vt:lpstr>
      <vt:lpstr>Завершение битвы </vt:lpstr>
      <vt:lpstr>        Напрасно ждал Наполеон, Последним счастьем упоенный, Москвы коленопреклоненной С ключами старого Кремля: Нет, не пошла Москва моя К нему с повинной головою. Не праздник, не приемный дар, Она готовила пожар Нетерпеливому герою.                                             А.С. Пушкин </vt:lpstr>
      <vt:lpstr>Герои Отечественной войны 1812 г.</vt:lpstr>
      <vt:lpstr>Герои Отечественной войны 1812 г.</vt:lpstr>
      <vt:lpstr>Герои Отечественной войны 1812 г.</vt:lpstr>
      <vt:lpstr>Герои Отечественной войны 1812 г.</vt:lpstr>
      <vt:lpstr>Итог Бородинского сражения</vt:lpstr>
      <vt:lpstr>Итог Бородинского сражения</vt:lpstr>
      <vt:lpstr> Да, были люди в наше время, Могучее, лихое племя: Богатыри - не вы. Плохая им досталась доля: Немногие вернулись с поля. Когда б на то не божья воля, Не отдали б Москвы!     (М.Ю.Лермонтов «Бородино»)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Историко-литературная композиция на тему: «По местам боевой славы…»</dc:title>
  <dc:creator>й</dc:creator>
  <cp:lastModifiedBy>й</cp:lastModifiedBy>
  <cp:revision>194</cp:revision>
  <dcterms:created xsi:type="dcterms:W3CDTF">2012-05-17T19:10:34Z</dcterms:created>
  <dcterms:modified xsi:type="dcterms:W3CDTF">2012-05-19T11:49:00Z</dcterms:modified>
</cp:coreProperties>
</file>