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643998" cy="464347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Двадцать </a:t>
            </a:r>
            <a:r>
              <a:rPr lang="ru-RU" sz="4400" dirty="0" smtClean="0">
                <a:solidFill>
                  <a:schemeClr val="tx1"/>
                </a:solidFill>
              </a:rPr>
              <a:t>шестое</a:t>
            </a:r>
            <a:r>
              <a:rPr lang="ru-RU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smtClean="0">
                <a:solidFill>
                  <a:schemeClr val="tx1"/>
                </a:solidFill>
              </a:rPr>
              <a:t>февраля</a:t>
            </a:r>
          </a:p>
          <a:p>
            <a:r>
              <a:rPr lang="ru-RU" sz="4400" dirty="0" smtClean="0">
                <a:solidFill>
                  <a:schemeClr val="tx1"/>
                </a:solidFill>
              </a:rPr>
              <a:t>Классная работа</a:t>
            </a:r>
          </a:p>
          <a:p>
            <a:r>
              <a:rPr lang="ru-RU" sz="4400" b="1" dirty="0" smtClean="0">
                <a:solidFill>
                  <a:schemeClr val="tx1"/>
                </a:solidFill>
              </a:rPr>
              <a:t>Безударные окончания  </a:t>
            </a:r>
            <a:r>
              <a:rPr lang="ru-RU" sz="4400" b="1" i="1" dirty="0" smtClean="0">
                <a:solidFill>
                  <a:schemeClr val="tx1"/>
                </a:solidFill>
              </a:rPr>
              <a:t>-е</a:t>
            </a:r>
            <a:r>
              <a:rPr lang="ru-RU" sz="4400" b="1" dirty="0" smtClean="0">
                <a:solidFill>
                  <a:schemeClr val="tx1"/>
                </a:solidFill>
              </a:rPr>
              <a:t> и </a:t>
            </a:r>
            <a:r>
              <a:rPr lang="ru-RU" sz="4400" b="1" i="1" dirty="0" smtClean="0">
                <a:solidFill>
                  <a:schemeClr val="tx1"/>
                </a:solidFill>
              </a:rPr>
              <a:t>-и </a:t>
            </a:r>
          </a:p>
          <a:p>
            <a:r>
              <a:rPr lang="ru-RU" sz="4400" b="1" dirty="0" smtClean="0">
                <a:solidFill>
                  <a:schemeClr val="tx1"/>
                </a:solidFill>
              </a:rPr>
              <a:t>в именах существительных</a:t>
            </a:r>
          </a:p>
          <a:p>
            <a:r>
              <a:rPr lang="ru-RU" sz="4400" dirty="0" smtClean="0">
                <a:solidFill>
                  <a:schemeClr val="tx1"/>
                </a:solidFill>
              </a:rPr>
              <a:t>(продолжение темы)</a:t>
            </a:r>
          </a:p>
          <a:p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42910" y="235743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</a:rPr>
              <a:t>Работа над ошибками 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4071942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chemeClr val="tx1"/>
                </a:solidFill>
              </a:rPr>
              <a:t>Объяснительный диктант</a:t>
            </a:r>
            <a:endParaRPr lang="ru-RU" sz="4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982638"/>
          <a:ext cx="3643338" cy="660411"/>
        </p:xfrm>
        <a:graphic>
          <a:graphicData uri="http://schemas.openxmlformats.org/drawingml/2006/table">
            <a:tbl>
              <a:tblPr/>
              <a:tblGrid>
                <a:gridCol w="3643338"/>
              </a:tblGrid>
              <a:tr h="66041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Склонение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14942" y="982638"/>
          <a:ext cx="3643338" cy="660411"/>
        </p:xfrm>
        <a:graphic>
          <a:graphicData uri="http://schemas.openxmlformats.org/drawingml/2006/table">
            <a:tbl>
              <a:tblPr/>
              <a:tblGrid>
                <a:gridCol w="3643338"/>
              </a:tblGrid>
              <a:tr h="66041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Существительные</a:t>
                      </a:r>
                      <a:r>
                        <a:rPr lang="ru-RU" baseline="0" dirty="0" smtClean="0"/>
                        <a:t> на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996286"/>
          <a:ext cx="1428760" cy="1289705"/>
        </p:xfrm>
        <a:graphic>
          <a:graphicData uri="http://schemas.openxmlformats.org/drawingml/2006/table">
            <a:tbl>
              <a:tblPr/>
              <a:tblGrid>
                <a:gridCol w="1428760"/>
              </a:tblGrid>
              <a:tr h="12897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Падежи </a:t>
                      </a:r>
                      <a:endParaRPr lang="ru-RU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214942" y="1637731"/>
          <a:ext cx="1214446" cy="627797"/>
        </p:xfrm>
        <a:graphic>
          <a:graphicData uri="http://schemas.openxmlformats.org/drawingml/2006/table">
            <a:tbl>
              <a:tblPr/>
              <a:tblGrid>
                <a:gridCol w="1214446"/>
              </a:tblGrid>
              <a:tr h="6277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ия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388" y="1643050"/>
          <a:ext cx="1214446" cy="627797"/>
        </p:xfrm>
        <a:graphic>
          <a:graphicData uri="http://schemas.openxmlformats.org/drawingml/2006/table">
            <a:tbl>
              <a:tblPr/>
              <a:tblGrid>
                <a:gridCol w="1214446"/>
              </a:tblGrid>
              <a:tr h="6277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ий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643834" y="1643050"/>
          <a:ext cx="1214446" cy="627797"/>
        </p:xfrm>
        <a:graphic>
          <a:graphicData uri="http://schemas.openxmlformats.org/drawingml/2006/table">
            <a:tbl>
              <a:tblPr/>
              <a:tblGrid>
                <a:gridCol w="1214446"/>
              </a:tblGrid>
              <a:tr h="627797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ие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000496" y="1643050"/>
          <a:ext cx="1214446" cy="627797"/>
        </p:xfrm>
        <a:graphic>
          <a:graphicData uri="http://schemas.openxmlformats.org/drawingml/2006/table">
            <a:tbl>
              <a:tblPr/>
              <a:tblGrid>
                <a:gridCol w="1214446"/>
              </a:tblGrid>
              <a:tr h="6277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3-е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786050" y="1643050"/>
          <a:ext cx="1214446" cy="627797"/>
        </p:xfrm>
        <a:graphic>
          <a:graphicData uri="http://schemas.openxmlformats.org/drawingml/2006/table">
            <a:tbl>
              <a:tblPr/>
              <a:tblGrid>
                <a:gridCol w="1214446"/>
              </a:tblGrid>
              <a:tr h="6277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2-е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71604" y="1643050"/>
          <a:ext cx="1214446" cy="627797"/>
        </p:xfrm>
        <a:graphic>
          <a:graphicData uri="http://schemas.openxmlformats.org/drawingml/2006/table">
            <a:tbl>
              <a:tblPr/>
              <a:tblGrid>
                <a:gridCol w="1214446"/>
              </a:tblGrid>
              <a:tr h="6277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1-е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50125" y="2279177"/>
          <a:ext cx="1419368" cy="1721328"/>
        </p:xfrm>
        <a:graphic>
          <a:graphicData uri="http://schemas.openxmlformats.org/drawingml/2006/table">
            <a:tbl>
              <a:tblPr/>
              <a:tblGrid>
                <a:gridCol w="1419368"/>
              </a:tblGrid>
              <a:tr h="17213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Р.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Д.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П.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71604" y="2285993"/>
          <a:ext cx="7285793" cy="1714512"/>
        </p:xfrm>
        <a:graphic>
          <a:graphicData uri="http://schemas.openxmlformats.org/drawingml/2006/table">
            <a:tbl>
              <a:tblPr/>
              <a:tblGrid>
                <a:gridCol w="7285793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dirty="0" smtClean="0"/>
                        <a:t>   -и  (-</a:t>
                      </a:r>
                      <a:r>
                        <a:rPr lang="ru-RU" dirty="0" err="1" smtClean="0"/>
                        <a:t>ы</a:t>
                      </a:r>
                      <a:r>
                        <a:rPr lang="ru-RU" dirty="0" smtClean="0"/>
                        <a:t>)                 -                    -и                   -и                      -                    -</a:t>
                      </a:r>
                    </a:p>
                    <a:p>
                      <a:r>
                        <a:rPr lang="ru-RU" dirty="0" smtClean="0"/>
                        <a:t>      </a:t>
                      </a:r>
                    </a:p>
                    <a:p>
                      <a:r>
                        <a:rPr lang="ru-RU" dirty="0" smtClean="0"/>
                        <a:t>      -е                       -                    -и</a:t>
                      </a:r>
                      <a:r>
                        <a:rPr lang="ru-RU" baseline="0" dirty="0" smtClean="0"/>
                        <a:t>                   -и                      -                    -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      -е                      -е                   -и                   -и                      -и                  -и</a:t>
                      </a:r>
                      <a:r>
                        <a:rPr lang="ru-RU" dirty="0" smtClean="0"/>
                        <a:t> 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rot="5400000">
            <a:off x="1893075" y="3107529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107521" y="3107529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357686" y="3143248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572132" y="3143248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6786578" y="3143248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1500187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err="1" smtClean="0">
                <a:solidFill>
                  <a:schemeClr val="tx1"/>
                </a:solidFill>
              </a:rPr>
              <a:t>и-е</a:t>
            </a:r>
            <a:r>
              <a:rPr lang="ru-RU" sz="3600" b="1" dirty="0" smtClean="0">
                <a:solidFill>
                  <a:schemeClr val="tx1"/>
                </a:solidFill>
              </a:rPr>
              <a:t> в окончаниях имен существительных</a:t>
            </a:r>
            <a:endParaRPr lang="ru-R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500306"/>
          <a:ext cx="8572560" cy="31191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290884"/>
                <a:gridCol w="32816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Имена</a:t>
                      </a:r>
                      <a:r>
                        <a:rPr lang="ru-RU" baseline="0" dirty="0" smtClean="0"/>
                        <a:t> существительные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Окончание -и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Окончание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i="1" baseline="0" dirty="0" smtClean="0"/>
                        <a:t>-е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Текст 5"/>
          <p:cNvSpPr txBox="1">
            <a:spLocks/>
          </p:cNvSpPr>
          <p:nvPr/>
        </p:nvSpPr>
        <p:spPr>
          <a:xfrm>
            <a:off x="285720" y="2857496"/>
            <a:ext cx="5286412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1-го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род.п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3-го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–мя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</a:t>
            </a:r>
            <a:r>
              <a:rPr kumimoji="0" lang="ru-RU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ия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-</a:t>
            </a:r>
            <a:r>
              <a:rPr kumimoji="0" lang="ru-RU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ий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-</a:t>
            </a:r>
            <a:r>
              <a:rPr kumimoji="0" lang="ru-RU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ие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85720" y="4714884"/>
            <a:ext cx="3778249" cy="835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1-го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дат. и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предл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п.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2-го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предл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п.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0" y="2906713"/>
            <a:ext cx="9144000" cy="1500187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Диктант  «Проверь себя».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Петя добрался до первой мели. Сердце у мальчика забилось от радости. У него в коллекции  был всего один морской конёк, а здесь их было так много. Но вдруг Петя увидел на обрыве отца, который звал его. Голос отца вернул мальчика к горькому чувству разлуки с морем.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(По В. Катаеву.)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785926"/>
          </a:xfrm>
        </p:spPr>
        <p:txBody>
          <a:bodyPr>
            <a:prstTxWarp prst="textDeflateBottom">
              <a:avLst>
                <a:gd name="adj" fmla="val 56329"/>
              </a:avLst>
            </a:prstTxWarp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 anchor="ctr"/>
          <a:lstStyle/>
          <a:p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785926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Какую тему мы сегодня закрепляли?</a:t>
            </a:r>
          </a:p>
          <a:p>
            <a:r>
              <a:rPr lang="ru-RU" sz="3600" dirty="0" smtClean="0"/>
              <a:t>Мы закрепляли  этот материал для того, чтобы…</a:t>
            </a:r>
          </a:p>
          <a:p>
            <a:endParaRPr lang="ru-RU" sz="3600" dirty="0" smtClean="0"/>
          </a:p>
        </p:txBody>
      </p:sp>
      <p:pic>
        <p:nvPicPr>
          <p:cNvPr id="7" name="Picture 4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4370774"/>
            <a:ext cx="1428760" cy="207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Triangle">
              <a:avLst/>
            </a:prstTxWarp>
            <a:normAutofit fontScale="90000"/>
            <a:scene3d>
              <a:camera prst="obliqueTopRigh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7200" b="1" dirty="0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Домашнее задание</a:t>
            </a:r>
            <a:endParaRPr lang="ru-RU" sz="7200" b="1" dirty="0">
              <a:solidFill>
                <a:srgbClr val="00206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214546" y="2357430"/>
            <a:ext cx="4357718" cy="3786214"/>
          </a:xfrm>
          <a:prstGeom prst="foldedCorner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§59(повторить);</a:t>
            </a:r>
          </a:p>
          <a:p>
            <a:r>
              <a:rPr lang="ru-RU" sz="4000" b="1" dirty="0" smtClean="0">
                <a:solidFill>
                  <a:schemeClr val="tx1"/>
                </a:solidFill>
              </a:rPr>
              <a:t>упр.794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5" name="Picture 7" descr="анимация-книга-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786322"/>
            <a:ext cx="208915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218</Words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Рефлексия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5</cp:revision>
  <dcterms:created xsi:type="dcterms:W3CDTF">2009-02-24T18:28:59Z</dcterms:created>
  <dcterms:modified xsi:type="dcterms:W3CDTF">2009-02-25T16:32:40Z</dcterms:modified>
</cp:coreProperties>
</file>