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4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74" r:id="rId9"/>
    <p:sldId id="288" r:id="rId10"/>
    <p:sldId id="272" r:id="rId11"/>
    <p:sldId id="263" r:id="rId12"/>
    <p:sldId id="273" r:id="rId13"/>
    <p:sldId id="264" r:id="rId14"/>
    <p:sldId id="265" r:id="rId15"/>
    <p:sldId id="266" r:id="rId16"/>
    <p:sldId id="267" r:id="rId17"/>
    <p:sldId id="282" r:id="rId18"/>
    <p:sldId id="289" r:id="rId19"/>
    <p:sldId id="290" r:id="rId20"/>
    <p:sldId id="284" r:id="rId21"/>
    <p:sldId id="291" r:id="rId22"/>
    <p:sldId id="292" r:id="rId23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FFC5"/>
    <a:srgbClr val="99FF99"/>
    <a:srgbClr val="006600"/>
    <a:srgbClr val="FF99FF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90" autoAdjust="0"/>
  </p:normalViewPr>
  <p:slideViewPr>
    <p:cSldViewPr>
      <p:cViewPr varScale="1">
        <p:scale>
          <a:sx n="55" d="100"/>
          <a:sy n="55" d="100"/>
        </p:scale>
        <p:origin x="-93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5F79B-C80B-4FEB-8770-BE7E3326A871}" type="datetimeFigureOut">
              <a:rPr lang="ru-RU" smtClean="0"/>
              <a:pPr/>
              <a:t>12.08.2013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9762F-4843-46D7-8B4B-F413DF7B9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101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9762F-4843-46D7-8B4B-F413DF7B95AB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0557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9762F-4843-46D7-8B4B-F413DF7B95A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151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5F6E1-5A6A-4608-89B3-B1E8C4437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132337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01D72-968F-45DA-AD0F-2CDD0B448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6330931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CF840-DE56-4F40-820F-DFFC1D3CF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2928454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E2100-B761-4332-98F0-DB20B05E4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646562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53479-482A-4F66-938A-1D4164A87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922211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1C1A4-E0BE-44DC-B623-AE29E82F6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744356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9D9C7-F152-4F5A-AFAD-4A995E6FF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204818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0B7CC-9292-41CD-B1D6-4467E4DEF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7762247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CFFB2-951E-4FA6-BB8C-1946ED29E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32062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21641-45D2-4B33-B0AE-642AC5718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5195401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96ABE-17B4-4D5C-98C2-521F2F8D1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437550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C5C268B-0681-4AF7-8CA5-3E6BF81B2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33375"/>
            <a:ext cx="5113337" cy="395922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Слова-счетоводы в истории Олимпийского движения.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5373688"/>
            <a:ext cx="6400800" cy="1223962"/>
          </a:xfrm>
        </p:spPr>
        <p:txBody>
          <a:bodyPr/>
          <a:lstStyle/>
          <a:p>
            <a:pPr eaLnBrk="1" hangingPunct="1"/>
            <a:r>
              <a:rPr lang="ru-RU" i="1" dirty="0" smtClean="0">
                <a:latin typeface="Cambria" pitchFamily="18" charset="0"/>
                <a:cs typeface="Times New Roman" pitchFamily="18" charset="0"/>
              </a:rPr>
              <a:t>Симоненко Ирина Олеговна, учитель русского языка</a:t>
            </a:r>
          </a:p>
        </p:txBody>
      </p:sp>
      <p:pic>
        <p:nvPicPr>
          <p:cNvPr id="2054" name="Picture 6" descr="news-bgHuQ5HpWA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04048" y="260648"/>
            <a:ext cx="3967316" cy="4782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950915" y="476672"/>
            <a:ext cx="6985000" cy="1143000"/>
          </a:xfrm>
        </p:spPr>
        <p:txBody>
          <a:bodyPr/>
          <a:lstStyle/>
          <a:p>
            <a:pPr eaLnBrk="1" hangingPunct="1"/>
            <a:r>
              <a:rPr lang="ru-RU" sz="6000" b="1" dirty="0" smtClean="0">
                <a:latin typeface="Cambria" pitchFamily="18" charset="0"/>
              </a:rPr>
              <a:t>Люди-легенды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20161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Documents and Settings\Женя\Рабочий стол\1-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19" y="2276872"/>
            <a:ext cx="6783393" cy="3810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944" y="192088"/>
            <a:ext cx="4838957" cy="3370262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Канадский конник          </a:t>
            </a:r>
            <a:br>
              <a:rPr lang="ru-RU" sz="2800" dirty="0" smtClean="0">
                <a:latin typeface="Cambria" pitchFamily="18" charset="0"/>
                <a:cs typeface="Times New Roman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Иан Миллар 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вот уже </a:t>
            </a:r>
            <a:r>
              <a:rPr lang="ru-RU" sz="2800" b="1" dirty="0" smtClean="0">
                <a:latin typeface="Cambria" pitchFamily="18" charset="0"/>
                <a:cs typeface="Times New Roman" pitchFamily="18" charset="0"/>
              </a:rPr>
              <a:t>сорок лет 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принимает участие в Олимпийских Играх </a:t>
            </a:r>
            <a:br>
              <a:rPr lang="ru-RU" sz="2800" dirty="0" smtClean="0">
                <a:latin typeface="Cambria" pitchFamily="18" charset="0"/>
                <a:cs typeface="Times New Roman" pitchFamily="18" charset="0"/>
              </a:rPr>
            </a:b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(на Олимпиаде в Лондоне ему было 65 лет).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3501008"/>
            <a:ext cx="5688632" cy="287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Йозефа Идем 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– итальянская байдарочница, участница 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latin typeface="Cambria" pitchFamily="18" charset="0"/>
                <a:cs typeface="Times New Roman" pitchFamily="18" charset="0"/>
              </a:rPr>
              <a:t>во</a:t>
            </a:r>
            <a:r>
              <a:rPr lang="ru-RU" sz="2800" b="1" u="sng" dirty="0" smtClean="0">
                <a:latin typeface="Cambria" pitchFamily="18" charset="0"/>
                <a:cs typeface="Times New Roman" pitchFamily="18" charset="0"/>
              </a:rPr>
              <a:t>сьм</a:t>
            </a:r>
            <a:r>
              <a:rPr lang="ru-RU" sz="2800" b="1" dirty="0" smtClean="0">
                <a:latin typeface="Cambria" pitchFamily="18" charset="0"/>
                <a:cs typeface="Times New Roman" pitchFamily="18" charset="0"/>
              </a:rPr>
              <a:t>и  олимпиад 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(принимает участие в соревнованиях уже 28 лет).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/>
              <a:t>	</a:t>
            </a:r>
          </a:p>
        </p:txBody>
      </p:sp>
      <p:pic>
        <p:nvPicPr>
          <p:cNvPr id="15365" name="Picture 5" descr="15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1520" y="188638"/>
            <a:ext cx="3657600" cy="2303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367" name="Picture 7" descr="josefa_idem-19626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96136" y="3768133"/>
            <a:ext cx="3141739" cy="2264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Скругленный прямоугольник 1"/>
          <p:cNvSpPr/>
          <p:nvPr/>
        </p:nvSpPr>
        <p:spPr>
          <a:xfrm>
            <a:off x="7596336" y="798290"/>
            <a:ext cx="1152127" cy="504056"/>
          </a:xfrm>
          <a:prstGeom prst="roundRect">
            <a:avLst/>
          </a:prstGeom>
          <a:solidFill>
            <a:srgbClr val="C5F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4660551"/>
            <a:ext cx="2059632" cy="504056"/>
          </a:xfrm>
          <a:prstGeom prst="roundRect">
            <a:avLst/>
          </a:prstGeom>
          <a:solidFill>
            <a:srgbClr val="C5F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90513-larisa-latynin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664"/>
            <a:ext cx="2016249" cy="2837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391" name="Picture 7" descr="latynina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3525509" cy="1986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3861048"/>
            <a:ext cx="8496944" cy="248126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Лариса Латынина 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– легендарная советская гимнастка, обладательница 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latin typeface="Cambria" pitchFamily="18" charset="0"/>
                <a:cs typeface="Times New Roman" pitchFamily="18" charset="0"/>
              </a:rPr>
              <a:t>восе</a:t>
            </a:r>
            <a:r>
              <a:rPr lang="ru-RU" sz="2800" b="1" u="sng" dirty="0" smtClean="0">
                <a:latin typeface="Cambria" pitchFamily="18" charset="0"/>
                <a:cs typeface="Times New Roman" pitchFamily="18" charset="0"/>
              </a:rPr>
              <a:t>мн</a:t>
            </a:r>
            <a:r>
              <a:rPr lang="ru-RU" sz="2800" b="1" dirty="0" smtClean="0">
                <a:latin typeface="Cambria" pitchFamily="18" charset="0"/>
                <a:cs typeface="Times New Roman" pitchFamily="18" charset="0"/>
              </a:rPr>
              <a:t>адцати  олимпийских медалей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  разного достоинства.  В 1957 году она завоевала все золотые медали Чемпионата Европы по спортивной гимнастике.  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ru-RU" sz="2800" dirty="0" smtClean="0">
              <a:latin typeface="Cambr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4725143"/>
            <a:ext cx="2664296" cy="367931"/>
          </a:xfrm>
          <a:prstGeom prst="roundRect">
            <a:avLst/>
          </a:prstGeom>
          <a:solidFill>
            <a:srgbClr val="C5F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16261"/>
            <a:ext cx="8712968" cy="1944687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Рекорд  Л. Латыниной  по количеству медалей смог побить только в 2012 году знаменитый американский пловец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Майкл Фелпс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. 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В его копилке </a:t>
            </a:r>
            <a:r>
              <a:rPr lang="ru-RU" sz="2800" b="1" dirty="0" smtClean="0">
                <a:latin typeface="Cambria" pitchFamily="18" charset="0"/>
                <a:cs typeface="Times New Roman" pitchFamily="18" charset="0"/>
              </a:rPr>
              <a:t>двадцать две  медали 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, из которых  </a:t>
            </a:r>
            <a:r>
              <a:rPr lang="ru-RU" sz="2800" b="1" dirty="0" smtClean="0">
                <a:latin typeface="Cambria" pitchFamily="18" charset="0"/>
                <a:cs typeface="Times New Roman" pitchFamily="18" charset="0"/>
              </a:rPr>
              <a:t>восемнадцать   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– «золото».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endParaRPr lang="ru-RU" sz="2800" dirty="0" smtClean="0"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6393" name="Picture 9" descr="i?id=67132527-00-72&amp;n=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1008"/>
            <a:ext cx="5112568" cy="2573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2861780" y="2205986"/>
            <a:ext cx="2304255" cy="432048"/>
          </a:xfrm>
          <a:prstGeom prst="roundRect">
            <a:avLst/>
          </a:prstGeom>
          <a:solidFill>
            <a:srgbClr val="C5F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39752" y="2565259"/>
            <a:ext cx="2556284" cy="504056"/>
          </a:xfrm>
          <a:prstGeom prst="roundRect">
            <a:avLst/>
          </a:prstGeom>
          <a:solidFill>
            <a:srgbClr val="C5F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60350"/>
            <a:ext cx="8712968" cy="22606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Николай Андрианов 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– советский гимнаст, обладатель </a:t>
            </a:r>
            <a:r>
              <a:rPr lang="ru-RU" sz="2800" b="1" dirty="0" smtClean="0">
                <a:latin typeface="Cambria" pitchFamily="18" charset="0"/>
                <a:cs typeface="Times New Roman" pitchFamily="18" charset="0"/>
              </a:rPr>
              <a:t>пятнадцати  олимпийских медалей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. 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Он неоднократно устанавливал мировые рекорды, 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2 раза его имя заносили в Книгу рекордов Гиннеса.</a:t>
            </a:r>
          </a:p>
        </p:txBody>
      </p:sp>
      <p:pic>
        <p:nvPicPr>
          <p:cNvPr id="19461" name="Picture 5" descr="nikolai_andrianov0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80290"/>
            <a:ext cx="2832100" cy="3433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463" name="Picture 7" descr="image0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01332"/>
            <a:ext cx="2626855" cy="3391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2426057" y="764704"/>
            <a:ext cx="2136452" cy="504056"/>
          </a:xfrm>
          <a:prstGeom prst="roundRect">
            <a:avLst/>
          </a:prstGeom>
          <a:solidFill>
            <a:srgbClr val="C5F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5328716" cy="64135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Героем Норвегии является лыжник </a:t>
            </a:r>
            <a:r>
              <a:rPr lang="ru-RU" b="1" dirty="0" smtClean="0">
                <a:latin typeface="Cambria" pitchFamily="18" charset="0"/>
                <a:cs typeface="Times New Roman" pitchFamily="18" charset="0"/>
              </a:rPr>
              <a:t>Уле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Бьорндален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, обладатель 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ru-RU" b="1" dirty="0" smtClean="0">
                <a:latin typeface="Cambria" pitchFamily="18" charset="0"/>
                <a:cs typeface="Times New Roman" pitchFamily="18" charset="0"/>
              </a:rPr>
              <a:t>шести золотых олимпийских наград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. 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dirty="0" smtClean="0">
                <a:latin typeface="Cambria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Особой любовью в России пользуется фигуристка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Ирина Роднина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, чемпионка </a:t>
            </a:r>
            <a:r>
              <a:rPr lang="ru-RU" b="1" dirty="0" smtClean="0">
                <a:latin typeface="Cambria" pitchFamily="18" charset="0"/>
                <a:cs typeface="Times New Roman" pitchFamily="18" charset="0"/>
              </a:rPr>
              <a:t>трёх олимпиад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.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ru-RU" sz="1800" dirty="0" smtClean="0">
              <a:latin typeface="Cambria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Легендой женской сборной  по лыжным видам спорта является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Любовь Егорова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. На её счету </a:t>
            </a:r>
            <a:r>
              <a:rPr lang="ru-RU" b="1" dirty="0" smtClean="0">
                <a:latin typeface="Cambria" pitchFamily="18" charset="0"/>
                <a:cs typeface="Times New Roman" pitchFamily="18" charset="0"/>
              </a:rPr>
              <a:t>дев</a:t>
            </a:r>
            <a:r>
              <a:rPr lang="ru-RU" b="1" u="sng" dirty="0" smtClean="0">
                <a:latin typeface="Cambria" pitchFamily="18" charset="0"/>
                <a:cs typeface="Times New Roman" pitchFamily="18" charset="0"/>
              </a:rPr>
              <a:t>я</a:t>
            </a:r>
            <a:r>
              <a:rPr lang="ru-RU" b="1" dirty="0" smtClean="0">
                <a:latin typeface="Cambria" pitchFamily="18" charset="0"/>
                <a:cs typeface="Times New Roman" pitchFamily="18" charset="0"/>
              </a:rPr>
              <a:t>ть медалей.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Picture 5" descr="980212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600200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489" name="Picture 9" descr="79381669_Figurnoe_katanie__163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6534"/>
            <a:ext cx="1845192" cy="2736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491" name="Picture 11" descr="45162_z46kd4p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8837" y="4653136"/>
            <a:ext cx="2569667" cy="1927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1028422" y="1526774"/>
            <a:ext cx="1614547" cy="504056"/>
          </a:xfrm>
          <a:prstGeom prst="roundRect">
            <a:avLst/>
          </a:prstGeom>
          <a:solidFill>
            <a:srgbClr val="C5F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624" y="4005064"/>
            <a:ext cx="1064935" cy="504056"/>
          </a:xfrm>
          <a:prstGeom prst="roundRect">
            <a:avLst/>
          </a:prstGeom>
          <a:solidFill>
            <a:srgbClr val="C5F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3848" y="6000080"/>
            <a:ext cx="1440160" cy="504056"/>
          </a:xfrm>
          <a:prstGeom prst="roundRect">
            <a:avLst/>
          </a:prstGeom>
          <a:solidFill>
            <a:srgbClr val="C5F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8430" y="260350"/>
            <a:ext cx="4956183" cy="59340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Поражает своими достижениями немецкий легкоатлет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Генрих Попов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, обладатель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dirty="0" smtClean="0">
                <a:latin typeface="Cambria" pitchFamily="18" charset="0"/>
                <a:cs typeface="Times New Roman" pitchFamily="18" charset="0"/>
              </a:rPr>
              <a:t>двадцати четырёх  медалей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, завоеванных на Параолимпийских играх.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ru-RU" sz="2800" dirty="0" smtClean="0">
              <a:latin typeface="Cambria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endParaRPr lang="ru-RU" sz="2800" dirty="0" smtClean="0">
              <a:latin typeface="Cambria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Российской надеждой является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Ирек Зарипов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, лыжник, обладатель </a:t>
            </a:r>
          </a:p>
          <a:p>
            <a:pPr marL="0" indent="0"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ru-RU" sz="2800" b="1" dirty="0" smtClean="0">
                <a:latin typeface="Cambria" pitchFamily="18" charset="0"/>
                <a:cs typeface="Times New Roman" pitchFamily="18" charset="0"/>
              </a:rPr>
              <a:t>четырёх  золотых </a:t>
            </a:r>
            <a:r>
              <a:rPr lang="ru-RU" sz="2800" b="1" smtClean="0">
                <a:latin typeface="Cambria" pitchFamily="18" charset="0"/>
                <a:cs typeface="Times New Roman" pitchFamily="18" charset="0"/>
              </a:rPr>
              <a:t>наград  </a:t>
            </a:r>
            <a:r>
              <a:rPr lang="ru-RU" sz="2800" smtClean="0">
                <a:latin typeface="Cambria" pitchFamily="18" charset="0"/>
                <a:cs typeface="Times New Roman" pitchFamily="18" charset="0"/>
              </a:rPr>
              <a:t>Параолимпийских 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игр. </a:t>
            </a: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defRPr/>
            </a:pPr>
            <a:endParaRPr lang="ru-RU" sz="1800" dirty="0" smtClean="0">
              <a:latin typeface="Cambria" pitchFamily="18" charset="0"/>
            </a:endParaRPr>
          </a:p>
        </p:txBody>
      </p:sp>
      <p:pic>
        <p:nvPicPr>
          <p:cNvPr id="21509" name="Picture 5" descr="popow_aktion_g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7630" y="260648"/>
            <a:ext cx="2160240" cy="3076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511" name="Picture 7" descr="i?id=39682965-12-72&amp;n=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071" y="3861048"/>
            <a:ext cx="3421359" cy="2332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4691455" y="2132856"/>
            <a:ext cx="3538074" cy="432048"/>
          </a:xfrm>
          <a:prstGeom prst="roundRect">
            <a:avLst/>
          </a:prstGeom>
          <a:solidFill>
            <a:srgbClr val="C5F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11960" y="5445224"/>
            <a:ext cx="1620180" cy="417804"/>
          </a:xfrm>
          <a:prstGeom prst="roundRect">
            <a:avLst/>
          </a:prstGeom>
          <a:solidFill>
            <a:srgbClr val="C5F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latin typeface="Cambria" pitchFamily="18" charset="0"/>
              </a:rPr>
              <a:t>ИМЯ ЧИСЛИТЕЛЬНОЕ</a:t>
            </a:r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395288" y="1431925"/>
            <a:ext cx="3889375" cy="3149203"/>
          </a:xfrm>
          <a:prstGeom prst="snip1Rect">
            <a:avLst>
              <a:gd name="adj" fmla="val 11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</a:rPr>
              <a:t>ПОРЯДКОВЫЕ ЧИСЛИТЕЛЬНЫЕ</a:t>
            </a:r>
          </a:p>
          <a:p>
            <a:pPr lvl="0" algn="ctr">
              <a:defRPr/>
            </a:pPr>
            <a:endParaRPr lang="ru-RU" sz="3200" b="1" dirty="0">
              <a:solidFill>
                <a:srgbClr val="000000">
                  <a:lumMod val="95000"/>
                  <a:lumOff val="5000"/>
                </a:srgbClr>
              </a:solidFill>
              <a:latin typeface="Cambria" pitchFamily="18" charset="0"/>
            </a:endParaRPr>
          </a:p>
          <a:p>
            <a:pPr lvl="0" algn="ctr">
              <a:defRPr/>
            </a:pPr>
            <a:r>
              <a:rPr lang="ru-RU" sz="2400" i="1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</a:rPr>
              <a:t>слова, обозначающие порядок предметов (событий) при счёте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4859338" y="1431925"/>
            <a:ext cx="4033142" cy="3149203"/>
          </a:xfrm>
          <a:prstGeom prst="snip1Rect">
            <a:avLst>
              <a:gd name="adj" fmla="val 124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</a:t>
            </a:r>
            <a:r>
              <a:rPr lang="ru-RU" sz="2800" b="1" u="sng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ЛИ</a:t>
            </a:r>
            <a:r>
              <a:rPr lang="ru-RU" sz="28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ЧЕСТВЕННЫЕ </a:t>
            </a:r>
            <a:r>
              <a:rPr lang="ru-RU" sz="28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ЧИСЛИТЕЛЬНЫЕ</a:t>
            </a:r>
          </a:p>
          <a:p>
            <a:pPr algn="ctr">
              <a:defRPr/>
            </a:pPr>
            <a:endParaRPr lang="ru-RU" sz="2000" b="1" dirty="0">
              <a:solidFill>
                <a:schemeClr val="tx2">
                  <a:lumMod val="95000"/>
                  <a:lumOff val="5000"/>
                </a:schemeClr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2400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называют количество предметов</a:t>
            </a:r>
          </a:p>
          <a:p>
            <a:pPr algn="ctr">
              <a:defRPr/>
            </a:pPr>
            <a:endParaRPr lang="ru-RU" sz="2000" i="1" dirty="0">
              <a:solidFill>
                <a:schemeClr val="tx2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pic>
        <p:nvPicPr>
          <p:cNvPr id="1026" name="Picture 2" descr="I:\1549-1-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33398"/>
            <a:ext cx="2016224" cy="2012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306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Женя\Рабочий стол\6446.5034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466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597" y="548680"/>
            <a:ext cx="3045004" cy="1777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5770" y="2436991"/>
            <a:ext cx="2826406" cy="2031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0291" y="558694"/>
            <a:ext cx="2697965" cy="17672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0291" y="4869739"/>
            <a:ext cx="3168352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789" y="4869739"/>
            <a:ext cx="2760026" cy="1840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4500407"/>
            <a:ext cx="1010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кёрлинг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68688" y="1956588"/>
            <a:ext cx="1139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ск</a:t>
            </a:r>
            <a:r>
              <a:rPr lang="en-US" dirty="0" smtClean="0"/>
              <a:t>é</a:t>
            </a:r>
            <a:r>
              <a:rPr lang="ru-RU" dirty="0" smtClean="0"/>
              <a:t>лет</a:t>
            </a:r>
            <a:r>
              <a:rPr lang="en-US" dirty="0" smtClean="0"/>
              <a:t>ó</a:t>
            </a:r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727753" y="189363"/>
            <a:ext cx="1079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бобсл</a:t>
            </a:r>
            <a:r>
              <a:rPr lang="en-US" dirty="0" smtClean="0"/>
              <a:t>é</a:t>
            </a:r>
            <a:r>
              <a:rPr lang="ru-RU" dirty="0" smtClean="0"/>
              <a:t>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44534" y="179348"/>
            <a:ext cx="98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сл</a:t>
            </a:r>
            <a:r>
              <a:rPr lang="en-US" dirty="0" smtClean="0"/>
              <a:t>á</a:t>
            </a:r>
            <a:r>
              <a:rPr lang="ru-RU" dirty="0" smtClean="0"/>
              <a:t>лом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732240" y="4468470"/>
            <a:ext cx="1530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сноубординг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84068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988132" y="476672"/>
            <a:ext cx="69850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latin typeface="Cambria" pitchFamily="18" charset="0"/>
              </a:rPr>
              <a:t>Олимпийские игры </a:t>
            </a:r>
            <a:br>
              <a:rPr lang="ru-RU" b="1" dirty="0" smtClean="0">
                <a:latin typeface="Cambria" pitchFamily="18" charset="0"/>
              </a:rPr>
            </a:br>
            <a:r>
              <a:rPr lang="ru-RU" b="1" dirty="0" smtClean="0">
                <a:latin typeface="Cambria" pitchFamily="18" charset="0"/>
              </a:rPr>
              <a:t>в древности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64" b="-964"/>
          <a:stretch>
            <a:fillRect/>
          </a:stretch>
        </p:blipFill>
        <p:spPr bwMode="auto">
          <a:xfrm>
            <a:off x="6350" y="-99392"/>
            <a:ext cx="1973263" cy="701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5217368" cy="3339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I: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422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3000">
        <p14:gallery dir="l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1291"/>
            <a:ext cx="1584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980728"/>
            <a:ext cx="72728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Имена числительные играют в нашей жизни важную роль. Слова данной части речи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называют </a:t>
            </a: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количество предметов 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их порядок при счёте.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Если бы не было количественных числительных, мы не смогли бы поведать о том, что 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легендарная гимнастка Лариса Латынина является обладательницей восемнадцати олимпийских наград.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Без употребления порядковых числительных невозможен рассказ об истории человечества. Числительные делают повествование точным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, например, </a:t>
            </a:r>
            <a:r>
              <a:rPr lang="ru-RU" sz="24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тысяча девятьсот тринадцатом году была создана Олимпийская эмблема.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Следовательно, правильно употреблять числительные в устной и письменной речи должен уметь каждый образованный человек.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34597" y="402928"/>
            <a:ext cx="5313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Имена числительные в речи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99710954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4653136"/>
            <a:ext cx="4610546" cy="1251571"/>
          </a:xfrm>
        </p:spPr>
        <p:txBody>
          <a:bodyPr/>
          <a:lstStyle/>
          <a:p>
            <a:pPr marL="0" indent="0">
              <a:buNone/>
            </a:pPr>
            <a:r>
              <a:rPr lang="ru-RU" sz="7200" i="1" dirty="0" smtClean="0"/>
              <a:t>Спасибо!</a:t>
            </a:r>
            <a:endParaRPr lang="ru-RU" sz="72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968750" cy="477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385790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Рисунок 3" descr="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24128" y="3889589"/>
            <a:ext cx="3168724" cy="2737854"/>
          </a:xfrm>
          <a:prstGeom prst="roundRect">
            <a:avLst>
              <a:gd name="adj" fmla="val 19875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1"/>
          <p:cNvSpPr>
            <a:spLocks noChangeArrowheads="1"/>
          </p:cNvSpPr>
          <p:nvPr/>
        </p:nvSpPr>
        <p:spPr bwMode="auto">
          <a:xfrm>
            <a:off x="209550" y="337740"/>
            <a:ext cx="868293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1333500" algn="l"/>
              </a:tabLst>
            </a:pPr>
            <a:r>
              <a:rPr lang="en-US" sz="3600" b="1" i="1" dirty="0" smtClean="0">
                <a:latin typeface="Cambria" pitchFamily="18" charset="0"/>
                <a:cs typeface="Times New Roman" pitchFamily="18" charset="0"/>
              </a:rPr>
              <a:t>I.</a:t>
            </a:r>
            <a:r>
              <a:rPr lang="ru-RU" sz="3600" b="1" i="1" dirty="0" smtClean="0">
                <a:latin typeface="Cambria" pitchFamily="18" charset="0"/>
                <a:cs typeface="Times New Roman" pitchFamily="18" charset="0"/>
              </a:rPr>
              <a:t> Выберите </a:t>
            </a:r>
            <a:r>
              <a:rPr lang="ru-RU" sz="3600" b="1" i="1" dirty="0">
                <a:latin typeface="Cambria" pitchFamily="18" charset="0"/>
                <a:cs typeface="Times New Roman" pitchFamily="18" charset="0"/>
              </a:rPr>
              <a:t>правильный ответ</a:t>
            </a:r>
            <a:r>
              <a:rPr lang="ru-RU" sz="3600" b="1" i="1" dirty="0" smtClean="0">
                <a:latin typeface="Cambria" pitchFamily="18" charset="0"/>
                <a:cs typeface="Times New Roman" pitchFamily="18" charset="0"/>
              </a:rPr>
              <a:t>:</a:t>
            </a:r>
          </a:p>
          <a:p>
            <a:pPr>
              <a:tabLst>
                <a:tab pos="1333500" algn="l"/>
              </a:tabLst>
            </a:pPr>
            <a:endParaRPr lang="ru-RU" b="1" dirty="0">
              <a:latin typeface="Cambria" pitchFamily="18" charset="0"/>
              <a:cs typeface="Times New Roman" pitchFamily="18" charset="0"/>
            </a:endParaRPr>
          </a:p>
          <a:p>
            <a:pPr eaLnBrk="0" hangingPunct="0">
              <a:tabLst>
                <a:tab pos="1333500" algn="l"/>
              </a:tabLst>
            </a:pPr>
            <a:r>
              <a:rPr lang="ru-RU" sz="3600" dirty="0">
                <a:latin typeface="Cambria" pitchFamily="18" charset="0"/>
                <a:cs typeface="Times New Roman" pitchFamily="18" charset="0"/>
              </a:rPr>
              <a:t>Олимпийские игры проводились:</a:t>
            </a:r>
          </a:p>
          <a:p>
            <a:pPr eaLnBrk="0" hangingPunct="0">
              <a:tabLst>
                <a:tab pos="1333500" algn="l"/>
              </a:tabLst>
            </a:pPr>
            <a:r>
              <a:rPr lang="ru-RU" sz="3600" dirty="0">
                <a:latin typeface="Cambria" pitchFamily="18" charset="0"/>
                <a:cs typeface="Times New Roman" pitchFamily="18" charset="0"/>
              </a:rPr>
              <a:t>а) на горе Олимп, где, как верили греки, жили </a:t>
            </a:r>
            <a:r>
              <a:rPr lang="ru-RU" sz="3600" dirty="0" smtClean="0">
                <a:latin typeface="Cambria" pitchFamily="18" charset="0"/>
                <a:cs typeface="Times New Roman" pitchFamily="18" charset="0"/>
              </a:rPr>
              <a:t>боги;</a:t>
            </a:r>
            <a:endParaRPr lang="ru-RU" sz="3600" dirty="0">
              <a:latin typeface="Cambria" pitchFamily="18" charset="0"/>
              <a:cs typeface="Times New Roman" pitchFamily="18" charset="0"/>
            </a:endParaRPr>
          </a:p>
          <a:p>
            <a:pPr eaLnBrk="0" hangingPunct="0">
              <a:tabLst>
                <a:tab pos="1333500" algn="l"/>
              </a:tabLst>
            </a:pPr>
            <a:r>
              <a:rPr lang="ru-RU" sz="3600" dirty="0">
                <a:latin typeface="Cambria" pitchFamily="18" charset="0"/>
                <a:cs typeface="Times New Roman" pitchFamily="18" charset="0"/>
              </a:rPr>
              <a:t>б) в области Олимпия в Южной </a:t>
            </a:r>
            <a:r>
              <a:rPr lang="ru-RU" sz="3600" dirty="0" smtClean="0">
                <a:latin typeface="Cambria" pitchFamily="18" charset="0"/>
                <a:cs typeface="Times New Roman" pitchFamily="18" charset="0"/>
              </a:rPr>
              <a:t>Греции;</a:t>
            </a:r>
            <a:endParaRPr lang="ru-RU" sz="3600" dirty="0">
              <a:latin typeface="Cambria" pitchFamily="18" charset="0"/>
              <a:cs typeface="Times New Roman" pitchFamily="18" charset="0"/>
            </a:endParaRPr>
          </a:p>
          <a:p>
            <a:pPr eaLnBrk="0" hangingPunct="0">
              <a:tabLst>
                <a:tab pos="1333500" algn="l"/>
              </a:tabLst>
            </a:pPr>
            <a:r>
              <a:rPr lang="ru-RU" sz="3600" dirty="0">
                <a:latin typeface="Cambria" pitchFamily="18" charset="0"/>
                <a:cs typeface="Times New Roman" pitchFamily="18" charset="0"/>
              </a:rPr>
              <a:t>в) в разных городах Греции.</a:t>
            </a:r>
          </a:p>
        </p:txBody>
      </p:sp>
      <p:sp>
        <p:nvSpPr>
          <p:cNvPr id="5124" name="Rectangle 16"/>
          <p:cNvSpPr>
            <a:spLocks noChangeArrowheads="1"/>
          </p:cNvSpPr>
          <p:nvPr/>
        </p:nvSpPr>
        <p:spPr bwMode="auto">
          <a:xfrm>
            <a:off x="209550" y="2444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1333500" algn="l"/>
              </a:tabLst>
            </a:pPr>
            <a:endParaRPr lang="ru-RU" dirty="0"/>
          </a:p>
        </p:txBody>
      </p:sp>
      <p:sp>
        <p:nvSpPr>
          <p:cNvPr id="5125" name="Rectangle 18"/>
          <p:cNvSpPr>
            <a:spLocks noChangeArrowheads="1"/>
          </p:cNvSpPr>
          <p:nvPr/>
        </p:nvSpPr>
        <p:spPr bwMode="auto">
          <a:xfrm>
            <a:off x="209550" y="2444750"/>
            <a:ext cx="1841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1333500" algn="l"/>
              </a:tabLst>
            </a:pPr>
            <a:r>
              <a:rPr lang="ru-RU" sz="1100" dirty="0"/>
              <a:t/>
            </a:r>
            <a:br>
              <a:rPr lang="ru-RU" sz="1100" dirty="0"/>
            </a:br>
            <a:endParaRPr lang="ru-RU" dirty="0"/>
          </a:p>
          <a:p>
            <a:pPr eaLnBrk="0" hangingPunct="0">
              <a:tabLst>
                <a:tab pos="1333500" algn="l"/>
              </a:tabLst>
            </a:pPr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01625" y="3429000"/>
            <a:ext cx="837483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150" y="381000"/>
            <a:ext cx="8743338" cy="348004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600" b="1" i="1" dirty="0" smtClean="0">
                <a:latin typeface="Cambria" pitchFamily="18" charset="0"/>
              </a:rPr>
              <a:t>II</a:t>
            </a:r>
            <a:r>
              <a:rPr lang="ru-RU" sz="3600" b="1" i="1" dirty="0" smtClean="0">
                <a:latin typeface="Cambria" pitchFamily="18" charset="0"/>
              </a:rPr>
              <a:t>.</a:t>
            </a:r>
            <a:r>
              <a:rPr lang="ru-RU" sz="3600" i="1" dirty="0" smtClean="0">
                <a:latin typeface="Cambria" pitchFamily="18" charset="0"/>
              </a:rPr>
              <a:t> </a:t>
            </a:r>
            <a:r>
              <a:rPr lang="ru-RU" sz="3600" b="1" i="1" dirty="0" smtClean="0">
                <a:latin typeface="Cambria" pitchFamily="18" charset="0"/>
              </a:rPr>
              <a:t>Вставьте пропущенные слова:</a:t>
            </a:r>
          </a:p>
          <a:p>
            <a:pPr marL="0" indent="0" eaLnBrk="1" hangingPunct="1">
              <a:buNone/>
            </a:pPr>
            <a:endParaRPr lang="ru-RU" sz="1800" b="1" dirty="0" smtClean="0">
              <a:latin typeface="Cambria" pitchFamily="18" charset="0"/>
            </a:endParaRPr>
          </a:p>
          <a:p>
            <a:pPr eaLnBrk="1" hangingPunct="1"/>
            <a:r>
              <a:rPr lang="ru-RU" sz="3500" dirty="0" smtClean="0">
                <a:latin typeface="Cambria" pitchFamily="18" charset="0"/>
              </a:rPr>
              <a:t>Олимпийские игры посвящались богу              </a:t>
            </a:r>
            <a:r>
              <a:rPr lang="ru-RU" sz="3500" b="1" dirty="0" smtClean="0">
                <a:solidFill>
                  <a:srgbClr val="C00000"/>
                </a:solidFill>
                <a:latin typeface="Cambria" pitchFamily="18" charset="0"/>
              </a:rPr>
              <a:t>З</a:t>
            </a:r>
            <a:r>
              <a:rPr lang="ru-RU" sz="3500" b="1" dirty="0" smtClean="0">
                <a:latin typeface="Cambria" pitchFamily="18" charset="0"/>
              </a:rPr>
              <a:t> _ _ _ _.</a:t>
            </a:r>
            <a:r>
              <a:rPr lang="ru-RU" sz="3500" dirty="0" smtClean="0">
                <a:latin typeface="Cambria" pitchFamily="18" charset="0"/>
              </a:rPr>
              <a:t>  </a:t>
            </a:r>
          </a:p>
          <a:p>
            <a:pPr eaLnBrk="1" hangingPunct="1"/>
            <a:r>
              <a:rPr lang="ru-RU" sz="3500" dirty="0" smtClean="0">
                <a:latin typeface="Cambria" pitchFamily="18" charset="0"/>
              </a:rPr>
              <a:t>В соревнованиях </a:t>
            </a:r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 могли </a:t>
            </a:r>
            <a:r>
              <a:rPr lang="ru-RU" sz="3500" dirty="0" smtClean="0">
                <a:latin typeface="Cambria" pitchFamily="18" charset="0"/>
              </a:rPr>
              <a:t>участвовать </a:t>
            </a:r>
            <a:r>
              <a:rPr lang="ru-RU" sz="3500" b="1" dirty="0" smtClean="0">
                <a:solidFill>
                  <a:srgbClr val="C00000"/>
                </a:solidFill>
                <a:latin typeface="Cambria" pitchFamily="18" charset="0"/>
              </a:rPr>
              <a:t>р</a:t>
            </a:r>
            <a:r>
              <a:rPr lang="ru-RU" sz="3500" b="1" dirty="0" smtClean="0">
                <a:latin typeface="Cambria" pitchFamily="18" charset="0"/>
              </a:rPr>
              <a:t> _  _  _   </a:t>
            </a:r>
            <a:r>
              <a:rPr lang="ru-RU" sz="3500" dirty="0" smtClean="0">
                <a:latin typeface="Cambria" pitchFamily="18" charset="0"/>
              </a:rPr>
              <a:t>и  </a:t>
            </a:r>
            <a:r>
              <a:rPr lang="ru-RU" sz="3500" b="1" dirty="0" smtClean="0">
                <a:solidFill>
                  <a:srgbClr val="C00000"/>
                </a:solidFill>
                <a:latin typeface="Cambria" pitchFamily="18" charset="0"/>
              </a:rPr>
              <a:t>ж</a:t>
            </a:r>
            <a:r>
              <a:rPr lang="ru-RU" sz="3500" b="1" dirty="0" smtClean="0">
                <a:latin typeface="Cambria" pitchFamily="18" charset="0"/>
              </a:rPr>
              <a:t> _  _  _  _  _  _.</a:t>
            </a:r>
          </a:p>
          <a:p>
            <a:pPr eaLnBrk="1" hangingPunct="1"/>
            <a:endParaRPr lang="ru-RU" sz="3600" dirty="0" smtClean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55455">
            <a:off x="311786" y="3893995"/>
            <a:ext cx="3365354" cy="2670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 bwMode="auto">
          <a:xfrm>
            <a:off x="723890" y="1916832"/>
            <a:ext cx="147290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Cambria" pitchFamily="18" charset="0"/>
              </a:rPr>
              <a:t>е в с у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2987824" y="3140968"/>
            <a:ext cx="230425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Cambria" pitchFamily="18" charset="0"/>
              </a:rPr>
              <a:t>е н щ и н ы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900804" y="3133787"/>
            <a:ext cx="118688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Cambria" pitchFamily="18" charset="0"/>
              </a:rPr>
              <a:t>а б 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549275"/>
            <a:ext cx="8713092" cy="5903913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b="1" i="1" dirty="0" smtClean="0">
                <a:latin typeface="Cambria" pitchFamily="18" charset="0"/>
              </a:rPr>
              <a:t>III</a:t>
            </a:r>
            <a:r>
              <a:rPr lang="ru-RU" b="1" i="1" dirty="0" smtClean="0">
                <a:latin typeface="Cambria" pitchFamily="18" charset="0"/>
              </a:rPr>
              <a:t>. Выбери и подчеркни правильный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ru-RU" b="1" i="1" dirty="0" smtClean="0">
                <a:latin typeface="Cambria" pitchFamily="18" charset="0"/>
              </a:rPr>
              <a:t>ответ: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ru-RU" sz="1800" b="1" i="1" dirty="0" smtClean="0">
              <a:latin typeface="Cambria" pitchFamily="18" charset="0"/>
            </a:endParaRPr>
          </a:p>
          <a:p>
            <a:pPr eaLnBrk="1" hangingPunct="1">
              <a:defRPr/>
            </a:pPr>
            <a:r>
              <a:rPr lang="ru-RU" dirty="0" smtClean="0">
                <a:latin typeface="Cambria" pitchFamily="18" charset="0"/>
              </a:rPr>
              <a:t>Олимпийские игры проходили </a:t>
            </a:r>
            <a:r>
              <a:rPr lang="ru-RU" b="1" i="1" dirty="0" smtClean="0">
                <a:latin typeface="Cambria" pitchFamily="18" charset="0"/>
              </a:rPr>
              <a:t>осенью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b="1" dirty="0" smtClean="0">
                <a:latin typeface="Cambria" pitchFamily="18" charset="0"/>
              </a:rPr>
              <a:t>/</a:t>
            </a:r>
            <a:r>
              <a:rPr lang="ru-RU" dirty="0" smtClean="0">
                <a:latin typeface="Cambria" pitchFamily="18" charset="0"/>
              </a:rPr>
              <a:t> </a:t>
            </a:r>
            <a:r>
              <a:rPr lang="ru-RU" b="1" i="1" dirty="0" smtClean="0">
                <a:latin typeface="Cambria" pitchFamily="18" charset="0"/>
              </a:rPr>
              <a:t>летом</a:t>
            </a:r>
            <a:r>
              <a:rPr lang="ru-RU" dirty="0" smtClean="0">
                <a:latin typeface="Cambria" pitchFamily="18" charset="0"/>
              </a:rPr>
              <a:t> и продолжались </a:t>
            </a:r>
            <a:r>
              <a:rPr lang="ru-RU" b="1" i="1" dirty="0" smtClean="0">
                <a:latin typeface="Cambria" pitchFamily="18" charset="0"/>
              </a:rPr>
              <a:t>5 дней / 7 дней</a:t>
            </a:r>
            <a:r>
              <a:rPr lang="ru-RU" dirty="0" smtClean="0">
                <a:latin typeface="Cambria" pitchFamily="18" charset="0"/>
              </a:rPr>
              <a:t>. </a:t>
            </a:r>
          </a:p>
          <a:p>
            <a:pPr marL="0" indent="0" eaLnBrk="1" hangingPunct="1">
              <a:buFontTx/>
              <a:buNone/>
              <a:defRPr/>
            </a:pPr>
            <a:endParaRPr lang="ru-RU" dirty="0" smtClean="0">
              <a:latin typeface="Cambria" pitchFamily="18" charset="0"/>
            </a:endParaRPr>
          </a:p>
          <a:p>
            <a:pPr eaLnBrk="1" hangingPunct="1">
              <a:defRPr/>
            </a:pPr>
            <a:r>
              <a:rPr lang="ru-RU" dirty="0" smtClean="0">
                <a:latin typeface="Cambria" pitchFamily="18" charset="0"/>
              </a:rPr>
              <a:t>Олимпийские игры устраивались     </a:t>
            </a:r>
            <a:r>
              <a:rPr lang="ru-RU" b="1" i="1" dirty="0" smtClean="0">
                <a:latin typeface="Cambria" pitchFamily="18" charset="0"/>
              </a:rPr>
              <a:t>каждые десять лет / каждые четыре года</a:t>
            </a:r>
            <a:r>
              <a:rPr lang="ru-RU" dirty="0" smtClean="0">
                <a:latin typeface="Cambria" pitchFamily="18" charset="0"/>
              </a:rPr>
              <a:t>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67544" y="2924944"/>
            <a:ext cx="146206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004048" y="2924944"/>
            <a:ext cx="146206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839732" y="4581128"/>
            <a:ext cx="35486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67543" y="5085184"/>
            <a:ext cx="100811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7013" y="260350"/>
            <a:ext cx="8809037" cy="1719263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latin typeface="Cambria" pitchFamily="18" charset="0"/>
              </a:rPr>
              <a:t>IV</a:t>
            </a:r>
            <a:r>
              <a:rPr lang="ru-RU" sz="3200" b="1" dirty="0" smtClean="0">
                <a:solidFill>
                  <a:schemeClr val="tx1"/>
                </a:solidFill>
                <a:latin typeface="Cambria" pitchFamily="18" charset="0"/>
              </a:rPr>
              <a:t>. </a:t>
            </a:r>
            <a:r>
              <a:rPr lang="ru-RU" sz="3200" b="1" i="1" dirty="0" smtClean="0">
                <a:solidFill>
                  <a:schemeClr val="tx1"/>
                </a:solidFill>
                <a:latin typeface="Cambria" pitchFamily="18" charset="0"/>
              </a:rPr>
              <a:t>Награды, которых удостаивался олимпионик </a:t>
            </a:r>
            <a:r>
              <a:rPr lang="ru-RU" sz="2800" i="1" dirty="0" smtClean="0">
                <a:solidFill>
                  <a:schemeClr val="tx1"/>
                </a:solidFill>
                <a:latin typeface="Cambria" pitchFamily="18" charset="0"/>
              </a:rPr>
              <a:t>(победитель Олимпийских игр)</a:t>
            </a:r>
            <a:r>
              <a:rPr lang="ru-RU" sz="2800" b="1" i="1" dirty="0" smtClean="0">
                <a:solidFill>
                  <a:schemeClr val="tx1"/>
                </a:solidFill>
                <a:latin typeface="Cambria" pitchFamily="18" charset="0"/>
              </a:rPr>
              <a:t>:</a:t>
            </a:r>
            <a:endParaRPr lang="ru-RU" sz="3200" b="1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195" name="Скругленный прямоугольник 4"/>
          <p:cNvSpPr>
            <a:spLocks noGrp="1" noChangeArrowheads="1"/>
          </p:cNvSpPr>
          <p:nvPr>
            <p:ph type="body" idx="4294967295"/>
          </p:nvPr>
        </p:nvSpPr>
        <p:spPr>
          <a:xfrm>
            <a:off x="197945" y="3995570"/>
            <a:ext cx="8737600" cy="187188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  <a:tabLst>
                <a:tab pos="8072438" algn="l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От родного города победителю полагались</a:t>
            </a:r>
            <a:r>
              <a:rPr lang="ru-RU" sz="2400" dirty="0" smtClean="0">
                <a:latin typeface="Cambria" pitchFamily="18" charset="0"/>
              </a:rPr>
              <a:t>  ___________________ одежда, _______________________ пенсия,  почетное кресло в ___________, бронзовая ____________________________________, освобождение от _______________. </a:t>
            </a:r>
          </a:p>
        </p:txBody>
      </p:sp>
      <p:sp>
        <p:nvSpPr>
          <p:cNvPr id="8196" name="Скругленный прямоугольник 5"/>
          <p:cNvSpPr>
            <a:spLocks noChangeArrowheads="1"/>
          </p:cNvSpPr>
          <p:nvPr/>
        </p:nvSpPr>
        <p:spPr bwMode="auto">
          <a:xfrm>
            <a:off x="219075" y="2349500"/>
            <a:ext cx="1752600" cy="10080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dirty="0">
                <a:latin typeface="Cambria" pitchFamily="18" charset="0"/>
                <a:cs typeface="Times New Roman" pitchFamily="18" charset="0"/>
              </a:rPr>
              <a:t>Венки из ветвей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____________</a:t>
            </a:r>
            <a:endParaRPr lang="ru-RU" dirty="0"/>
          </a:p>
        </p:txBody>
      </p:sp>
      <p:sp>
        <p:nvSpPr>
          <p:cNvPr id="8197" name="Скругленный прямоугольник 6"/>
          <p:cNvSpPr>
            <a:spLocks noChangeArrowheads="1"/>
          </p:cNvSpPr>
          <p:nvPr/>
        </p:nvSpPr>
        <p:spPr bwMode="auto">
          <a:xfrm>
            <a:off x="2268538" y="2349500"/>
            <a:ext cx="1943100" cy="10080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dirty="0">
                <a:latin typeface="Cambria" pitchFamily="18" charset="0"/>
                <a:cs typeface="Times New Roman" pitchFamily="18" charset="0"/>
              </a:rPr>
              <a:t>Пальмовая ветвь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8198" name="Скругленный прямоугольник 8"/>
          <p:cNvSpPr>
            <a:spLocks noChangeArrowheads="1"/>
          </p:cNvSpPr>
          <p:nvPr/>
        </p:nvSpPr>
        <p:spPr bwMode="auto">
          <a:xfrm>
            <a:off x="4572000" y="2336800"/>
            <a:ext cx="1871663" cy="10207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____________                      </a:t>
            </a:r>
            <a:r>
              <a:rPr lang="ru-RU" sz="2000" dirty="0">
                <a:latin typeface="Cambria" pitchFamily="18" charset="0"/>
                <a:cs typeface="Times New Roman" pitchFamily="18" charset="0"/>
              </a:rPr>
              <a:t>с маслами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8199" name="Скругленный прямоугольник 7"/>
          <p:cNvSpPr>
            <a:spLocks noChangeArrowheads="1"/>
          </p:cNvSpPr>
          <p:nvPr/>
        </p:nvSpPr>
        <p:spPr bwMode="auto">
          <a:xfrm>
            <a:off x="6948488" y="2349500"/>
            <a:ext cx="1793875" cy="10080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dirty="0">
                <a:latin typeface="Cambria" pitchFamily="18" charset="0"/>
                <a:cs typeface="Times New Roman" pitchFamily="18" charset="0"/>
              </a:rPr>
              <a:t>Стада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___________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358923" y="2843773"/>
            <a:ext cx="147290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оливы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4572000" y="2320978"/>
            <a:ext cx="1871663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ru-RU" sz="2800" b="1" smtClean="0">
                <a:solidFill>
                  <a:srgbClr val="C00000"/>
                </a:solidFill>
                <a:latin typeface="Cambria" pitchFamily="18" charset="0"/>
              </a:rPr>
              <a:t>амфоры</a:t>
            </a:r>
            <a:endParaRPr lang="ru-RU" sz="2800" b="1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7108973" y="2560352"/>
            <a:ext cx="147290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быков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6536363" y="3957782"/>
            <a:ext cx="223224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пурпурная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1662091" y="4408237"/>
            <a:ext cx="2656465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ru-RU" sz="2800" b="1" dirty="0">
                <a:solidFill>
                  <a:srgbClr val="C00000"/>
                </a:solidFill>
                <a:latin typeface="Cambria" pitchFamily="18" charset="0"/>
              </a:rPr>
              <a:t>п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ожизненная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261291" y="4711034"/>
            <a:ext cx="147290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театре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4330506" y="4714601"/>
            <a:ext cx="4497561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статуя в родном городе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2684422" y="5066625"/>
            <a:ext cx="1924069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налогов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0"/>
            <a:ext cx="7300912" cy="8255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atin typeface="Cambria" pitchFamily="18" charset="0"/>
              </a:rPr>
              <a:t>История Олимпийского движения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8925" y="692150"/>
            <a:ext cx="7477571" cy="5978525"/>
          </a:xfrm>
        </p:spPr>
        <p:txBody>
          <a:bodyPr/>
          <a:lstStyle/>
          <a:p>
            <a:pPr marL="88900" lvl="4" indent="0" algn="just" eaLnBrk="1" hangingPunct="1">
              <a:spcBef>
                <a:spcPts val="0"/>
              </a:spcBef>
              <a:buFontTx/>
              <a:buNone/>
            </a:pPr>
            <a:r>
              <a:rPr lang="en-US" sz="2400" dirty="0" smtClean="0">
                <a:latin typeface="Cambria" pitchFamily="18" charset="0"/>
              </a:rPr>
              <a:t>  </a:t>
            </a:r>
            <a:r>
              <a:rPr lang="ru-RU" sz="2400" dirty="0" smtClean="0">
                <a:latin typeface="Cambria" pitchFamily="18" charset="0"/>
              </a:rPr>
              <a:t>В ______  веке  состоялись последние  Олимпийские игры в древности.</a:t>
            </a:r>
          </a:p>
          <a:p>
            <a:pPr marL="88900" lvl="4" indent="0" algn="just" eaLnBrk="1" hangingPunct="1">
              <a:spcBef>
                <a:spcPts val="0"/>
              </a:spcBef>
              <a:buFontTx/>
              <a:buNone/>
            </a:pPr>
            <a:r>
              <a:rPr lang="en-US" sz="2400" dirty="0" smtClean="0">
                <a:latin typeface="Cambria" pitchFamily="18" charset="0"/>
              </a:rPr>
              <a:t>  </a:t>
            </a:r>
            <a:r>
              <a:rPr lang="ru-RU" sz="2400" dirty="0" smtClean="0">
                <a:latin typeface="Cambria" pitchFamily="18" charset="0"/>
              </a:rPr>
              <a:t>В конце ________  века  французский общественный деятель </a:t>
            </a:r>
            <a:r>
              <a:rPr lang="ru-RU" sz="2400" b="1" dirty="0" smtClean="0">
                <a:latin typeface="Cambria" pitchFamily="18" charset="0"/>
              </a:rPr>
              <a:t>барон Пьер де Кубертен</a:t>
            </a:r>
            <a:r>
              <a:rPr lang="ru-RU" sz="2400" dirty="0" smtClean="0">
                <a:latin typeface="Cambria" pitchFamily="18" charset="0"/>
              </a:rPr>
              <a:t> выступил с предложением возобновить Олимпийские игры.</a:t>
            </a:r>
          </a:p>
          <a:p>
            <a:pPr marL="88900" lvl="4" indent="0" algn="just" eaLnBrk="1" hangingPunct="1">
              <a:spcBef>
                <a:spcPts val="0"/>
              </a:spcBef>
              <a:buFontTx/>
              <a:buNone/>
            </a:pPr>
            <a:r>
              <a:rPr lang="en-US" sz="2400" dirty="0" smtClean="0">
                <a:latin typeface="Cambria" pitchFamily="18" charset="0"/>
              </a:rPr>
              <a:t>   </a:t>
            </a:r>
            <a:r>
              <a:rPr lang="ru-RU" sz="2400" dirty="0" smtClean="0">
                <a:latin typeface="Cambria" pitchFamily="18" charset="0"/>
              </a:rPr>
              <a:t>Первые современные Олимпийские игры состоялись в </a:t>
            </a:r>
            <a:r>
              <a:rPr lang="ru-RU" sz="2400" b="1" dirty="0" smtClean="0">
                <a:latin typeface="Cambria" pitchFamily="18" charset="0"/>
              </a:rPr>
              <a:t> </a:t>
            </a:r>
            <a:r>
              <a:rPr lang="ru-RU" sz="2400" dirty="0" smtClean="0">
                <a:latin typeface="Cambria" pitchFamily="18" charset="0"/>
              </a:rPr>
              <a:t>_</a:t>
            </a:r>
            <a:r>
              <a:rPr lang="en-US" sz="2400" dirty="0" smtClean="0">
                <a:latin typeface="Cambria" pitchFamily="18" charset="0"/>
              </a:rPr>
              <a:t>_____</a:t>
            </a:r>
            <a:r>
              <a:rPr lang="ru-RU" sz="2400" dirty="0" smtClean="0">
                <a:latin typeface="Cambria" pitchFamily="18" charset="0"/>
              </a:rPr>
              <a:t>__</a:t>
            </a:r>
            <a:r>
              <a:rPr lang="en-US" sz="2400" dirty="0" smtClean="0">
                <a:latin typeface="Cambria" pitchFamily="18" charset="0"/>
              </a:rPr>
              <a:t> </a:t>
            </a:r>
            <a:r>
              <a:rPr lang="ru-RU" sz="2400" dirty="0" smtClean="0">
                <a:latin typeface="Cambria" pitchFamily="18" charset="0"/>
              </a:rPr>
              <a:t> году</a:t>
            </a:r>
            <a:r>
              <a:rPr lang="ru-RU" sz="2400" b="1" dirty="0" smtClean="0">
                <a:latin typeface="Cambria" pitchFamily="18" charset="0"/>
              </a:rPr>
              <a:t> </a:t>
            </a:r>
            <a:r>
              <a:rPr lang="ru-RU" sz="2400" dirty="0" smtClean="0">
                <a:latin typeface="Cambria" pitchFamily="18" charset="0"/>
              </a:rPr>
              <a:t> в Афинах. </a:t>
            </a:r>
          </a:p>
          <a:p>
            <a:pPr marL="88900" lvl="4" indent="0" algn="just" eaLnBrk="1" hangingPunct="1">
              <a:spcBef>
                <a:spcPts val="0"/>
              </a:spcBef>
              <a:buFontTx/>
              <a:buNone/>
            </a:pPr>
            <a:r>
              <a:rPr lang="ru-RU" sz="2400" dirty="0" smtClean="0">
                <a:latin typeface="Cambria" pitchFamily="18" charset="0"/>
              </a:rPr>
              <a:t>   В _______ году был возрожден ритуал зажжения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Олимпийского огня. </a:t>
            </a:r>
          </a:p>
          <a:p>
            <a:pPr marL="88900" lvl="4" indent="0" algn="just" eaLnBrk="1" hangingPunct="1">
              <a:spcBef>
                <a:spcPts val="0"/>
              </a:spcBef>
              <a:buFontTx/>
              <a:buNone/>
            </a:pPr>
            <a:r>
              <a:rPr lang="ru-RU" sz="2400" dirty="0" smtClean="0">
                <a:latin typeface="Cambria" pitchFamily="18" charset="0"/>
              </a:rPr>
              <a:t>  В _______ году Кубертен  придумал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Олимпийскую эмблему </a:t>
            </a:r>
            <a:r>
              <a:rPr lang="ru-RU" sz="2400" dirty="0" smtClean="0">
                <a:latin typeface="Cambria" pitchFamily="18" charset="0"/>
              </a:rPr>
              <a:t>– пять колец, сцепленных между собой. </a:t>
            </a:r>
          </a:p>
          <a:p>
            <a:pPr marL="88900" lvl="4" indent="0" algn="just" eaLnBrk="1" hangingPunct="1">
              <a:spcBef>
                <a:spcPts val="0"/>
              </a:spcBef>
              <a:buFontTx/>
              <a:buNone/>
            </a:pPr>
            <a:r>
              <a:rPr lang="ru-RU" sz="2400" spc="-50" dirty="0" smtClean="0">
                <a:latin typeface="Cambria" pitchFamily="18" charset="0"/>
              </a:rPr>
              <a:t>  В ________ г. впервые прозвучала </a:t>
            </a:r>
            <a:r>
              <a:rPr lang="ru-RU" sz="2400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Олимпийская клятва</a:t>
            </a:r>
            <a:r>
              <a:rPr lang="ru-RU" sz="2400" spc="-50" dirty="0" smtClean="0">
                <a:latin typeface="Cambria" pitchFamily="18" charset="0"/>
              </a:rPr>
              <a:t>. </a:t>
            </a:r>
          </a:p>
          <a:p>
            <a:pPr marL="88900" lvl="4" indent="0" eaLnBrk="1" hangingPunct="1">
              <a:spcBef>
                <a:spcPts val="0"/>
              </a:spcBef>
              <a:buFontTx/>
              <a:buNone/>
            </a:pPr>
            <a:r>
              <a:rPr lang="ru-RU" sz="2400" dirty="0" smtClean="0">
                <a:latin typeface="Cambria" pitchFamily="18" charset="0"/>
              </a:rPr>
              <a:t>  В ________г.  были учреждены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Зимние                  Олимпийские игры</a:t>
            </a:r>
            <a:r>
              <a:rPr lang="ru-RU" sz="2400" dirty="0" smtClean="0">
                <a:latin typeface="Cambria" pitchFamily="18" charset="0"/>
              </a:rPr>
              <a:t>, а в __________ году -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Параолимпийские игры</a:t>
            </a:r>
            <a:r>
              <a:rPr lang="ru-RU" sz="2400" dirty="0" smtClean="0">
                <a:latin typeface="Cambria" pitchFamily="18" charset="0"/>
              </a:rPr>
              <a:t>. </a:t>
            </a:r>
          </a:p>
        </p:txBody>
      </p:sp>
      <p:pic>
        <p:nvPicPr>
          <p:cNvPr id="13317" name="Picture 5" descr="pierre_de_couberti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157192"/>
            <a:ext cx="1481449" cy="1584772"/>
          </a:xfrm>
          <a:prstGeom prst="rect">
            <a:avLst/>
          </a:prstGeom>
          <a:ln w="12700" cap="sq">
            <a:solidFill>
              <a:srgbClr val="00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413" y="0"/>
            <a:ext cx="1838326" cy="688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2085783" y="575170"/>
            <a:ext cx="86409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IV</a:t>
            </a:r>
            <a:endParaRPr lang="ru-RU" sz="2800" b="1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3059832" y="1340768"/>
            <a:ext cx="86409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XIX</a:t>
            </a:r>
            <a:endParaRPr lang="ru-RU" sz="2800" b="1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3491880" y="2792530"/>
            <a:ext cx="129614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1896</a:t>
            </a:r>
            <a:endParaRPr lang="ru-RU" b="1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2014424" y="3196958"/>
            <a:ext cx="129614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1912</a:t>
            </a:r>
            <a:endParaRPr lang="ru-RU" b="1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1946783" y="3876880"/>
            <a:ext cx="129614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1913</a:t>
            </a:r>
            <a:endParaRPr lang="ru-RU" b="1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1869759" y="4653136"/>
            <a:ext cx="129614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1920</a:t>
            </a:r>
            <a:endParaRPr lang="ru-RU" b="1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1946783" y="5013176"/>
            <a:ext cx="129614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1924</a:t>
            </a:r>
            <a:endParaRPr lang="ru-RU" b="1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4885956" y="5337212"/>
            <a:ext cx="129614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1948</a:t>
            </a:r>
            <a:endParaRPr lang="ru-RU" b="1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latin typeface="Cambria" pitchFamily="18" charset="0"/>
              </a:rPr>
              <a:t>ИМЯ ЧИСЛИТЕЛЬНОЕ</a:t>
            </a:r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422022" y="1340769"/>
            <a:ext cx="3889375" cy="345638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ПОРЯДКОВЫЕ ЧИСЛИТЕЛЬНЫЕ</a:t>
            </a:r>
          </a:p>
          <a:p>
            <a:pPr algn="ctr">
              <a:defRPr/>
            </a:pPr>
            <a:endParaRPr lang="ru-RU" sz="3200" b="1" dirty="0" smtClean="0">
              <a:solidFill>
                <a:schemeClr val="tx2">
                  <a:lumMod val="95000"/>
                  <a:lumOff val="5000"/>
                </a:schemeClr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2400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mbria" pitchFamily="18" charset="0"/>
              </a:rPr>
              <a:t>слова, обозначающие порядок предметов (событий) при счёте</a:t>
            </a:r>
            <a:endParaRPr lang="ru-RU" sz="2400" i="1" dirty="0">
              <a:solidFill>
                <a:schemeClr val="tx2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4859338" y="1431925"/>
            <a:ext cx="3889375" cy="336522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026" name="Picture 2" descr="C:\Documents and Settings\Женя\Рабочий стол\x_7cf3ea6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22000" r="81400">
                        <a14:foregroundMark x1="33400" y1="7400" x2="33400" y2="7400"/>
                        <a14:foregroundMark x1="45800" y1="3400" x2="45800" y2="3400"/>
                        <a14:foregroundMark x1="41200" y1="22200" x2="41200" y2="22200"/>
                        <a14:foregroundMark x1="50800" y1="16800" x2="50800" y2="16800"/>
                        <a14:foregroundMark x1="44800" y1="7800" x2="44800" y2="7800"/>
                        <a14:foregroundMark x1="43200" y1="9400" x2="43200" y2="9400"/>
                        <a14:foregroundMark x1="59400" y1="34200" x2="59400" y2="34200"/>
                        <a14:foregroundMark x1="45000" y1="94600" x2="45000" y2="9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48376" y="1844824"/>
            <a:ext cx="1659928" cy="282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:\1549-1-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97152"/>
            <a:ext cx="2016224" cy="2012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19872" y="658818"/>
            <a:ext cx="4176464" cy="2304256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Charlotte Cooper of the United Kingdom, first woman Olympic champion, in the 1900 Games.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2214712" cy="3100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3591567"/>
            <a:ext cx="5058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Первый советский олимпийский чемпион Иван Удодов (штангист) завоевал золотую медаль </a:t>
            </a:r>
            <a:r>
              <a:rPr lang="ru-RU" sz="24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1952 году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Первый советский олимпийский чемпион Иван Удодов завоевал золотую медаль </a:t>
            </a:r>
            <a:r>
              <a:rPr lang="ru-RU" sz="24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тысяча девятьсот пятьдесят втором году.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73016"/>
            <a:ext cx="2160240" cy="2948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62961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8b642b9b975d1d5c3f8165fe2726031df4ab71a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591</Words>
  <Application>Microsoft Office PowerPoint</Application>
  <PresentationFormat>Экран (4:3)</PresentationFormat>
  <Paragraphs>111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Слова-счетоводы в истории Олимпийского движения.</vt:lpstr>
      <vt:lpstr>Олимпийские игры  в древности</vt:lpstr>
      <vt:lpstr>Слайд 3</vt:lpstr>
      <vt:lpstr>Слайд 4</vt:lpstr>
      <vt:lpstr>Слайд 5</vt:lpstr>
      <vt:lpstr>IV. Награды, которых удостаивался олимпионик (победитель Олимпийских игр):</vt:lpstr>
      <vt:lpstr>История Олимпийского движения</vt:lpstr>
      <vt:lpstr>ИМЯ ЧИСЛИТЕЛЬНОЕ</vt:lpstr>
      <vt:lpstr>Слайд 9</vt:lpstr>
      <vt:lpstr>Люди-легенды</vt:lpstr>
      <vt:lpstr>Канадский конник           Иан Миллар вот уже сорок лет принимает участие в Олимпийских Играх  (на Олимпиаде в Лондоне ему было 65 лет). </vt:lpstr>
      <vt:lpstr>Слайд 12</vt:lpstr>
      <vt:lpstr>Слайд 13</vt:lpstr>
      <vt:lpstr>Слайд 14</vt:lpstr>
      <vt:lpstr>Слайд 15</vt:lpstr>
      <vt:lpstr>Слайд 16</vt:lpstr>
      <vt:lpstr>ИМЯ ЧИСЛИТЕЛЬНОЕ</vt:lpstr>
      <vt:lpstr>Слайд 18</vt:lpstr>
      <vt:lpstr>Слайд 19</vt:lpstr>
      <vt:lpstr>Слайд 20</vt:lpstr>
      <vt:lpstr>Слайд 21</vt:lpstr>
      <vt:lpstr>Слайд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</dc:creator>
  <cp:lastModifiedBy>Aika</cp:lastModifiedBy>
  <cp:revision>79</cp:revision>
  <dcterms:created xsi:type="dcterms:W3CDTF">2013-03-24T20:05:21Z</dcterms:created>
  <dcterms:modified xsi:type="dcterms:W3CDTF">2013-08-12T19:12:50Z</dcterms:modified>
</cp:coreProperties>
</file>