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6" r:id="rId3"/>
    <p:sldId id="272" r:id="rId4"/>
    <p:sldId id="257" r:id="rId5"/>
    <p:sldId id="270" r:id="rId6"/>
    <p:sldId id="271" r:id="rId7"/>
    <p:sldId id="262" r:id="rId8"/>
    <p:sldId id="263" r:id="rId9"/>
    <p:sldId id="258" r:id="rId10"/>
    <p:sldId id="261" r:id="rId11"/>
    <p:sldId id="259" r:id="rId12"/>
    <p:sldId id="264" r:id="rId13"/>
    <p:sldId id="265" r:id="rId14"/>
    <p:sldId id="266" r:id="rId15"/>
    <p:sldId id="273" r:id="rId16"/>
    <p:sldId id="267" r:id="rId17"/>
    <p:sldId id="2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324A0-DA10-422D-BFFC-D9C71662E723}" type="datetimeFigureOut">
              <a:rPr lang="ru-RU" smtClean="0"/>
              <a:pPr/>
              <a:t>31.07.2013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429D8-8FD3-464B-891F-29C3DFCEB8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324A0-DA10-422D-BFFC-D9C71662E723}" type="datetimeFigureOut">
              <a:rPr lang="ru-RU" smtClean="0"/>
              <a:pPr/>
              <a:t>31.07.2013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429D8-8FD3-464B-891F-29C3DFCEB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324A0-DA10-422D-BFFC-D9C71662E723}" type="datetimeFigureOut">
              <a:rPr lang="ru-RU" smtClean="0"/>
              <a:pPr/>
              <a:t>31.07.2013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429D8-8FD3-464B-891F-29C3DFCEB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324A0-DA10-422D-BFFC-D9C71662E723}" type="datetimeFigureOut">
              <a:rPr lang="ru-RU" smtClean="0"/>
              <a:pPr/>
              <a:t>31.07.2013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429D8-8FD3-464B-891F-29C3DFCEB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324A0-DA10-422D-BFFC-D9C71662E723}" type="datetimeFigureOut">
              <a:rPr lang="ru-RU" smtClean="0"/>
              <a:pPr/>
              <a:t>31.07.2013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429D8-8FD3-464B-891F-29C3DFCEB8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324A0-DA10-422D-BFFC-D9C71662E723}" type="datetimeFigureOut">
              <a:rPr lang="ru-RU" smtClean="0"/>
              <a:pPr/>
              <a:t>31.07.2013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429D8-8FD3-464B-891F-29C3DFCEB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324A0-DA10-422D-BFFC-D9C71662E723}" type="datetimeFigureOut">
              <a:rPr lang="ru-RU" smtClean="0"/>
              <a:pPr/>
              <a:t>31.07.2013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429D8-8FD3-464B-891F-29C3DFCEB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324A0-DA10-422D-BFFC-D9C71662E723}" type="datetimeFigureOut">
              <a:rPr lang="ru-RU" smtClean="0"/>
              <a:pPr/>
              <a:t>31.07.2013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429D8-8FD3-464B-891F-29C3DFCEB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324A0-DA10-422D-BFFC-D9C71662E723}" type="datetimeFigureOut">
              <a:rPr lang="ru-RU" smtClean="0"/>
              <a:pPr/>
              <a:t>31.07.2013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429D8-8FD3-464B-891F-29C3DFCEB8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324A0-DA10-422D-BFFC-D9C71662E723}" type="datetimeFigureOut">
              <a:rPr lang="ru-RU" smtClean="0"/>
              <a:pPr/>
              <a:t>31.07.2013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429D8-8FD3-464B-891F-29C3DFCEB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324A0-DA10-422D-BFFC-D9C71662E723}" type="datetimeFigureOut">
              <a:rPr lang="ru-RU" smtClean="0"/>
              <a:pPr/>
              <a:t>31.07.2013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429D8-8FD3-464B-891F-29C3DFCEB8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FE324A0-DA10-422D-BFFC-D9C71662E723}" type="datetimeFigureOut">
              <a:rPr lang="ru-RU" smtClean="0"/>
              <a:pPr/>
              <a:t>31.07.2013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1E429D8-8FD3-464B-891F-29C3DFCEB8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32656"/>
            <a:ext cx="7406640" cy="6336704"/>
          </a:xfrm>
          <a:solidFill>
            <a:schemeClr val="accent2"/>
          </a:solidFill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Словарная работа.</a:t>
            </a:r>
          </a:p>
          <a:p>
            <a:r>
              <a:rPr lang="ru-RU" sz="3600" b="1" dirty="0" err="1" smtClean="0">
                <a:solidFill>
                  <a:schemeClr val="tx1"/>
                </a:solidFill>
              </a:rPr>
              <a:t>Газ</a:t>
            </a:r>
            <a:r>
              <a:rPr lang="ru-RU" sz="3600" b="1" u="sng" dirty="0" err="1" smtClean="0">
                <a:solidFill>
                  <a:srgbClr val="FF0000"/>
                </a:solidFill>
              </a:rPr>
              <a:t>И</a:t>
            </a:r>
            <a:r>
              <a:rPr lang="ru-RU" sz="3600" b="1" dirty="0" err="1" smtClean="0">
                <a:solidFill>
                  <a:schemeClr val="tx1"/>
                </a:solidFill>
              </a:rPr>
              <a:t>ф</a:t>
            </a:r>
            <a:r>
              <a:rPr lang="ru-RU" sz="3600" b="1" u="sng" dirty="0" err="1" smtClean="0">
                <a:solidFill>
                  <a:srgbClr val="FF0000"/>
                </a:solidFill>
              </a:rPr>
              <a:t>И</a:t>
            </a:r>
            <a:r>
              <a:rPr lang="ru-RU" sz="3600" b="1" dirty="0" err="1" smtClean="0">
                <a:solidFill>
                  <a:schemeClr val="tx1"/>
                </a:solidFill>
              </a:rPr>
              <a:t>кац</a:t>
            </a:r>
            <a:r>
              <a:rPr lang="ru-RU" sz="3600" b="1" dirty="0" err="1" smtClean="0">
                <a:solidFill>
                  <a:srgbClr val="FF0000"/>
                </a:solidFill>
              </a:rPr>
              <a:t>И</a:t>
            </a:r>
            <a:r>
              <a:rPr lang="ru-RU" sz="3600" b="1" dirty="0" err="1" smtClean="0">
                <a:solidFill>
                  <a:schemeClr val="tx1"/>
                </a:solidFill>
              </a:rPr>
              <a:t>я</a:t>
            </a:r>
            <a:endParaRPr lang="ru-RU" sz="3600" b="1" dirty="0">
              <a:solidFill>
                <a:schemeClr val="tx1"/>
              </a:solidFill>
            </a:endParaRPr>
          </a:p>
          <a:p>
            <a:r>
              <a:rPr lang="ru-RU" sz="3600" b="1" dirty="0" err="1">
                <a:solidFill>
                  <a:schemeClr val="tx1"/>
                </a:solidFill>
              </a:rPr>
              <a:t>Эл</a:t>
            </a:r>
            <a:r>
              <a:rPr lang="ru-RU" sz="3600" b="1" u="sng" dirty="0" err="1">
                <a:solidFill>
                  <a:srgbClr val="FF0000"/>
                </a:solidFill>
              </a:rPr>
              <a:t>Е</a:t>
            </a:r>
            <a:r>
              <a:rPr lang="ru-RU" sz="3600" b="1" dirty="0" err="1">
                <a:solidFill>
                  <a:schemeClr val="tx1"/>
                </a:solidFill>
              </a:rPr>
              <a:t>ктр</a:t>
            </a:r>
            <a:r>
              <a:rPr lang="ru-RU" sz="3600" b="1" u="sng" dirty="0" err="1">
                <a:solidFill>
                  <a:srgbClr val="FF0000"/>
                </a:solidFill>
              </a:rPr>
              <a:t>И</a:t>
            </a:r>
            <a:r>
              <a:rPr lang="ru-RU" sz="3600" b="1" dirty="0" err="1">
                <a:solidFill>
                  <a:schemeClr val="tx1"/>
                </a:solidFill>
              </a:rPr>
              <a:t>ф</a:t>
            </a:r>
            <a:r>
              <a:rPr lang="ru-RU" sz="3600" b="1" u="sng" dirty="0" err="1">
                <a:solidFill>
                  <a:srgbClr val="FF0000"/>
                </a:solidFill>
              </a:rPr>
              <a:t>И</a:t>
            </a:r>
            <a:r>
              <a:rPr lang="ru-RU" sz="3600" b="1" dirty="0" err="1">
                <a:solidFill>
                  <a:schemeClr val="tx1"/>
                </a:solidFill>
              </a:rPr>
              <a:t>кац</a:t>
            </a:r>
            <a:r>
              <a:rPr lang="ru-RU" sz="3600" b="1" u="sng" dirty="0" err="1">
                <a:solidFill>
                  <a:srgbClr val="FF0000"/>
                </a:solidFill>
              </a:rPr>
              <a:t>И</a:t>
            </a:r>
            <a:r>
              <a:rPr lang="ru-RU" sz="3600" b="1" dirty="0" err="1">
                <a:solidFill>
                  <a:schemeClr val="tx1"/>
                </a:solidFill>
              </a:rPr>
              <a:t>я</a:t>
            </a:r>
            <a:endParaRPr lang="ru-RU" sz="3600" b="1" dirty="0">
              <a:solidFill>
                <a:schemeClr val="tx1"/>
              </a:solidFill>
            </a:endParaRPr>
          </a:p>
          <a:p>
            <a:r>
              <a:rPr lang="ru-RU" sz="3600" b="1" dirty="0" err="1">
                <a:solidFill>
                  <a:schemeClr val="tx1"/>
                </a:solidFill>
              </a:rPr>
              <a:t>Эт</a:t>
            </a:r>
            <a:r>
              <a:rPr lang="ru-RU" sz="3600" b="1" u="sng" dirty="0" err="1">
                <a:solidFill>
                  <a:srgbClr val="FF0000"/>
                </a:solidFill>
              </a:rPr>
              <a:t>И</a:t>
            </a:r>
            <a:r>
              <a:rPr lang="ru-RU" sz="3600" b="1" dirty="0" err="1">
                <a:solidFill>
                  <a:schemeClr val="tx1"/>
                </a:solidFill>
              </a:rPr>
              <a:t>м</a:t>
            </a:r>
            <a:r>
              <a:rPr lang="ru-RU" sz="3600" b="1" u="sng" dirty="0" err="1">
                <a:solidFill>
                  <a:srgbClr val="FF0000"/>
                </a:solidFill>
              </a:rPr>
              <a:t>О</a:t>
            </a:r>
            <a:r>
              <a:rPr lang="ru-RU" sz="3600" b="1" dirty="0" err="1">
                <a:solidFill>
                  <a:schemeClr val="tx1"/>
                </a:solidFill>
              </a:rPr>
              <a:t>логия</a:t>
            </a:r>
            <a:endParaRPr lang="ru-RU" sz="3600" b="1" dirty="0">
              <a:solidFill>
                <a:schemeClr val="tx1"/>
              </a:solidFill>
            </a:endParaRPr>
          </a:p>
          <a:p>
            <a:r>
              <a:rPr lang="ru-RU" sz="3600" b="1" dirty="0" err="1">
                <a:solidFill>
                  <a:schemeClr val="tx1"/>
                </a:solidFill>
              </a:rPr>
              <a:t>Кл</a:t>
            </a:r>
            <a:r>
              <a:rPr lang="ru-RU" sz="3600" b="1" u="sng" dirty="0" err="1">
                <a:solidFill>
                  <a:srgbClr val="FF0000"/>
                </a:solidFill>
              </a:rPr>
              <a:t>И</a:t>
            </a:r>
            <a:r>
              <a:rPr lang="ru-RU" sz="3600" b="1" dirty="0" err="1">
                <a:solidFill>
                  <a:schemeClr val="tx1"/>
                </a:solidFill>
              </a:rPr>
              <a:t>ш</a:t>
            </a:r>
            <a:r>
              <a:rPr lang="ru-RU" sz="3600" b="1" u="sng" dirty="0" err="1">
                <a:solidFill>
                  <a:srgbClr val="FF0000"/>
                </a:solidFill>
              </a:rPr>
              <a:t>Е</a:t>
            </a:r>
            <a:endParaRPr lang="ru-RU" sz="3600" b="1" dirty="0">
              <a:solidFill>
                <a:srgbClr val="FF0000"/>
              </a:solidFill>
            </a:endParaRPr>
          </a:p>
          <a:p>
            <a:r>
              <a:rPr lang="ru-RU" sz="3600" b="1" dirty="0" err="1">
                <a:solidFill>
                  <a:schemeClr val="tx1"/>
                </a:solidFill>
              </a:rPr>
              <a:t>А</a:t>
            </a:r>
            <a:r>
              <a:rPr lang="ru-RU" sz="3600" b="1" u="sng" dirty="0" err="1">
                <a:solidFill>
                  <a:srgbClr val="FF0000"/>
                </a:solidFill>
              </a:rPr>
              <a:t>В</a:t>
            </a:r>
            <a:r>
              <a:rPr lang="ru-RU" sz="3600" b="1" dirty="0" err="1">
                <a:solidFill>
                  <a:schemeClr val="tx1"/>
                </a:solidFill>
              </a:rPr>
              <a:t>т</a:t>
            </a:r>
            <a:r>
              <a:rPr lang="ru-RU" sz="3600" b="1" u="sng" dirty="0" err="1">
                <a:solidFill>
                  <a:srgbClr val="FF0000"/>
                </a:solidFill>
              </a:rPr>
              <a:t>О</a:t>
            </a:r>
            <a:r>
              <a:rPr lang="ru-RU" sz="3600" b="1" dirty="0" err="1">
                <a:solidFill>
                  <a:schemeClr val="tx1"/>
                </a:solidFill>
              </a:rPr>
              <a:t>б</a:t>
            </a:r>
            <a:r>
              <a:rPr lang="ru-RU" sz="3600" b="1" u="sng" dirty="0" err="1">
                <a:solidFill>
                  <a:srgbClr val="FF0000"/>
                </a:solidFill>
              </a:rPr>
              <a:t>ИО</a:t>
            </a:r>
            <a:r>
              <a:rPr lang="ru-RU" sz="3600" b="1" dirty="0" err="1">
                <a:solidFill>
                  <a:schemeClr val="tx1"/>
                </a:solidFill>
              </a:rPr>
              <a:t>графия</a:t>
            </a:r>
            <a:endParaRPr lang="ru-RU" sz="3600" b="1" dirty="0">
              <a:solidFill>
                <a:schemeClr val="tx1"/>
              </a:solidFill>
            </a:endParaRPr>
          </a:p>
          <a:p>
            <a:r>
              <a:rPr lang="ru-RU" sz="3600" b="1" dirty="0" err="1">
                <a:solidFill>
                  <a:schemeClr val="tx1"/>
                </a:solidFill>
              </a:rPr>
              <a:t>Амф</a:t>
            </a:r>
            <a:r>
              <a:rPr lang="ru-RU" sz="3600" b="1" u="sng" dirty="0" err="1">
                <a:solidFill>
                  <a:srgbClr val="FF0000"/>
                </a:solidFill>
              </a:rPr>
              <a:t>И</a:t>
            </a:r>
            <a:r>
              <a:rPr lang="ru-RU" sz="3600" b="1" dirty="0" err="1">
                <a:solidFill>
                  <a:schemeClr val="tx1"/>
                </a:solidFill>
              </a:rPr>
              <a:t>т</a:t>
            </a:r>
            <a:r>
              <a:rPr lang="ru-RU" sz="3600" b="1" u="sng" dirty="0" err="1">
                <a:solidFill>
                  <a:srgbClr val="FF0000"/>
                </a:solidFill>
              </a:rPr>
              <a:t>Е</a:t>
            </a:r>
            <a:r>
              <a:rPr lang="ru-RU" sz="3600" b="1" dirty="0" err="1">
                <a:solidFill>
                  <a:schemeClr val="tx1"/>
                </a:solidFill>
              </a:rPr>
              <a:t>атр</a:t>
            </a:r>
            <a:endParaRPr lang="ru-RU" sz="3600" b="1" dirty="0">
              <a:solidFill>
                <a:schemeClr val="tx1"/>
              </a:solidFill>
            </a:endParaRPr>
          </a:p>
          <a:p>
            <a:r>
              <a:rPr lang="ru-RU" sz="3600" b="1" dirty="0" err="1">
                <a:solidFill>
                  <a:schemeClr val="tx1"/>
                </a:solidFill>
              </a:rPr>
              <a:t>Ф</a:t>
            </a:r>
            <a:r>
              <a:rPr lang="ru-RU" sz="3600" b="1" u="sng" dirty="0" err="1">
                <a:solidFill>
                  <a:srgbClr val="FF0000"/>
                </a:solidFill>
              </a:rPr>
              <a:t>Е</a:t>
            </a:r>
            <a:r>
              <a:rPr lang="ru-RU" sz="3600" b="1" dirty="0" err="1">
                <a:solidFill>
                  <a:schemeClr val="tx1"/>
                </a:solidFill>
              </a:rPr>
              <a:t>л</a:t>
            </a:r>
            <a:r>
              <a:rPr lang="ru-RU" sz="3600" b="1" u="sng" dirty="0" err="1">
                <a:solidFill>
                  <a:srgbClr val="FF0000"/>
                </a:solidFill>
              </a:rPr>
              <a:t>Ь</a:t>
            </a:r>
            <a:r>
              <a:rPr lang="ru-RU" sz="3600" b="1" dirty="0" err="1">
                <a:solidFill>
                  <a:schemeClr val="tx1"/>
                </a:solidFill>
              </a:rPr>
              <a:t>етон</a:t>
            </a:r>
            <a:endParaRPr lang="ru-RU" sz="3600" b="1" dirty="0">
              <a:solidFill>
                <a:schemeClr val="tx1"/>
              </a:solidFill>
            </a:endParaRPr>
          </a:p>
          <a:p>
            <a:r>
              <a:rPr lang="ru-RU" sz="3600" b="1" dirty="0" err="1">
                <a:solidFill>
                  <a:schemeClr val="tx1"/>
                </a:solidFill>
              </a:rPr>
              <a:t>Экспр</a:t>
            </a:r>
            <a:r>
              <a:rPr lang="ru-RU" sz="3600" b="1" u="sng" dirty="0" err="1">
                <a:solidFill>
                  <a:srgbClr val="FF0000"/>
                </a:solidFill>
              </a:rPr>
              <a:t>ЕСС</a:t>
            </a:r>
            <a:r>
              <a:rPr lang="ru-RU" sz="3600" b="1" dirty="0" err="1">
                <a:solidFill>
                  <a:schemeClr val="tx1"/>
                </a:solidFill>
              </a:rPr>
              <a:t>ивный</a:t>
            </a:r>
            <a:endParaRPr lang="ru-RU" sz="3600" b="1" dirty="0">
              <a:solidFill>
                <a:schemeClr val="tx1"/>
              </a:solidFill>
            </a:endParaRPr>
          </a:p>
          <a:p>
            <a:r>
              <a:rPr lang="ru-RU" sz="3600" b="1" dirty="0" err="1">
                <a:solidFill>
                  <a:schemeClr val="tx1"/>
                </a:solidFill>
              </a:rPr>
              <a:t>Д</a:t>
            </a:r>
            <a:r>
              <a:rPr lang="ru-RU" sz="3600" b="1" u="sng" dirty="0" err="1">
                <a:solidFill>
                  <a:srgbClr val="FF0000"/>
                </a:solidFill>
              </a:rPr>
              <a:t>ИФФ</a:t>
            </a:r>
            <a:r>
              <a:rPr lang="ru-RU" sz="3600" b="1" dirty="0" err="1">
                <a:solidFill>
                  <a:schemeClr val="tx1"/>
                </a:solidFill>
              </a:rPr>
              <a:t>ер</a:t>
            </a:r>
            <a:r>
              <a:rPr lang="ru-RU" sz="3600" b="1" u="sng" dirty="0" err="1">
                <a:solidFill>
                  <a:srgbClr val="FF0000"/>
                </a:solidFill>
              </a:rPr>
              <a:t>Е</a:t>
            </a:r>
            <a:r>
              <a:rPr lang="ru-RU" sz="3600" b="1" dirty="0" err="1">
                <a:solidFill>
                  <a:schemeClr val="tx1"/>
                </a:solidFill>
              </a:rPr>
              <a:t>нцировать</a:t>
            </a:r>
            <a:endParaRPr lang="ru-RU" sz="3600" b="1" dirty="0">
              <a:solidFill>
                <a:schemeClr val="tx1"/>
              </a:solidFill>
            </a:endParaRPr>
          </a:p>
          <a:p>
            <a:r>
              <a:rPr lang="ru-RU" sz="3600" b="1" dirty="0" err="1">
                <a:solidFill>
                  <a:schemeClr val="tx1"/>
                </a:solidFill>
              </a:rPr>
              <a:t>П</a:t>
            </a:r>
            <a:r>
              <a:rPr lang="ru-RU" sz="3600" b="1" u="sng" dirty="0" err="1">
                <a:solidFill>
                  <a:srgbClr val="FF0000"/>
                </a:solidFill>
              </a:rPr>
              <a:t>ЕССИ</a:t>
            </a:r>
            <a:r>
              <a:rPr lang="ru-RU" sz="3600" b="1" dirty="0" err="1">
                <a:solidFill>
                  <a:schemeClr val="tx1"/>
                </a:solidFill>
              </a:rPr>
              <a:t>мист</a:t>
            </a:r>
            <a:endParaRPr lang="ru-RU" sz="3600" b="1" dirty="0">
              <a:solidFill>
                <a:schemeClr val="tx1"/>
              </a:solidFill>
            </a:endParaRPr>
          </a:p>
          <a:p>
            <a:r>
              <a:rPr lang="ru-RU" sz="3600" b="1" dirty="0" err="1">
                <a:solidFill>
                  <a:schemeClr val="tx1"/>
                </a:solidFill>
              </a:rPr>
              <a:t>Эк</a:t>
            </a:r>
            <a:r>
              <a:rPr lang="ru-RU" sz="3600" b="1" u="sng" dirty="0" err="1">
                <a:solidFill>
                  <a:srgbClr val="FF0000"/>
                </a:solidFill>
              </a:rPr>
              <a:t>О</a:t>
            </a:r>
            <a:r>
              <a:rPr lang="ru-RU" sz="3600" b="1" dirty="0" err="1">
                <a:solidFill>
                  <a:schemeClr val="tx1"/>
                </a:solidFill>
              </a:rPr>
              <a:t>логия</a:t>
            </a:r>
            <a:endParaRPr lang="ru-RU" sz="3600" b="1" dirty="0">
              <a:solidFill>
                <a:schemeClr val="tx1"/>
              </a:solidFill>
            </a:endParaRPr>
          </a:p>
          <a:p>
            <a:r>
              <a:rPr lang="ru-RU" sz="3600" b="1" u="sng" dirty="0" err="1">
                <a:solidFill>
                  <a:schemeClr val="tx1"/>
                </a:solidFill>
              </a:rPr>
              <a:t>О</a:t>
            </a:r>
            <a:r>
              <a:rPr lang="ru-RU" sz="3600" b="1" dirty="0" err="1">
                <a:solidFill>
                  <a:schemeClr val="tx1"/>
                </a:solidFill>
              </a:rPr>
              <a:t>пт</a:t>
            </a:r>
            <a:r>
              <a:rPr lang="ru-RU" sz="3600" b="1" u="sng" dirty="0" err="1">
                <a:solidFill>
                  <a:srgbClr val="FF0000"/>
                </a:solidFill>
              </a:rPr>
              <a:t>И</a:t>
            </a:r>
            <a:r>
              <a:rPr lang="ru-RU" sz="3600" b="1" dirty="0" err="1">
                <a:solidFill>
                  <a:schemeClr val="tx1"/>
                </a:solidFill>
              </a:rPr>
              <a:t>мист</a:t>
            </a:r>
            <a:endParaRPr lang="ru-RU" sz="3600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558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b="1" u="sng" dirty="0" smtClean="0">
                <a:solidFill>
                  <a:srgbClr val="FF0000"/>
                </a:solidFill>
                <a:effectLst/>
              </a:rPr>
              <a:t>Запомни!!!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ru-RU" sz="4400" b="1" dirty="0"/>
              <a:t>Тире можно поставить, </a:t>
            </a:r>
          </a:p>
          <a:p>
            <a:pPr marL="82296" indent="0">
              <a:buNone/>
            </a:pPr>
            <a:r>
              <a:rPr lang="ru-RU" sz="4400" b="1" dirty="0"/>
              <a:t>Коль нужно противопоставить.</a:t>
            </a:r>
          </a:p>
          <a:p>
            <a:pPr marL="82296" indent="0">
              <a:buNone/>
            </a:pPr>
            <a:r>
              <a:rPr lang="ru-RU" sz="4400" b="1" dirty="0"/>
              <a:t>Условие и время в первой части,</a:t>
            </a:r>
          </a:p>
          <a:p>
            <a:pPr marL="82296" indent="0">
              <a:buNone/>
            </a:pPr>
            <a:r>
              <a:rPr lang="ru-RU" sz="4400" b="1" dirty="0"/>
              <a:t>Тире и вывод в вашей власти.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649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548680"/>
            <a:ext cx="7576398" cy="5699720"/>
          </a:xfrm>
        </p:spPr>
        <p:txBody>
          <a:bodyPr>
            <a:normAutofit fontScale="92500" lnSpcReduction="20000"/>
          </a:bodyPr>
          <a:lstStyle/>
          <a:p>
            <a:pPr marL="82296" lvl="0" indent="0"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Прочитать, соблюдая интонацию, обосновать постановку тире.</a:t>
            </a:r>
            <a:endParaRPr lang="ru-RU" sz="4400" dirty="0"/>
          </a:p>
          <a:p>
            <a:pPr lvl="0"/>
            <a:r>
              <a:rPr lang="ru-RU" sz="4400" dirty="0" smtClean="0"/>
              <a:t>Делу </a:t>
            </a:r>
            <a:r>
              <a:rPr lang="ru-RU" sz="4400" dirty="0"/>
              <a:t>время – потехе час.</a:t>
            </a:r>
          </a:p>
          <a:p>
            <a:pPr lvl="0"/>
            <a:r>
              <a:rPr lang="ru-RU" sz="4400" dirty="0"/>
              <a:t>Наступят каникулы – поедем на море.</a:t>
            </a:r>
          </a:p>
          <a:p>
            <a:pPr lvl="0"/>
            <a:r>
              <a:rPr lang="ru-RU" sz="4400" dirty="0"/>
              <a:t>Солжешь сегодня – не поверят завтра.</a:t>
            </a:r>
          </a:p>
          <a:p>
            <a:pPr lvl="0"/>
            <a:r>
              <a:rPr lang="ru-RU" sz="4400" dirty="0" smtClean="0"/>
              <a:t>На стене ни одной иконы – дурной знак.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0226236"/>
              </p:ext>
            </p:extLst>
          </p:nvPr>
        </p:nvGraphicFramePr>
        <p:xfrm>
          <a:off x="1547664" y="17906"/>
          <a:ext cx="6675903" cy="66850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5248"/>
                <a:gridCol w="1985010"/>
                <a:gridCol w="1985645"/>
              </a:tblGrid>
              <a:tr h="550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 группа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2 группа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3 группа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3090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Мелких чувств на свете не бывает – мелкими бывают только души.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Жить бесполезно – лучше уж </a:t>
                      </a:r>
                      <a:r>
                        <a:rPr lang="ru-RU" sz="1400" b="1" baseline="0" dirty="0">
                          <a:solidFill>
                            <a:schemeClr val="tx1"/>
                          </a:solidFill>
                          <a:effectLst/>
                        </a:rPr>
                        <a:t>не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 жить.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Слабые люди выжидают благоприятных случаев – сильные их создают.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Земля кругла – на ней не скроешь тайны.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Берешься делать дело – делай, но непременно до конца.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Чуть проглянет солнце – все становится так прозрачно, ясно, так млеет в радости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Хотел я встать – передо мной все закружилось с быстротой.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Хочешь быть счастливым силы не жалей.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Назвался груздем – полезай в кузов.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Зацветут заливные луга – не надышишься.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Не веток ледышки стучат – песни весенней коленца звучат.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Расчищали сугробы – их наметало снова.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Кукушка прилетела – значит, кончилась неодетая тревожная весна.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Красоту только тронь небрежной рукой – она исчезнет навеки.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Идешь гулять над речкою – на город наш взгляни.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Затерялись в полях гармони – их до зорьки не отыскать.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Не снег кружится в чистом поле – пух одуванчиков летит.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Для рыбы нужна чистая вода – будем охранять наши водоемы.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520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Ответы к тесту.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2319343"/>
              </p:ext>
            </p:extLst>
          </p:nvPr>
        </p:nvGraphicFramePr>
        <p:xfrm>
          <a:off x="1403648" y="980728"/>
          <a:ext cx="6077585" cy="5257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9490"/>
                <a:gridCol w="836295"/>
                <a:gridCol w="841375"/>
                <a:gridCol w="860425"/>
                <a:gridCol w="839470"/>
                <a:gridCol w="857250"/>
                <a:gridCol w="84328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№ предложения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3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4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5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6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15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№ ответа 1 группа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а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б\в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а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в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б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г\в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№ ответа 2 группа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г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б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в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б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а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а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№ ответа 3 группа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б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г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б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б\в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а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в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54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5771728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1.Волков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бояться – в лес не ходить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2.Слово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не воробей, вылетит – не поймаешь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3.Кончил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дело – гуляй смело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4.Поспешишь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– людей насмешишь. 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.Сказано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– сделано. 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.Любишь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кататься – люби и саночки возить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506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9955653"/>
              </p:ext>
            </p:extLst>
          </p:nvPr>
        </p:nvGraphicFramePr>
        <p:xfrm>
          <a:off x="1259632" y="260646"/>
          <a:ext cx="7704855" cy="59905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2671"/>
                <a:gridCol w="1961193"/>
                <a:gridCol w="1580969"/>
                <a:gridCol w="3720022"/>
              </a:tblGrid>
              <a:tr h="683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№ п\п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Условие постановки тире, Схемы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Союзы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Пример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87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sym typeface="Symbol"/>
                        </a:rPr>
                        <a:t></a:t>
                      </a:r>
                      <a:r>
                        <a:rPr lang="ru-RU" sz="1600" b="1" dirty="0">
                          <a:effectLst/>
                        </a:rPr>
                        <a:t>               </a:t>
                      </a:r>
                      <a:r>
                        <a:rPr lang="ru-RU" sz="1600" b="1" dirty="0">
                          <a:effectLst/>
                          <a:sym typeface="Symbol"/>
                        </a:rPr>
                        <a:t></a:t>
                      </a:r>
                      <a:r>
                        <a:rPr lang="ru-RU" sz="1600" b="1" dirty="0">
                          <a:effectLst/>
                        </a:rPr>
                        <a:t> - </a:t>
                      </a:r>
                      <a:r>
                        <a:rPr lang="ru-RU" sz="1600" b="1" dirty="0">
                          <a:effectLst/>
                          <a:sym typeface="Symbol"/>
                        </a:rPr>
                        <a:t></a:t>
                      </a:r>
                      <a:r>
                        <a:rPr lang="ru-RU" sz="1600" b="1" dirty="0">
                          <a:effectLst/>
                        </a:rPr>
                        <a:t>              </a:t>
                      </a:r>
                      <a:r>
                        <a:rPr lang="ru-RU" sz="1600" b="1" dirty="0">
                          <a:effectLst/>
                          <a:sym typeface="Symbol"/>
                        </a:rPr>
                        <a:t></a:t>
                      </a:r>
                      <a:r>
                        <a:rPr lang="ru-RU" sz="1600" b="1" dirty="0">
                          <a:effectLst/>
                        </a:rPr>
                        <a:t> (противопоставление)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А,НО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35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sym typeface="Symbol"/>
                        </a:rPr>
                        <a:t></a:t>
                      </a:r>
                      <a:r>
                        <a:rPr lang="ru-RU" sz="1600" b="1">
                          <a:effectLst/>
                        </a:rPr>
                        <a:t> время</a:t>
                      </a:r>
                      <a:r>
                        <a:rPr lang="ru-RU" sz="1600" b="1">
                          <a:effectLst/>
                          <a:sym typeface="Symbol"/>
                        </a:rPr>
                        <a:t></a:t>
                      </a:r>
                      <a:r>
                        <a:rPr lang="ru-RU" sz="1600" b="1">
                          <a:effectLst/>
                        </a:rPr>
                        <a:t> - </a:t>
                      </a:r>
                      <a:r>
                        <a:rPr lang="ru-RU" sz="1600" b="1">
                          <a:effectLst/>
                          <a:sym typeface="Symbol"/>
                        </a:rPr>
                        <a:t></a:t>
                      </a:r>
                      <a:r>
                        <a:rPr lang="ru-RU" sz="1600" b="1">
                          <a:effectLst/>
                        </a:rPr>
                        <a:t>        </a:t>
                      </a:r>
                      <a:r>
                        <a:rPr lang="ru-RU" sz="1600" b="1">
                          <a:effectLst/>
                          <a:sym typeface="Symbol"/>
                        </a:rPr>
                        <a:t></a:t>
                      </a:r>
                      <a:endParaRPr lang="ru-RU" sz="1600" b="1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КОГДА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57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sym typeface="Symbol"/>
                        </a:rPr>
                        <a:t></a:t>
                      </a:r>
                      <a:r>
                        <a:rPr lang="ru-RU" sz="1600" b="1">
                          <a:effectLst/>
                        </a:rPr>
                        <a:t>условие</a:t>
                      </a:r>
                      <a:r>
                        <a:rPr lang="ru-RU" sz="1600" b="1">
                          <a:effectLst/>
                          <a:sym typeface="Symbol"/>
                        </a:rPr>
                        <a:t></a:t>
                      </a:r>
                      <a:r>
                        <a:rPr lang="ru-RU" sz="1600" b="1">
                          <a:effectLst/>
                        </a:rPr>
                        <a:t> - </a:t>
                      </a:r>
                      <a:r>
                        <a:rPr lang="ru-RU" sz="1600" b="1">
                          <a:effectLst/>
                          <a:sym typeface="Symbol"/>
                        </a:rPr>
                        <a:t></a:t>
                      </a:r>
                      <a:r>
                        <a:rPr lang="ru-RU" sz="1600" b="1">
                          <a:effectLst/>
                        </a:rPr>
                        <a:t>      </a:t>
                      </a:r>
                      <a:r>
                        <a:rPr lang="ru-RU" sz="1600" b="1">
                          <a:effectLst/>
                          <a:sym typeface="Symbol"/>
                        </a:rPr>
                        <a:t></a:t>
                      </a:r>
                      <a:endParaRPr lang="ru-RU" sz="1600" b="1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ЕСЛИ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3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sym typeface="Symbol"/>
                        </a:rPr>
                        <a:t></a:t>
                      </a:r>
                      <a:r>
                        <a:rPr lang="ru-RU" sz="1600" b="1">
                          <a:effectLst/>
                        </a:rPr>
                        <a:t>         </a:t>
                      </a:r>
                      <a:r>
                        <a:rPr lang="ru-RU" sz="1600" b="1">
                          <a:effectLst/>
                          <a:sym typeface="Symbol"/>
                        </a:rPr>
                        <a:t></a:t>
                      </a:r>
                      <a:r>
                        <a:rPr lang="ru-RU" sz="1600" b="1">
                          <a:effectLst/>
                        </a:rPr>
                        <a:t> -</a:t>
                      </a:r>
                      <a:r>
                        <a:rPr lang="ru-RU" sz="1600" b="1">
                          <a:effectLst/>
                          <a:sym typeface="Symbol"/>
                        </a:rPr>
                        <a:t></a:t>
                      </a:r>
                      <a:r>
                        <a:rPr lang="ru-RU" sz="1600" b="1">
                          <a:effectLst/>
                        </a:rPr>
                        <a:t>вывод</a:t>
                      </a:r>
                      <a:r>
                        <a:rPr lang="ru-RU" sz="1600" b="1">
                          <a:effectLst/>
                          <a:sym typeface="Symbol"/>
                        </a:rPr>
                        <a:t></a:t>
                      </a:r>
                      <a:r>
                        <a:rPr lang="ru-RU" sz="1600" b="1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ТАК ЧТО, ЗНАЧИТ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87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sym typeface="Symbol"/>
                        </a:rPr>
                        <a:t></a:t>
                      </a:r>
                      <a:r>
                        <a:rPr lang="ru-RU" sz="1600" b="1">
                          <a:effectLst/>
                        </a:rPr>
                        <a:t>      </a:t>
                      </a:r>
                      <a:r>
                        <a:rPr lang="ru-RU" sz="1600" b="1">
                          <a:effectLst/>
                          <a:sym typeface="Symbol"/>
                        </a:rPr>
                        <a:t></a:t>
                      </a:r>
                      <a:r>
                        <a:rPr lang="ru-RU" sz="1600" b="1">
                          <a:effectLst/>
                        </a:rPr>
                        <a:t> - </a:t>
                      </a:r>
                      <a:r>
                        <a:rPr lang="ru-RU" sz="1600" b="1">
                          <a:effectLst/>
                          <a:sym typeface="Symbol"/>
                        </a:rPr>
                        <a:t></a:t>
                      </a:r>
                      <a:r>
                        <a:rPr lang="ru-RU" sz="1600" b="1">
                          <a:effectLst/>
                        </a:rPr>
                        <a:t>           </a:t>
                      </a:r>
                      <a:r>
                        <a:rPr lang="ru-RU" sz="1600" b="1">
                          <a:effectLst/>
                          <a:sym typeface="Symbol"/>
                        </a:rPr>
                        <a:t></a:t>
                      </a:r>
                      <a:r>
                        <a:rPr lang="ru-RU" sz="1600" b="1">
                          <a:effectLst/>
                        </a:rPr>
                        <a:t>. (быстрая смена событий)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И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9938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980728"/>
            <a:ext cx="749808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rgbClr val="FF0000"/>
                </a:solidFill>
              </a:rPr>
              <a:t>Кто </a:t>
            </a:r>
            <a:r>
              <a:rPr lang="ru-RU" b="1" dirty="0">
                <a:solidFill>
                  <a:srgbClr val="FF0000"/>
                </a:solidFill>
              </a:rPr>
              <a:t>быстрее выполнит указанные разборы?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403648" y="2060848"/>
                <a:ext cx="7498080" cy="3864496"/>
              </a:xfrm>
            </p:spPr>
            <p:txBody>
              <a:bodyPr/>
              <a:lstStyle/>
              <a:p>
                <a:pPr lvl="0"/>
                <a:endParaRPr lang="ru-RU" dirty="0" smtClean="0"/>
              </a:p>
              <a:p>
                <a:pPr lvl="0"/>
                <a:endParaRPr lang="ru-RU" dirty="0"/>
              </a:p>
              <a:p>
                <a:pPr lvl="0"/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latin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ru-RU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b="1">
                                <a:latin typeface="Cambria Math"/>
                              </a:rPr>
                              <m:t>Поспешишь</m:t>
                            </m:r>
                          </m:e>
                          <m:sup>
                            <m:r>
                              <a:rPr lang="ru-RU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ru-RU" b="1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ru-RU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b="1">
                                <a:latin typeface="Cambria Math"/>
                              </a:rPr>
                              <m:t>людей</m:t>
                            </m:r>
                          </m:e>
                          <m:sup>
                            <m:r>
                              <a:rPr lang="ru-RU" b="1" i="1">
                                <a:latin typeface="Cambria Math"/>
                              </a:rPr>
                              <m:t>𝟏</m:t>
                            </m:r>
                          </m:sup>
                        </m:sSup>
                        <m:r>
                          <a:rPr lang="ru-RU" b="1">
                            <a:latin typeface="Cambria Math"/>
                          </a:rPr>
                          <m:t>насмешишь</m:t>
                        </m:r>
                      </m:e>
                      <m:sup>
                        <m:r>
                          <a:rPr lang="ru-RU" b="1" i="1">
                            <a:latin typeface="Cambria Math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ru-RU" b="1" dirty="0"/>
                  <a:t>.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03648" y="2060848"/>
                <a:ext cx="7498080" cy="3864496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705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  <a:effectLst/>
              </a:rPr>
              <a:t>Заполнить маркировочную таблицу.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0355391"/>
              </p:ext>
            </p:extLst>
          </p:nvPr>
        </p:nvGraphicFramePr>
        <p:xfrm>
          <a:off x="1691680" y="1124744"/>
          <a:ext cx="6077585" cy="45365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8920"/>
                <a:gridCol w="1519555"/>
                <a:gridCol w="1519555"/>
                <a:gridCol w="1519555"/>
              </a:tblGrid>
              <a:tr h="466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</a:t>
                      </a:r>
                      <a:r>
                        <a:rPr lang="en-US" sz="1200" dirty="0">
                          <a:effectLst/>
                        </a:rPr>
                        <a:t>V</a:t>
                      </a:r>
                      <a:r>
                        <a:rPr lang="ru-RU" sz="1200" dirty="0">
                          <a:effectLst/>
                        </a:rPr>
                        <a:t>» ЗНАЛ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«+» УЗНАЛ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« - » ВЫЗЫВАЕТ СОМНЕНИЕ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«?» ХОЧУ ЗНАТЬ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70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26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428604"/>
            <a:ext cx="7553348" cy="317406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Орфографическая 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разминка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4221088"/>
            <a:ext cx="721523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7200" b="1" cap="none" spc="0" dirty="0">
              <a:ln w="1905"/>
              <a:solidFill>
                <a:schemeClr val="accent3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Picture 4" descr="!cid_image01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428604"/>
            <a:ext cx="2571768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61017"/>
              </p:ext>
            </p:extLst>
          </p:nvPr>
        </p:nvGraphicFramePr>
        <p:xfrm>
          <a:off x="1331640" y="1844824"/>
          <a:ext cx="7503271" cy="4680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0829"/>
                <a:gridCol w="2500829"/>
                <a:gridCol w="2501613"/>
              </a:tblGrid>
              <a:tr h="4275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solidFill>
                            <a:schemeClr val="tx1"/>
                          </a:solidFill>
                          <a:effectLst/>
                        </a:rPr>
                        <a:t>1 группа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Вставьте, где нужно, Ь после шипящих. Обозначьте наличие Ь цифрой 1, отсутствие – цифрой 2.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</a:rPr>
                        <a:t>Пряч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</a:rPr>
                        <a:t>ся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</a:rPr>
                        <a:t>пустош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…, тягуч…, с крыш…,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</a:rPr>
                        <a:t>стелеш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solidFill>
                            <a:schemeClr val="tx1"/>
                          </a:solidFill>
                          <a:effectLst/>
                        </a:rPr>
                        <a:t>2 группа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Вставьте Н или НН в причастия и прилагательные. Обозначьте буквы цифрами: Н – 1, НН – 2.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</a:rPr>
                        <a:t>Плете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</a:rPr>
                        <a:t>ый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</a:rPr>
                        <a:t>плете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..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</a:rPr>
                        <a:t>ая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 из ивовых прутьев корзина, ветре…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</a:rPr>
                        <a:t>ый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</a:rPr>
                        <a:t>безветре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</a:rPr>
                        <a:t>ый,ледя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…ой.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solidFill>
                            <a:schemeClr val="tx1"/>
                          </a:solidFill>
                          <a:effectLst/>
                        </a:rPr>
                        <a:t>3 группа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Вставьте Е или И в окончаниях глаголов. Обозначьте буквы цифрами: Е-1, И- 2.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</a:rPr>
                        <a:t>Верт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…т, гор…т,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</a:rPr>
                        <a:t>тян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…т,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</a:rPr>
                        <a:t>пиш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..т, плач…т,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</a:rPr>
                        <a:t>ненавид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…т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</a:tr>
              <a:tr h="404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11221 – 1 группа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12121- 2 группа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221112 – 3 группа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5987752"/>
          </a:xfrm>
          <a:solidFill>
            <a:schemeClr val="accent2"/>
          </a:solidFill>
        </p:spPr>
        <p:txBody>
          <a:bodyPr>
            <a:normAutofit fontScale="92500"/>
          </a:bodyPr>
          <a:lstStyle/>
          <a:p>
            <a:pPr marL="82296" indent="0">
              <a:buNone/>
            </a:pPr>
            <a:endParaRPr lang="ru-RU" dirty="0"/>
          </a:p>
          <a:p>
            <a:r>
              <a:rPr lang="ru-RU" sz="4400" b="1" dirty="0" smtClean="0"/>
              <a:t>Печален я со мною друга нет. ( ? )</a:t>
            </a:r>
          </a:p>
          <a:p>
            <a:r>
              <a:rPr lang="ru-RU" sz="4400" b="1" dirty="0" smtClean="0"/>
              <a:t>Наступила весна закапало с крыш, появились   проталины. ( ? )</a:t>
            </a:r>
          </a:p>
          <a:p>
            <a:r>
              <a:rPr lang="ru-RU" sz="4400" b="1" dirty="0" smtClean="0"/>
              <a:t>Я знаю вы мне напишите. (?)</a:t>
            </a:r>
          </a:p>
          <a:p>
            <a:r>
              <a:rPr lang="ru-RU" sz="4400" b="1" dirty="0" smtClean="0"/>
              <a:t>Егор оглянулся скачет кто то вдали. ( ? )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60917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!cid_image01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214291"/>
            <a:ext cx="157163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  <a:effectLst/>
              </a:rPr>
              <a:t>Анализ предложений.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>
            <a:normAutofit fontScale="62500" lnSpcReduction="20000"/>
          </a:bodyPr>
          <a:lstStyle/>
          <a:p>
            <a:pPr marL="82296" lvl="0" indent="0">
              <a:buNone/>
            </a:pPr>
            <a:r>
              <a:rPr lang="ru-RU" b="1" dirty="0" smtClean="0"/>
              <a:t>1. Солнце </a:t>
            </a:r>
            <a:r>
              <a:rPr lang="ru-RU" b="1" dirty="0"/>
              <a:t>вешнее, нивы здешние – все тебе отдать бы рад.</a:t>
            </a:r>
          </a:p>
          <a:p>
            <a:pPr marL="82296" lvl="0" indent="0">
              <a:buNone/>
            </a:pPr>
            <a:r>
              <a:rPr lang="ru-RU" b="1" dirty="0" smtClean="0"/>
              <a:t>2. Над </a:t>
            </a:r>
            <a:r>
              <a:rPr lang="ru-RU" b="1" dirty="0"/>
              <a:t>Россиею – небо синее.</a:t>
            </a:r>
          </a:p>
          <a:p>
            <a:pPr marL="82296" lvl="0" indent="0">
              <a:buNone/>
            </a:pPr>
            <a:r>
              <a:rPr lang="ru-RU" b="1" dirty="0" smtClean="0"/>
              <a:t>3. Сухая</a:t>
            </a:r>
            <a:r>
              <a:rPr lang="ru-RU" b="1" dirty="0"/>
              <a:t>, крепкая осень – самое лучшее поэтическое время в году.</a:t>
            </a:r>
          </a:p>
          <a:p>
            <a:pPr marL="82296" lvl="0" indent="0">
              <a:buNone/>
            </a:pPr>
            <a:r>
              <a:rPr lang="ru-RU" b="1" dirty="0" smtClean="0"/>
              <a:t>4. Светло </a:t>
            </a:r>
            <a:r>
              <a:rPr lang="ru-RU" b="1" dirty="0"/>
              <a:t>не от утра – светло от луны.</a:t>
            </a:r>
          </a:p>
          <a:p>
            <a:pPr marL="82296" lvl="0" indent="0">
              <a:buNone/>
            </a:pPr>
            <a:r>
              <a:rPr lang="ru-RU" b="1" dirty="0" smtClean="0"/>
              <a:t>5.Воистину </a:t>
            </a:r>
            <a:r>
              <a:rPr lang="ru-RU" b="1" dirty="0"/>
              <a:t>сладчайшая обуза – домой торжественно арбуз нести.</a:t>
            </a:r>
          </a:p>
          <a:p>
            <a:pPr marL="82296" lvl="0" indent="0">
              <a:buNone/>
            </a:pPr>
            <a:r>
              <a:rPr lang="ru-RU" b="1" dirty="0" smtClean="0"/>
              <a:t>6. На </a:t>
            </a:r>
            <a:r>
              <a:rPr lang="ru-RU" b="1" dirty="0"/>
              <a:t>дворе в морозном пару краснело солнце – в доме было тепло.</a:t>
            </a:r>
          </a:p>
          <a:p>
            <a:pPr marL="82296" lvl="0" indent="0">
              <a:buNone/>
            </a:pPr>
            <a:r>
              <a:rPr lang="ru-RU" b="1" dirty="0" smtClean="0"/>
              <a:t>7. Ароматные </a:t>
            </a:r>
            <a:r>
              <a:rPr lang="ru-RU" b="1" dirty="0"/>
              <a:t>набухшие почки березы, могучие запахи кореньев, тончайшие струйки от пробивающихся ростков трав – все это было поразительно ново и восхитительно.</a:t>
            </a:r>
          </a:p>
          <a:p>
            <a:pPr marL="82296" lvl="0" indent="0">
              <a:buNone/>
            </a:pPr>
            <a:r>
              <a:rPr lang="ru-RU" b="1" dirty="0" smtClean="0"/>
              <a:t>8. Морозный </a:t>
            </a:r>
            <a:r>
              <a:rPr lang="ru-RU" b="1" dirty="0"/>
              <a:t>воздух чист – гляди насквозь.</a:t>
            </a:r>
          </a:p>
          <a:p>
            <a:pPr marL="82296" lvl="0" indent="0">
              <a:buNone/>
            </a:pPr>
            <a:r>
              <a:rPr lang="ru-RU" b="1" dirty="0" smtClean="0"/>
              <a:t>9. Самое </a:t>
            </a:r>
            <a:r>
              <a:rPr lang="ru-RU" b="1" dirty="0"/>
              <a:t>свежее, чистое, нужное время для работы – это утро!</a:t>
            </a:r>
          </a:p>
          <a:p>
            <a:pPr marL="82296" lvl="0" indent="0">
              <a:buNone/>
            </a:pPr>
            <a:r>
              <a:rPr lang="ru-RU" b="1" dirty="0" smtClean="0"/>
              <a:t>10. Морозы </a:t>
            </a:r>
            <a:r>
              <a:rPr lang="ru-RU" b="1" dirty="0"/>
              <a:t>– декабрю, метели – февралю, капели первые – задумчивому марту.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Тема урока: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«Тире в бессоюзном сложном предложении»</a:t>
            </a:r>
            <a:endParaRPr lang="ru-RU" sz="7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32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Цель урока: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dirty="0"/>
              <a:t>1. Систематизация знаний учащихся о постановке тире в простом предложении.</a:t>
            </a:r>
          </a:p>
          <a:p>
            <a:r>
              <a:rPr lang="ru-RU" dirty="0"/>
              <a:t>2. формирование умений определять смысловые отношения между частями бессоюзного сложного предложения с тире; производить синонимическую замену предложений; правильно ставить знаки препинания в предложениях указанного вида.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397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>
                <a:solidFill>
                  <a:schemeClr val="tx1"/>
                </a:solidFill>
                <a:effectLst/>
              </a:rPr>
              <a:t>Сравни предложения.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400600"/>
          </a:xfrm>
        </p:spPr>
        <p:txBody>
          <a:bodyPr>
            <a:normAutofit fontScale="62500" lnSpcReduction="20000"/>
          </a:bodyPr>
          <a:lstStyle/>
          <a:p>
            <a:pPr marL="82296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Труд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человека кормит – лень портит. Труд человека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кормит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а лень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портит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Схема:</a:t>
            </a: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  <a:sym typeface="Symbol"/>
              </a:rPr>
              <a:t>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b="1" dirty="0">
                <a:latin typeface="Times New Roman" pitchFamily="18" charset="0"/>
                <a:cs typeface="Times New Roman" pitchFamily="18" charset="0"/>
                <a:sym typeface="Symbol"/>
              </a:rPr>
              <a:t>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b="1" dirty="0">
                <a:latin typeface="Times New Roman" pitchFamily="18" charset="0"/>
                <a:cs typeface="Times New Roman" pitchFamily="18" charset="0"/>
                <a:sym typeface="Symbol"/>
              </a:rPr>
              <a:t>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b="1" dirty="0">
                <a:latin typeface="Times New Roman" pitchFamily="18" charset="0"/>
                <a:cs typeface="Times New Roman" pitchFamily="18" charset="0"/>
                <a:sym typeface="Symbol"/>
              </a:rPr>
              <a:t>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            ?                )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Когда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кончил дело, гуляй смело.</a:t>
            </a:r>
          </a:p>
          <a:p>
            <a:pPr marL="82296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Кончил дело – гуляй смело.</a:t>
            </a: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  <a:sym typeface="Symbol"/>
              </a:rPr>
              <a:t>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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>
                <a:latin typeface="Times New Roman" pitchFamily="18" charset="0"/>
                <a:cs typeface="Times New Roman" pitchFamily="18" charset="0"/>
                <a:sym typeface="Symbol"/>
              </a:rPr>
              <a:t>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b="1" dirty="0">
                <a:latin typeface="Times New Roman" pitchFamily="18" charset="0"/>
                <a:cs typeface="Times New Roman" pitchFamily="18" charset="0"/>
                <a:sym typeface="Symbol"/>
              </a:rPr>
              <a:t>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Если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есть терпение, будет и умение.</a:t>
            </a:r>
          </a:p>
          <a:p>
            <a:pPr marL="82296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Есть терпение – будет и умение.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</a:t>
            </a:r>
            <a:r>
              <a:rPr lang="ru-RU" b="1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?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     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>
                <a:latin typeface="Times New Roman" pitchFamily="18" charset="0"/>
                <a:cs typeface="Times New Roman" pitchFamily="18" charset="0"/>
                <a:sym typeface="Symbol"/>
              </a:rPr>
              <a:t>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b="1" dirty="0">
                <a:latin typeface="Times New Roman" pitchFamily="18" charset="0"/>
                <a:cs typeface="Times New Roman" pitchFamily="18" charset="0"/>
                <a:sym typeface="Symbol"/>
              </a:rPr>
              <a:t>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4.Земля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кругла, поэтому на ней не скроешь тайны.</a:t>
            </a:r>
          </a:p>
          <a:p>
            <a:pPr marL="82296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Земля кругла – на ней не скроешь тайны.</a:t>
            </a: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  <a:sym typeface="Symbol"/>
              </a:rPr>
              <a:t>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b="1" dirty="0">
                <a:latin typeface="Times New Roman" pitchFamily="18" charset="0"/>
                <a:cs typeface="Times New Roman" pitchFamily="18" charset="0"/>
                <a:sym typeface="Symbol"/>
              </a:rPr>
              <a:t>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</a:t>
            </a:r>
            <a:r>
              <a:rPr lang="ru-RU" b="1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?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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5.Сыр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выпал и с ним была плутовка такова.</a:t>
            </a:r>
          </a:p>
          <a:p>
            <a:pPr marL="82296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Сыр выпал – с ним была плутовка такова.</a:t>
            </a: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  <a:sym typeface="Symbol"/>
              </a:rPr>
              <a:t>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dirty="0">
                <a:latin typeface="Times New Roman" pitchFamily="18" charset="0"/>
                <a:cs typeface="Times New Roman" pitchFamily="18" charset="0"/>
                <a:sym typeface="Symbol"/>
              </a:rPr>
              <a:t>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b="1" dirty="0">
                <a:latin typeface="Times New Roman" pitchFamily="18" charset="0"/>
                <a:cs typeface="Times New Roman" pitchFamily="18" charset="0"/>
                <a:sym typeface="Symbol"/>
              </a:rPr>
              <a:t>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b="1" dirty="0">
                <a:latin typeface="Times New Roman" pitchFamily="18" charset="0"/>
                <a:cs typeface="Times New Roman" pitchFamily="18" charset="0"/>
                <a:sym typeface="Symbol"/>
              </a:rPr>
              <a:t>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?             )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843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7326970"/>
              </p:ext>
            </p:extLst>
          </p:nvPr>
        </p:nvGraphicFramePr>
        <p:xfrm>
          <a:off x="1331640" y="260648"/>
          <a:ext cx="7416823" cy="59905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6123"/>
                <a:gridCol w="1887877"/>
                <a:gridCol w="1521868"/>
                <a:gridCol w="3580955"/>
              </a:tblGrid>
              <a:tr h="683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№ п\п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Условие постановки тире, Схемы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Союзы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Пример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87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sym typeface="Symbol"/>
                        </a:rPr>
                        <a:t></a:t>
                      </a:r>
                      <a:r>
                        <a:rPr lang="ru-RU" sz="1600" b="1" dirty="0">
                          <a:effectLst/>
                        </a:rPr>
                        <a:t>               </a:t>
                      </a:r>
                      <a:r>
                        <a:rPr lang="ru-RU" sz="1600" b="1" dirty="0">
                          <a:effectLst/>
                          <a:sym typeface="Symbol"/>
                        </a:rPr>
                        <a:t></a:t>
                      </a:r>
                      <a:r>
                        <a:rPr lang="ru-RU" sz="1600" b="1" dirty="0">
                          <a:effectLst/>
                        </a:rPr>
                        <a:t> - </a:t>
                      </a:r>
                      <a:r>
                        <a:rPr lang="ru-RU" sz="1600" b="1" dirty="0">
                          <a:effectLst/>
                          <a:sym typeface="Symbol"/>
                        </a:rPr>
                        <a:t></a:t>
                      </a:r>
                      <a:r>
                        <a:rPr lang="ru-RU" sz="1600" b="1" dirty="0">
                          <a:effectLst/>
                        </a:rPr>
                        <a:t>              </a:t>
                      </a:r>
                      <a:r>
                        <a:rPr lang="ru-RU" sz="1600" b="1" dirty="0">
                          <a:effectLst/>
                          <a:sym typeface="Symbol"/>
                        </a:rPr>
                        <a:t></a:t>
                      </a:r>
                      <a:r>
                        <a:rPr lang="ru-RU" sz="1600" b="1" dirty="0">
                          <a:effectLst/>
                        </a:rPr>
                        <a:t> (противопоставление)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А,НО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35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sym typeface="Symbol"/>
                        </a:rPr>
                        <a:t></a:t>
                      </a:r>
                      <a:r>
                        <a:rPr lang="ru-RU" sz="1600" b="1">
                          <a:effectLst/>
                        </a:rPr>
                        <a:t> время</a:t>
                      </a:r>
                      <a:r>
                        <a:rPr lang="ru-RU" sz="1600" b="1">
                          <a:effectLst/>
                          <a:sym typeface="Symbol"/>
                        </a:rPr>
                        <a:t></a:t>
                      </a:r>
                      <a:r>
                        <a:rPr lang="ru-RU" sz="1600" b="1">
                          <a:effectLst/>
                        </a:rPr>
                        <a:t> - </a:t>
                      </a:r>
                      <a:r>
                        <a:rPr lang="ru-RU" sz="1600" b="1">
                          <a:effectLst/>
                          <a:sym typeface="Symbol"/>
                        </a:rPr>
                        <a:t></a:t>
                      </a:r>
                      <a:r>
                        <a:rPr lang="ru-RU" sz="1600" b="1">
                          <a:effectLst/>
                        </a:rPr>
                        <a:t>        </a:t>
                      </a:r>
                      <a:r>
                        <a:rPr lang="ru-RU" sz="1600" b="1">
                          <a:effectLst/>
                          <a:sym typeface="Symbol"/>
                        </a:rPr>
                        <a:t></a:t>
                      </a:r>
                      <a:endParaRPr lang="ru-RU" sz="1600" b="1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КОГДА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57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sym typeface="Symbol"/>
                        </a:rPr>
                        <a:t></a:t>
                      </a:r>
                      <a:r>
                        <a:rPr lang="ru-RU" sz="1600" b="1">
                          <a:effectLst/>
                        </a:rPr>
                        <a:t>условие</a:t>
                      </a:r>
                      <a:r>
                        <a:rPr lang="ru-RU" sz="1600" b="1">
                          <a:effectLst/>
                          <a:sym typeface="Symbol"/>
                        </a:rPr>
                        <a:t></a:t>
                      </a:r>
                      <a:r>
                        <a:rPr lang="ru-RU" sz="1600" b="1">
                          <a:effectLst/>
                        </a:rPr>
                        <a:t> - </a:t>
                      </a:r>
                      <a:r>
                        <a:rPr lang="ru-RU" sz="1600" b="1">
                          <a:effectLst/>
                          <a:sym typeface="Symbol"/>
                        </a:rPr>
                        <a:t></a:t>
                      </a:r>
                      <a:r>
                        <a:rPr lang="ru-RU" sz="1600" b="1">
                          <a:effectLst/>
                        </a:rPr>
                        <a:t>      </a:t>
                      </a:r>
                      <a:r>
                        <a:rPr lang="ru-RU" sz="1600" b="1">
                          <a:effectLst/>
                          <a:sym typeface="Symbol"/>
                        </a:rPr>
                        <a:t></a:t>
                      </a:r>
                      <a:endParaRPr lang="ru-RU" sz="1600" b="1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ЕСЛИ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3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sym typeface="Symbol"/>
                        </a:rPr>
                        <a:t></a:t>
                      </a:r>
                      <a:r>
                        <a:rPr lang="ru-RU" sz="1600" b="1">
                          <a:effectLst/>
                        </a:rPr>
                        <a:t>         </a:t>
                      </a:r>
                      <a:r>
                        <a:rPr lang="ru-RU" sz="1600" b="1">
                          <a:effectLst/>
                          <a:sym typeface="Symbol"/>
                        </a:rPr>
                        <a:t></a:t>
                      </a:r>
                      <a:r>
                        <a:rPr lang="ru-RU" sz="1600" b="1">
                          <a:effectLst/>
                        </a:rPr>
                        <a:t> -</a:t>
                      </a:r>
                      <a:r>
                        <a:rPr lang="ru-RU" sz="1600" b="1">
                          <a:effectLst/>
                          <a:sym typeface="Symbol"/>
                        </a:rPr>
                        <a:t></a:t>
                      </a:r>
                      <a:r>
                        <a:rPr lang="ru-RU" sz="1600" b="1">
                          <a:effectLst/>
                        </a:rPr>
                        <a:t>вывод</a:t>
                      </a:r>
                      <a:r>
                        <a:rPr lang="ru-RU" sz="1600" b="1">
                          <a:effectLst/>
                          <a:sym typeface="Symbol"/>
                        </a:rPr>
                        <a:t></a:t>
                      </a:r>
                      <a:r>
                        <a:rPr lang="ru-RU" sz="1600" b="1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ТАК ЧТО, ЗНАЧИТ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87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sym typeface="Symbol"/>
                        </a:rPr>
                        <a:t></a:t>
                      </a:r>
                      <a:r>
                        <a:rPr lang="ru-RU" sz="1600" b="1">
                          <a:effectLst/>
                        </a:rPr>
                        <a:t>      </a:t>
                      </a:r>
                      <a:r>
                        <a:rPr lang="ru-RU" sz="1600" b="1">
                          <a:effectLst/>
                          <a:sym typeface="Symbol"/>
                        </a:rPr>
                        <a:t></a:t>
                      </a:r>
                      <a:r>
                        <a:rPr lang="ru-RU" sz="1600" b="1">
                          <a:effectLst/>
                        </a:rPr>
                        <a:t> - </a:t>
                      </a:r>
                      <a:r>
                        <a:rPr lang="ru-RU" sz="1600" b="1">
                          <a:effectLst/>
                          <a:sym typeface="Symbol"/>
                        </a:rPr>
                        <a:t></a:t>
                      </a:r>
                      <a:r>
                        <a:rPr lang="ru-RU" sz="1600" b="1">
                          <a:effectLst/>
                        </a:rPr>
                        <a:t>           </a:t>
                      </a:r>
                      <a:r>
                        <a:rPr lang="ru-RU" sz="1600" b="1">
                          <a:effectLst/>
                          <a:sym typeface="Symbol"/>
                        </a:rPr>
                        <a:t></a:t>
                      </a:r>
                      <a:r>
                        <a:rPr lang="ru-RU" sz="1600" b="1">
                          <a:effectLst/>
                        </a:rPr>
                        <a:t>. (быстрая смена событий)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И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469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!cid_image018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04248" y="620687"/>
            <a:ext cx="2232248" cy="177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043608" y="980728"/>
            <a:ext cx="748883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/>
              <a:t>Работа с текстом параграфа 17</a:t>
            </a:r>
            <a:endParaRPr lang="ru-RU" sz="3200" b="1" dirty="0" smtClean="0"/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200" b="1" dirty="0" smtClean="0"/>
              <a:t>Знак </a:t>
            </a:r>
            <a:r>
              <a:rPr lang="ru-RU" sz="3200" b="1" dirty="0"/>
              <a:t>«галочка» (</a:t>
            </a:r>
            <a:r>
              <a:rPr lang="en-US" sz="3200" b="1" dirty="0"/>
              <a:t>V</a:t>
            </a:r>
            <a:r>
              <a:rPr lang="ru-RU" sz="3200" b="1" dirty="0"/>
              <a:t>) – отметьте в тексте уже известную вам информацию;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200" b="1" dirty="0"/>
              <a:t>Знак «плюс» (+) – отметьте новую информацию;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200" b="1" dirty="0"/>
              <a:t>Знак «минус» (-) – отмечается то, что идет вразрез с имеющимися у вас представлениями, то, о чем вы думали </a:t>
            </a:r>
            <a:r>
              <a:rPr lang="ru-RU" sz="3200" b="1" dirty="0" smtClean="0"/>
              <a:t>иначе.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211</TotalTime>
  <Words>1037</Words>
  <Application>Microsoft Office PowerPoint</Application>
  <PresentationFormat>Экран (4:3)</PresentationFormat>
  <Paragraphs>229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Презентация PowerPoint</vt:lpstr>
      <vt:lpstr>Презентация PowerPoint</vt:lpstr>
      <vt:lpstr>Презентация PowerPoint</vt:lpstr>
      <vt:lpstr>Анализ предложений. </vt:lpstr>
      <vt:lpstr>Тема урока:</vt:lpstr>
      <vt:lpstr>Цель урока:</vt:lpstr>
      <vt:lpstr>Сравни предложения. </vt:lpstr>
      <vt:lpstr>Презентация PowerPoint</vt:lpstr>
      <vt:lpstr>Презентация PowerPoint</vt:lpstr>
      <vt:lpstr>Запомни!!! </vt:lpstr>
      <vt:lpstr>Презентация PowerPoint</vt:lpstr>
      <vt:lpstr>Презентация PowerPoint</vt:lpstr>
      <vt:lpstr>Ответы к тесту. </vt:lpstr>
      <vt:lpstr>Презентация PowerPoint</vt:lpstr>
      <vt:lpstr>Презентация PowerPoint</vt:lpstr>
      <vt:lpstr>Кто быстрее выполнит указанные разборы? </vt:lpstr>
      <vt:lpstr>Заполнить маркировочную таблицу.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User</cp:lastModifiedBy>
  <cp:revision>32</cp:revision>
  <dcterms:created xsi:type="dcterms:W3CDTF">2012-01-29T09:13:59Z</dcterms:created>
  <dcterms:modified xsi:type="dcterms:W3CDTF">2013-07-31T08:29:40Z</dcterms:modified>
</cp:coreProperties>
</file>