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74" r:id="rId13"/>
    <p:sldId id="268" r:id="rId14"/>
    <p:sldId id="269" r:id="rId15"/>
    <p:sldId id="270" r:id="rId16"/>
    <p:sldId id="271" r:id="rId17"/>
    <p:sldId id="272" r:id="rId18"/>
    <p:sldId id="276" r:id="rId19"/>
    <p:sldId id="278" r:id="rId20"/>
    <p:sldId id="273" r:id="rId21"/>
    <p:sldId id="277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737F83"/>
    <a:srgbClr val="CC00FF"/>
    <a:srgbClr val="3333CC"/>
    <a:srgbClr val="E1E1FF"/>
    <a:srgbClr val="D5D5FF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41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DD222-9CA0-46A6-A7F7-F415DF715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17DA0-C61E-46A8-8E90-262430CDA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9487F-F0D0-4AA8-ACE1-56C617C18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630B0-4687-4F3E-823C-C2EE48007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3159C-053E-4747-90CC-F5253CAAE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EA172-71D8-45F4-A024-6B2A50FEC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838FA-B67A-48A4-8484-BCA0B809A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D3809-6016-4B08-973B-3623F7114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C01D7-732B-4707-BC40-B1F1D8C11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37CD8-3C95-42C3-89A5-8AFF6AFC28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E5B2D-837C-48B0-A1DC-1E986429E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BE8AD932-5D8D-499F-A282-F078BB362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75" r:id="rId4"/>
    <p:sldLayoutId id="2147483781" r:id="rId5"/>
    <p:sldLayoutId id="2147483776" r:id="rId6"/>
    <p:sldLayoutId id="2147483782" r:id="rId7"/>
    <p:sldLayoutId id="2147483783" r:id="rId8"/>
    <p:sldLayoutId id="2147483784" r:id="rId9"/>
    <p:sldLayoutId id="2147483777" r:id="rId10"/>
    <p:sldLayoutId id="214748378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52;&#1054;&#1071;%20&#1056;&#1040;&#1041;&#1054;&#1063;&#1040;&#1071;%20&#1087;&#1072;&#1087;&#1082;&#1072;\&#1055;&#1088;&#1077;&#1079;&#1077;&#1085;&#1090;&#1072;&#1094;&#1080;&#1080;\&#1041;&#1059;&#1053;&#1048;&#1053;%20&#1051;&#1040;&#1055;&#1058;&#1048;\sviridov_-_vals_metel.mp3" TargetMode="Externa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7.jpeg"/><Relationship Id="rId7" Type="http://schemas.openxmlformats.org/officeDocument/2006/relationships/image" Target="../media/image21.gif"/><Relationship Id="rId12" Type="http://schemas.openxmlformats.org/officeDocument/2006/relationships/image" Target="../media/image2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52;&#1054;&#1071;%20&#1056;&#1040;&#1041;&#1054;&#1063;&#1040;&#1071;%20&#1087;&#1072;&#1087;&#1082;&#1072;\&#1055;&#1088;&#1077;&#1079;&#1077;&#1085;&#1090;&#1072;&#1094;&#1080;&#1080;\&#1041;&#1059;&#1053;&#1048;&#1053;%20&#1051;&#1040;&#1055;&#1058;&#1048;\Slagharen-%20Kinderdans%20Tapati%20tapata.mp3" TargetMode="External"/><Relationship Id="rId6" Type="http://schemas.openxmlformats.org/officeDocument/2006/relationships/image" Target="../media/image20.gif"/><Relationship Id="rId11" Type="http://schemas.openxmlformats.org/officeDocument/2006/relationships/image" Target="../media/image25.gif"/><Relationship Id="rId5" Type="http://schemas.openxmlformats.org/officeDocument/2006/relationships/image" Target="../media/image19.gif"/><Relationship Id="rId10" Type="http://schemas.openxmlformats.org/officeDocument/2006/relationships/image" Target="../media/image24.gif"/><Relationship Id="rId4" Type="http://schemas.openxmlformats.org/officeDocument/2006/relationships/image" Target="../media/image18.png"/><Relationship Id="rId9" Type="http://schemas.openxmlformats.org/officeDocument/2006/relationships/image" Target="../media/image23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bunin.niv.ru/images/family/gerb.jpg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datai/literatura/Bunin/0004-006-Ljudmila-Aleksandrovna-Bunina.jpg" TargetMode="External"/><Relationship Id="rId13" Type="http://schemas.openxmlformats.org/officeDocument/2006/relationships/hyperlink" Target="http://img11.nnm.ru/c/2/f/5/a/9e40a987c1133c975f0236d9ea1.jpg" TargetMode="External"/><Relationship Id="rId18" Type="http://schemas.openxmlformats.org/officeDocument/2006/relationships/hyperlink" Target="http://en.gallerix.ru/album/Perov/pic/glrx-801889038" TargetMode="External"/><Relationship Id="rId3" Type="http://schemas.openxmlformats.org/officeDocument/2006/relationships/hyperlink" Target="http://az.lib.ru/b/bunin_i_a/text_1890-3.shtml" TargetMode="External"/><Relationship Id="rId21" Type="http://schemas.openxmlformats.org/officeDocument/2006/relationships/hyperlink" Target="http://www.smayli.ru/" TargetMode="External"/><Relationship Id="rId7" Type="http://schemas.openxmlformats.org/officeDocument/2006/relationships/hyperlink" Target="http://bunin.niv.ru/images/family/gerb.jpg" TargetMode="External"/><Relationship Id="rId12" Type="http://schemas.openxmlformats.org/officeDocument/2006/relationships/hyperlink" Target="http://www.stihi.ru/photos/romaess.jpg" TargetMode="External"/><Relationship Id="rId17" Type="http://schemas.openxmlformats.org/officeDocument/2006/relationships/hyperlink" Target="http://www.art-pics.ru/pics/4269/%CA%F0%E0%EC%F1%EA%EE%E9%20%C8%E2%E0%ED%20%CD%E8%EA%EE%EB%E0%E5%E2%E8%F7-%CF%EE%EB%E5%F1%EE%E2%F9%E8%EA.jpg" TargetMode="External"/><Relationship Id="rId2" Type="http://schemas.openxmlformats.org/officeDocument/2006/relationships/hyperlink" Target="http://www.fplib.ru/biografii/bio20v/bunin" TargetMode="External"/><Relationship Id="rId16" Type="http://schemas.openxmlformats.org/officeDocument/2006/relationships/hyperlink" Target="http://stat18.privet.ru/lr/0a27d539f0fd083d7e748d050598c526" TargetMode="External"/><Relationship Id="rId20" Type="http://schemas.openxmlformats.org/officeDocument/2006/relationships/hyperlink" Target="http://pidgorodne.org.ua/uploads/posts/2009-06/1245536543_library11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urkids.ru/Logopedia/fizmin.shtml" TargetMode="External"/><Relationship Id="rId11" Type="http://schemas.openxmlformats.org/officeDocument/2006/relationships/hyperlink" Target="http://author-bunin.ru/galery/13.jpg" TargetMode="External"/><Relationship Id="rId5" Type="http://schemas.openxmlformats.org/officeDocument/2006/relationships/hyperlink" Target="http://www.c-cafe.ru/days/bio/000134.php" TargetMode="External"/><Relationship Id="rId15" Type="http://schemas.openxmlformats.org/officeDocument/2006/relationships/hyperlink" Target="http://dic.academic.ru/pictures/wiki/files/72/Hermann_Kauffmann_-_Enduring_the_snowstorm.jpg" TargetMode="External"/><Relationship Id="rId23" Type="http://schemas.openxmlformats.org/officeDocument/2006/relationships/hyperlink" Target="http://files.mail.ru/RAA20K" TargetMode="External"/><Relationship Id="rId10" Type="http://schemas.openxmlformats.org/officeDocument/2006/relationships/hyperlink" Target="http://all-photo.ru/portret/photos/26400-0.jpg" TargetMode="External"/><Relationship Id="rId19" Type="http://schemas.openxmlformats.org/officeDocument/2006/relationships/hyperlink" Target="http://www.aussiewhipmaker.com/images/whip6.jpg" TargetMode="External"/><Relationship Id="rId4" Type="http://schemas.openxmlformats.org/officeDocument/2006/relationships/hyperlink" Target="http://literatura5b.ucoz.ru/forum/2-1-2" TargetMode="External"/><Relationship Id="rId9" Type="http://schemas.openxmlformats.org/officeDocument/2006/relationships/hyperlink" Target="http://900igr.net/datai/literatura/Bunin/0004-007-Ljudmila-Aleksandrovna-Bunina.jpg" TargetMode="External"/><Relationship Id="rId14" Type="http://schemas.openxmlformats.org/officeDocument/2006/relationships/hyperlink" Target="http://900igr.net/datai/literatura/Bunin/0013-019-V-1953-g.-v-Parizhe-I.Bunina-ne-stalo.jpg" TargetMode="External"/><Relationship Id="rId22" Type="http://schemas.openxmlformats.org/officeDocument/2006/relationships/hyperlink" Target="http://www.zaycev.net/pages/1025/102522.s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cs typeface="Times New Roman" pitchFamily="18" charset="0"/>
              </a:rPr>
              <a:t>Муниципальное общеобразовательное учреждение</a:t>
            </a:r>
            <a:br>
              <a:rPr lang="ru-RU" dirty="0" smtClean="0">
                <a:solidFill>
                  <a:schemeClr val="tx2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tx2"/>
                </a:solidFill>
                <a:cs typeface="Times New Roman" pitchFamily="18" charset="0"/>
              </a:rPr>
              <a:t>средняя общеобразовательная школа №10 </a:t>
            </a:r>
            <a:br>
              <a:rPr lang="ru-RU" dirty="0" smtClean="0">
                <a:solidFill>
                  <a:schemeClr val="tx2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chemeClr val="tx2"/>
                </a:solidFill>
                <a:cs typeface="Times New Roman" pitchFamily="18" charset="0"/>
              </a:rPr>
              <a:t>г.Апатиты Мурманской области</a:t>
            </a:r>
            <a:endParaRPr lang="en-US" dirty="0" smtClean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4643446"/>
            <a:ext cx="5857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dirty="0" smtClean="0">
                <a:solidFill>
                  <a:schemeClr val="tx2"/>
                </a:solidFill>
              </a:rPr>
              <a:t>учитель русского языка и литературы</a:t>
            </a:r>
          </a:p>
          <a:p>
            <a:pPr algn="r">
              <a:defRPr/>
            </a:pPr>
            <a:r>
              <a:rPr lang="ru-RU" sz="2000" dirty="0" smtClean="0">
                <a:solidFill>
                  <a:schemeClr val="tx2"/>
                </a:solidFill>
              </a:rPr>
              <a:t>Василенко Нина </a:t>
            </a:r>
            <a:r>
              <a:rPr lang="ru-RU" sz="2000" dirty="0" smtClean="0">
                <a:solidFill>
                  <a:schemeClr val="tx2"/>
                </a:solidFill>
              </a:rPr>
              <a:t>Николаевна</a:t>
            </a:r>
            <a:endParaRPr lang="en-US" sz="2000" dirty="0" smtClean="0">
              <a:solidFill>
                <a:schemeClr val="tx2"/>
              </a:solidFill>
            </a:endParaRPr>
          </a:p>
          <a:p>
            <a:pPr algn="r">
              <a:defRPr/>
            </a:pPr>
            <a:r>
              <a:rPr lang="ru-RU" sz="2000" dirty="0" smtClean="0">
                <a:solidFill>
                  <a:schemeClr val="tx2"/>
                </a:solidFill>
              </a:rPr>
              <a:t>Слайды 2-9 подготовила ученица 7в класса</a:t>
            </a:r>
          </a:p>
          <a:p>
            <a:pPr algn="r">
              <a:defRPr/>
            </a:pPr>
            <a:r>
              <a:rPr lang="ru-RU" sz="2000" dirty="0" err="1" smtClean="0">
                <a:solidFill>
                  <a:schemeClr val="tx2"/>
                </a:solidFill>
              </a:rPr>
              <a:t>Животивская</a:t>
            </a:r>
            <a:r>
              <a:rPr lang="ru-RU" sz="2000" dirty="0" smtClean="0">
                <a:solidFill>
                  <a:schemeClr val="tx2"/>
                </a:solidFill>
              </a:rPr>
              <a:t> Алёна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72206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/>
                </a:solidFill>
              </a:rPr>
              <a:t>2011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928934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tx2"/>
                </a:solidFill>
              </a:rPr>
              <a:t>«Смерть ради жизни»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(по рассказу И.А.Бунина «Лапти»)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928802"/>
            <a:ext cx="7715304" cy="2786082"/>
          </a:xfrm>
        </p:spPr>
        <p:txBody>
          <a:bodyPr/>
          <a:lstStyle/>
          <a:p>
            <a:pPr eaLnBrk="1" hangingPunct="1">
              <a:defRPr/>
            </a:pPr>
            <a:r>
              <a:rPr lang="ru-RU" sz="16000" dirty="0" smtClean="0"/>
              <a:t>«Лапти»</a:t>
            </a:r>
            <a:endParaRPr lang="ru-RU" sz="1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071546"/>
            <a:ext cx="8686800" cy="1928826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dirty="0" smtClean="0"/>
              <a:t>Цель:</a:t>
            </a:r>
            <a:endParaRPr lang="ru-RU" sz="6600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1285875" y="2928938"/>
            <a:ext cx="7705725" cy="3151187"/>
          </a:xfrm>
        </p:spPr>
        <p:txBody>
          <a:bodyPr/>
          <a:lstStyle/>
          <a:p>
            <a:pPr eaLnBrk="1" hangingPunct="1">
              <a:buNone/>
            </a:pPr>
            <a:r>
              <a:rPr lang="ru-RU" sz="4400" dirty="0" smtClean="0"/>
              <a:t>  	проанализировать рассказ и подумать над выражением «смерть ради жизни».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viridov_-_vals_me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http://dic.academic.ru/pictures/wiki/files/72/Hermann_Kauffmann_-_Enduring_the_snowstor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285750"/>
            <a:ext cx="9150350" cy="634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6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071546"/>
            <a:ext cx="8686800" cy="1928826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dirty="0" smtClean="0"/>
              <a:t>Фуксин -</a:t>
            </a:r>
            <a:endParaRPr lang="ru-RU" sz="6600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928688" y="2928938"/>
            <a:ext cx="8062912" cy="3151187"/>
          </a:xfrm>
        </p:spPr>
        <p:txBody>
          <a:bodyPr/>
          <a:lstStyle/>
          <a:p>
            <a:pPr lvl="1" eaLnBrk="1" hangingPunct="1">
              <a:buFont typeface="Wingdings 2" pitchFamily="18" charset="2"/>
              <a:buNone/>
            </a:pPr>
            <a:r>
              <a:rPr lang="ru-RU" sz="4000" smtClean="0"/>
              <a:t>  красная анилиновая краска; широко применяется для окрашивания волокон, текстильных изделий, кожи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wyw.ru/uploads_user/4000/3446/12129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85938" y="2857500"/>
            <a:ext cx="1047750" cy="444500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23555" name="Текст 3"/>
          <p:cNvSpPr>
            <a:spLocks noGrp="1"/>
          </p:cNvSpPr>
          <p:nvPr>
            <p:ph type="body" sz="half" idx="2"/>
          </p:nvPr>
        </p:nvSpPr>
        <p:spPr>
          <a:xfrm>
            <a:off x="500063" y="5857875"/>
            <a:ext cx="3548062" cy="714375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Иван Николаевич Крамской «Полесовщик»</a:t>
            </a:r>
          </a:p>
        </p:txBody>
      </p:sp>
      <p:pic>
        <p:nvPicPr>
          <p:cNvPr id="23556" name="Рисунок 4" descr="Полесовщик Крамской.bmp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313" y="214313"/>
            <a:ext cx="3868737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5" descr="Странник Перов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214313"/>
            <a:ext cx="46609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3"/>
          <p:cNvSpPr txBox="1">
            <a:spLocks/>
          </p:cNvSpPr>
          <p:nvPr/>
        </p:nvSpPr>
        <p:spPr bwMode="auto">
          <a:xfrm>
            <a:off x="4929188" y="5857875"/>
            <a:ext cx="35480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728" tIns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Василий Григорьевич Перов «Странник»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071546"/>
            <a:ext cx="8686800" cy="1928826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dirty="0" smtClean="0"/>
              <a:t>Кнут -</a:t>
            </a:r>
            <a:endParaRPr lang="ru-RU" sz="6600" dirty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857250" y="4786313"/>
            <a:ext cx="8062913" cy="1071562"/>
          </a:xfrm>
        </p:spPr>
        <p:txBody>
          <a:bodyPr/>
          <a:lstStyle/>
          <a:p>
            <a:pPr lvl="1" eaLnBrk="1" hangingPunct="1">
              <a:buFont typeface="Wingdings 2" pitchFamily="18" charset="2"/>
              <a:buNone/>
            </a:pPr>
            <a:r>
              <a:rPr lang="ru-RU" sz="4000" smtClean="0"/>
              <a:t>  </a:t>
            </a:r>
            <a:r>
              <a:rPr lang="ru-RU" sz="4400" smtClean="0"/>
              <a:t>большая плеть</a:t>
            </a:r>
          </a:p>
        </p:txBody>
      </p:sp>
      <p:pic>
        <p:nvPicPr>
          <p:cNvPr id="46082" name="Picture 2" descr="http://www.aussiewhipmaker.com/images/whip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000108"/>
            <a:ext cx="5811206" cy="3214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285884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dirty="0" smtClean="0"/>
              <a:t>Вывод:</a:t>
            </a:r>
            <a:endParaRPr lang="ru-RU" sz="6600" dirty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857250" y="1285860"/>
            <a:ext cx="8062913" cy="5214974"/>
          </a:xfrm>
        </p:spPr>
        <p:txBody>
          <a:bodyPr/>
          <a:lstStyle/>
          <a:p>
            <a:pPr lvl="1" eaLnBrk="1" hangingPunct="1">
              <a:buFont typeface="Wingdings 2" pitchFamily="18" charset="2"/>
              <a:buNone/>
            </a:pPr>
            <a:r>
              <a:rPr lang="ru-RU" sz="4000" dirty="0" smtClean="0"/>
              <a:t>  </a:t>
            </a:r>
            <a:r>
              <a:rPr lang="ru-RU" sz="3200" dirty="0" smtClean="0"/>
              <a:t>главный герой рассказа И.А.Бунина Нефёд – носитель дорогих писателю нравственных качеств: доброты, милосердия, сострадания, человеколюбия. </a:t>
            </a:r>
          </a:p>
          <a:p>
            <a:pPr lvl="1" eaLnBrk="1" hangingPunct="1">
              <a:buFont typeface="Wingdings 2" pitchFamily="18" charset="2"/>
              <a:buNone/>
            </a:pPr>
            <a:r>
              <a:rPr lang="ru-RU" sz="3200" dirty="0" smtClean="0"/>
              <a:t>	Сам Иван Алексеевич был человеком высоконравственным, оказывал огромную помощь многим русским эмигрантам, никогда не жалел ничего для нуждающихся.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8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lagharen- Kinderdans Tapati tapa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88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1143000" y="1214438"/>
            <a:ext cx="7500938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alibri" pitchFamily="34" charset="0"/>
                <a:cs typeface="Arial" charset="0"/>
              </a:rPr>
              <a:t>Раз — подняться, потянуться.</a:t>
            </a:r>
            <a:br>
              <a:rPr lang="ru-RU" sz="3600" b="1" dirty="0">
                <a:latin typeface="Calibri" pitchFamily="34" charset="0"/>
                <a:cs typeface="Arial" charset="0"/>
              </a:rPr>
            </a:br>
            <a:r>
              <a:rPr lang="ru-RU" sz="3600" b="1" dirty="0">
                <a:latin typeface="Calibri" pitchFamily="34" charset="0"/>
                <a:cs typeface="Arial" charset="0"/>
              </a:rPr>
              <a:t>Два — согнуться, разогнуться.</a:t>
            </a:r>
            <a:br>
              <a:rPr lang="ru-RU" sz="3600" b="1" dirty="0">
                <a:latin typeface="Calibri" pitchFamily="34" charset="0"/>
                <a:cs typeface="Arial" charset="0"/>
              </a:rPr>
            </a:br>
            <a:r>
              <a:rPr lang="ru-RU" sz="3600" b="1" dirty="0">
                <a:latin typeface="Calibri" pitchFamily="34" charset="0"/>
                <a:cs typeface="Arial" charset="0"/>
              </a:rPr>
              <a:t>Три — в ладоши три хлопка, </a:t>
            </a:r>
            <a:r>
              <a:rPr lang="en-US" sz="3600" b="1" dirty="0">
                <a:latin typeface="Calibri" pitchFamily="34" charset="0"/>
                <a:cs typeface="Arial" charset="0"/>
              </a:rPr>
              <a:t>			     </a:t>
            </a:r>
            <a:r>
              <a:rPr lang="ru-RU" sz="3600" b="1" dirty="0">
                <a:latin typeface="Calibri" pitchFamily="34" charset="0"/>
                <a:cs typeface="Arial" charset="0"/>
              </a:rPr>
              <a:t>головою три кивка.</a:t>
            </a:r>
            <a:br>
              <a:rPr lang="ru-RU" sz="3600" b="1" dirty="0">
                <a:latin typeface="Calibri" pitchFamily="34" charset="0"/>
                <a:cs typeface="Arial" charset="0"/>
              </a:rPr>
            </a:br>
            <a:r>
              <a:rPr lang="ru-RU" sz="3600" b="1" dirty="0">
                <a:latin typeface="Calibri" pitchFamily="34" charset="0"/>
                <a:cs typeface="Arial" charset="0"/>
              </a:rPr>
              <a:t>На четыре — ноги шире.</a:t>
            </a:r>
            <a:br>
              <a:rPr lang="ru-RU" sz="3600" b="1" dirty="0">
                <a:latin typeface="Calibri" pitchFamily="34" charset="0"/>
                <a:cs typeface="Arial" charset="0"/>
              </a:rPr>
            </a:br>
            <a:r>
              <a:rPr lang="ru-RU" sz="3600" b="1" dirty="0">
                <a:latin typeface="Calibri" pitchFamily="34" charset="0"/>
                <a:cs typeface="Arial" charset="0"/>
              </a:rPr>
              <a:t>Пять — руками помахать.</a:t>
            </a:r>
            <a:br>
              <a:rPr lang="ru-RU" sz="3600" b="1" dirty="0">
                <a:latin typeface="Calibri" pitchFamily="34" charset="0"/>
                <a:cs typeface="Arial" charset="0"/>
              </a:rPr>
            </a:br>
            <a:r>
              <a:rPr lang="ru-RU" sz="3600" b="1" dirty="0">
                <a:latin typeface="Calibri" pitchFamily="34" charset="0"/>
                <a:cs typeface="Arial" charset="0"/>
              </a:rPr>
              <a:t>Шесть — за стол тихонько сесть.</a:t>
            </a:r>
            <a:endParaRPr lang="ru-RU" sz="3600" dirty="0">
              <a:latin typeface="Calibri" pitchFamily="34" charset="0"/>
            </a:endParaRPr>
          </a:p>
        </p:txBody>
      </p:sp>
      <p:pic>
        <p:nvPicPr>
          <p:cNvPr id="26628" name="Picture 6" descr="E:\Documents and Settings\Admin\Рабочий стол\анимация спорт\2c7115dcb325cbc1d3f186d50399c82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0" y="4929188"/>
            <a:ext cx="1204913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E:\Documents and Settings\Admin\Рабочий стол\анимация спорт\ac08181db0a914b00fccba5f2f424a1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13" y="5326063"/>
            <a:ext cx="1303337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" descr="E:\Documents and Settings\Admin\Рабочий стол\анимация спорт\95c99fdf5f3f25cf55bf7f1d143b6216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25" y="214313"/>
            <a:ext cx="13033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6" descr="E:\Documents and Settings\Admin\Рабочий стол\анимация спорт\8ffdc66cd2391ef2d45270ea61d8bb69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3" y="285750"/>
            <a:ext cx="1658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E:\Documents and Settings\Admin\Рабочий стол\анимация спорт\2a53cc3bdfa9bd6fa6b77bcdaa187e4a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929563" y="214313"/>
            <a:ext cx="5715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E:\Documents and Settings\Admin\Рабочий стол\анимация спорт\4397b6011aacb6f8985dc5c4aa2c70e3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2357422" y="5072074"/>
            <a:ext cx="1714512" cy="14859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26634" name="Picture 8" descr="E:\Documents and Settings\Admin\Рабочий стол\анимация спорт\18f49a9f5ec8a70e5eb777af9c97d329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15188" y="2428875"/>
            <a:ext cx="109696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6" descr="E:\Documents and Settings\Admin\Рабочий стол\анимация спорт\576e9bb09f962a07e88d433986777dbb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4313" y="5429250"/>
            <a:ext cx="18288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3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2428875" y="214313"/>
            <a:ext cx="4357688" cy="8572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214313" y="1285875"/>
            <a:ext cx="8786812" cy="235743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latin typeface="Calibri" pitchFamily="34" charset="0"/>
            </a:endParaRP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428625" y="3857625"/>
            <a:ext cx="3429000" cy="141922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5357813" y="3857625"/>
            <a:ext cx="3394075" cy="141922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2500313" y="5286375"/>
            <a:ext cx="4375150" cy="14287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>
            <a:stCxn id="27650" idx="4"/>
            <a:endCxn id="27651" idx="0"/>
          </p:cNvCxnSpPr>
          <p:nvPr/>
        </p:nvCxnSpPr>
        <p:spPr>
          <a:xfrm rot="5400000">
            <a:off x="4500563" y="1177925"/>
            <a:ext cx="21431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2857500" y="3643313"/>
            <a:ext cx="857250" cy="2857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500688" y="3643313"/>
            <a:ext cx="1000125" cy="2143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786063" y="5214938"/>
            <a:ext cx="571500" cy="2143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5786438" y="5214938"/>
            <a:ext cx="642937" cy="1428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1214422"/>
            <a:ext cx="4965700" cy="1857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3333CC"/>
                </a:solidFill>
              </a:rPr>
              <a:t>Иван Алексеевич Бунин</a:t>
            </a:r>
            <a:br>
              <a:rPr lang="ru-RU" sz="4000" b="1" dirty="0">
                <a:solidFill>
                  <a:srgbClr val="3333CC"/>
                </a:solidFill>
              </a:rPr>
            </a:br>
            <a:r>
              <a:rPr lang="ru-RU" sz="4000" b="1" dirty="0" smtClean="0">
                <a:solidFill>
                  <a:srgbClr val="3333CC"/>
                </a:solidFill>
              </a:rPr>
              <a:t>    </a:t>
            </a:r>
            <a:r>
              <a:rPr lang="ru-RU" sz="3100" b="1" dirty="0" smtClean="0">
                <a:solidFill>
                  <a:srgbClr val="3333CC"/>
                </a:solidFill>
              </a:rPr>
              <a:t>(10.10.1870 – 08.11.1953</a:t>
            </a:r>
            <a:r>
              <a:rPr lang="ru-RU" sz="3100" b="1" dirty="0">
                <a:solidFill>
                  <a:srgbClr val="3333CC"/>
                </a:solidFill>
              </a:rPr>
              <a:t>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625" y="3500438"/>
            <a:ext cx="8064500" cy="27860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sz="3200" b="1" i="1" dirty="0" smtClean="0">
                <a:solidFill>
                  <a:srgbClr val="993300"/>
                </a:solidFill>
              </a:rPr>
              <a:t>«Я происхожу из старого дворянского рода, давшего России немало видных деятелей… где особенно известны два поэта начала прошлого века: Анна Бунина и Василий Жуковский, один из корифеев русской литературы…»</a:t>
            </a:r>
          </a:p>
        </p:txBody>
      </p:sp>
      <p:pic>
        <p:nvPicPr>
          <p:cNvPr id="2052" name="Picture 4" descr="Герб Буниных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404813"/>
            <a:ext cx="3201988" cy="2944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2428875" y="214313"/>
            <a:ext cx="4357688" cy="8572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>
                <a:latin typeface="Calibri" pitchFamily="34" charset="0"/>
              </a:rPr>
              <a:t>Жанр</a:t>
            </a:r>
          </a:p>
          <a:p>
            <a:pPr algn="ctr"/>
            <a:r>
              <a:rPr lang="ru-RU" dirty="0">
                <a:latin typeface="Calibri" pitchFamily="34" charset="0"/>
              </a:rPr>
              <a:t>Рассказ</a:t>
            </a:r>
            <a:endParaRPr lang="ru-RU" dirty="0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214313" y="1285875"/>
            <a:ext cx="8786812" cy="235743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000" b="1" dirty="0">
                <a:latin typeface="Calibri" pitchFamily="34" charset="0"/>
              </a:rPr>
              <a:t>Сюжет</a:t>
            </a:r>
          </a:p>
          <a:p>
            <a:pPr algn="ctr">
              <a:spcAft>
                <a:spcPts val="1000"/>
              </a:spcAft>
            </a:pPr>
            <a:r>
              <a:rPr lang="ru-RU" sz="2000" dirty="0">
                <a:latin typeface="Calibri" pitchFamily="34" charset="0"/>
              </a:rPr>
              <a:t>Тяжело болен ребёнок. Мать бессильна помочь сыну: вьюга не позволяет позвать доктора. Деревенский мужик Нефёд хочет выполнить странное желание мальчика - принести ему красные лапти. В пути Нефёд замерзает.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428625" y="3857625"/>
            <a:ext cx="3429000" cy="141922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latin typeface="Calibri" pitchFamily="34" charset="0"/>
              </a:rPr>
              <a:t>Тема</a:t>
            </a:r>
          </a:p>
          <a:p>
            <a:pPr algn="ctr"/>
            <a:r>
              <a:rPr lang="ru-RU" sz="1600">
                <a:latin typeface="Calibri" pitchFamily="34" charset="0"/>
              </a:rPr>
              <a:t>Самопожертвование ради спасения жизни ребенка</a:t>
            </a:r>
            <a:endParaRPr lang="ru-RU"/>
          </a:p>
        </p:txBody>
      </p: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5357813" y="3857625"/>
            <a:ext cx="3394075" cy="141922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latin typeface="Calibri" pitchFamily="34" charset="0"/>
              </a:rPr>
              <a:t>Идея</a:t>
            </a:r>
          </a:p>
          <a:p>
            <a:pPr algn="ctr"/>
            <a:r>
              <a:rPr lang="ru-RU" sz="1600">
                <a:latin typeface="Calibri" pitchFamily="34" charset="0"/>
              </a:rPr>
              <a:t>Необычайная доброта,</a:t>
            </a:r>
            <a:r>
              <a:rPr lang="ru-RU" sz="2000">
                <a:latin typeface="Calibri" pitchFamily="34" charset="0"/>
              </a:rPr>
              <a:t> </a:t>
            </a:r>
            <a:r>
              <a:rPr lang="ru-RU" sz="1600">
                <a:latin typeface="Calibri" pitchFamily="34" charset="0"/>
              </a:rPr>
              <a:t>готовность к самопожертвованию</a:t>
            </a:r>
            <a:endParaRPr lang="ru-RU"/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2500313" y="5286375"/>
            <a:ext cx="4375150" cy="14287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600" b="1" dirty="0">
                <a:latin typeface="Calibri" pitchFamily="34" charset="0"/>
              </a:rPr>
              <a:t>Проблема</a:t>
            </a:r>
          </a:p>
          <a:p>
            <a:pPr algn="ctr"/>
            <a:r>
              <a:rPr lang="ru-RU" sz="1600" dirty="0" smtClean="0">
                <a:latin typeface="Calibri" pitchFamily="34" charset="0"/>
              </a:rPr>
              <a:t>доброты, любви,</a:t>
            </a:r>
            <a:endParaRPr lang="ru-RU" sz="1600" dirty="0">
              <a:latin typeface="Calibri" pitchFamily="34" charset="0"/>
            </a:endParaRPr>
          </a:p>
          <a:p>
            <a:pPr algn="ctr"/>
            <a:r>
              <a:rPr lang="ru-RU" sz="1600" dirty="0" smtClean="0">
                <a:latin typeface="Calibri" pitchFamily="34" charset="0"/>
              </a:rPr>
              <a:t>милосердия,</a:t>
            </a:r>
            <a:endParaRPr lang="ru-RU" sz="1600" dirty="0">
              <a:latin typeface="Calibri" pitchFamily="34" charset="0"/>
            </a:endParaRPr>
          </a:p>
          <a:p>
            <a:pPr algn="ctr"/>
            <a:r>
              <a:rPr lang="ru-RU" sz="1600" dirty="0" smtClean="0">
                <a:latin typeface="Calibri" pitchFamily="34" charset="0"/>
              </a:rPr>
              <a:t>самопожертвования</a:t>
            </a:r>
          </a:p>
          <a:p>
            <a:pPr algn="ctr"/>
            <a:endParaRPr lang="ru-RU" dirty="0"/>
          </a:p>
        </p:txBody>
      </p:sp>
      <p:cxnSp>
        <p:nvCxnSpPr>
          <p:cNvPr id="12" name="Прямая со стрелкой 11"/>
          <p:cNvCxnSpPr>
            <a:stCxn id="28674" idx="4"/>
            <a:endCxn id="28675" idx="0"/>
          </p:cNvCxnSpPr>
          <p:nvPr/>
        </p:nvCxnSpPr>
        <p:spPr>
          <a:xfrm rot="5400000">
            <a:off x="4500563" y="1177925"/>
            <a:ext cx="21431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2857500" y="3643313"/>
            <a:ext cx="857250" cy="2857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500688" y="3643313"/>
            <a:ext cx="1000125" cy="2143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786063" y="5214938"/>
            <a:ext cx="571500" cy="2143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5786438" y="5214938"/>
            <a:ext cx="642937" cy="1428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928694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Д/</a:t>
            </a:r>
            <a:r>
              <a:rPr lang="ru-RU" dirty="0" err="1" smtClean="0"/>
              <a:t>з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304800" y="928688"/>
            <a:ext cx="8686800" cy="5151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/>
              <a:t>написать отзыв на рассказ «Лапти» И.А.Бунина. Примерный план: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/>
              <a:t>		</a:t>
            </a:r>
            <a:r>
              <a:rPr lang="ru-RU" b="1" i="1" dirty="0" smtClean="0"/>
              <a:t>а)</a:t>
            </a:r>
            <a:r>
              <a:rPr lang="ru-RU" dirty="0" smtClean="0"/>
              <a:t> В чем состоит главная мысль рассказа Бунина «Лапти»? </a:t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b="1" i="1" dirty="0" smtClean="0"/>
              <a:t>б)</a:t>
            </a:r>
            <a:r>
              <a:rPr lang="ru-RU" dirty="0" smtClean="0"/>
              <a:t> Кто главные герои рассказа ?</a:t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b="1" i="1" dirty="0" smtClean="0"/>
              <a:t>в)</a:t>
            </a:r>
            <a:r>
              <a:rPr lang="ru-RU" dirty="0" smtClean="0"/>
              <a:t> Твое отношение к героям рассказа ?</a:t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b="1" i="1" dirty="0" smtClean="0"/>
              <a:t>г)</a:t>
            </a:r>
            <a:r>
              <a:rPr lang="ru-RU" dirty="0" smtClean="0"/>
              <a:t> Что помогает автору создать ясную картину происходящих событий, переживаний и чувств ? </a:t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b="1" i="1" dirty="0" err="1" smtClean="0"/>
              <a:t>д</a:t>
            </a:r>
            <a:r>
              <a:rPr lang="ru-RU" b="1" i="1" dirty="0" smtClean="0"/>
              <a:t>)</a:t>
            </a:r>
            <a:r>
              <a:rPr lang="ru-RU" dirty="0" smtClean="0"/>
              <a:t> Чем тебе понравился рассказ ? </a:t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8471"/>
            <a:ext cx="8715436" cy="6566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</a:rPr>
              <a:t>Литература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Ожегов С.И. и Шведова Н.Ю. Толковый словарь русского языка: 72500 слов и 7500 </a:t>
            </a:r>
            <a:r>
              <a:rPr lang="ru-RU" sz="1000" dirty="0" err="1" smtClean="0">
                <a:solidFill>
                  <a:schemeClr val="tx2"/>
                </a:solidFill>
              </a:rPr>
              <a:t>фразеол</a:t>
            </a:r>
            <a:r>
              <a:rPr lang="ru-RU" sz="1000" dirty="0" smtClean="0">
                <a:solidFill>
                  <a:schemeClr val="tx2"/>
                </a:solidFill>
              </a:rPr>
              <a:t>. выражений / Российская АН. </a:t>
            </a:r>
            <a:r>
              <a:rPr lang="ru-RU" sz="1000" dirty="0" err="1" smtClean="0">
                <a:solidFill>
                  <a:schemeClr val="tx2"/>
                </a:solidFill>
              </a:rPr>
              <a:t>Ин-т</a:t>
            </a:r>
            <a:r>
              <a:rPr lang="ru-RU" sz="1000" dirty="0" smtClean="0">
                <a:solidFill>
                  <a:schemeClr val="tx2"/>
                </a:solidFill>
              </a:rPr>
              <a:t> рус. Яз.; Российский фонд культуры. – М.: </a:t>
            </a:r>
            <a:r>
              <a:rPr lang="ru-RU" sz="1000" dirty="0" err="1" smtClean="0">
                <a:solidFill>
                  <a:schemeClr val="tx2"/>
                </a:solidFill>
              </a:rPr>
              <a:t>Азъ</a:t>
            </a:r>
            <a:r>
              <a:rPr lang="ru-RU" sz="1000" dirty="0" smtClean="0">
                <a:solidFill>
                  <a:schemeClr val="tx2"/>
                </a:solidFill>
              </a:rPr>
              <a:t> </a:t>
            </a:r>
            <a:r>
              <a:rPr lang="en-US" sz="1000" dirty="0" smtClean="0">
                <a:solidFill>
                  <a:schemeClr val="tx2"/>
                </a:solidFill>
              </a:rPr>
              <a:t>Ltd</a:t>
            </a:r>
            <a:r>
              <a:rPr lang="ru-RU" sz="1000" dirty="0" smtClean="0">
                <a:solidFill>
                  <a:schemeClr val="tx2"/>
                </a:solidFill>
              </a:rPr>
              <a:t>., 1992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2"/>
              </a:rPr>
              <a:t>http://www.fplib.ru/biografii/bio20v/bunin</a:t>
            </a:r>
            <a:r>
              <a:rPr lang="ru-RU" sz="1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3"/>
              </a:rPr>
              <a:t>http://az.lib.ru/b/bunin_i_a/text_1890-3.shtml</a:t>
            </a:r>
            <a:r>
              <a:rPr lang="ru-RU" sz="1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4"/>
              </a:rPr>
              <a:t>http://literatura5b.ucoz.ru/forum/2-1-2</a:t>
            </a:r>
            <a:r>
              <a:rPr lang="ru-RU" sz="1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5"/>
              </a:rPr>
              <a:t>http://www.c-cafe.ru/days/bio/000134.php</a:t>
            </a:r>
            <a:r>
              <a:rPr lang="ru-RU" sz="1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6"/>
              </a:rPr>
              <a:t>http://www.ourkids.ru/Logopedia/fizmin.shtml</a:t>
            </a:r>
            <a:r>
              <a:rPr lang="en-US" sz="1000" dirty="0" smtClean="0">
                <a:solidFill>
                  <a:schemeClr val="tx2"/>
                </a:solidFill>
              </a:rPr>
              <a:t> </a:t>
            </a:r>
            <a:endParaRPr lang="ru-RU" sz="1000" dirty="0" smtClean="0">
              <a:solidFill>
                <a:schemeClr val="tx2"/>
              </a:solidFill>
            </a:endParaRPr>
          </a:p>
          <a:p>
            <a:r>
              <a:rPr lang="ru-RU" sz="1200" b="1" dirty="0" smtClean="0">
                <a:solidFill>
                  <a:schemeClr val="tx2"/>
                </a:solidFill>
              </a:rPr>
              <a:t>Иллюстрации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2</a:t>
            </a:r>
            <a:endParaRPr lang="ru-RU" sz="1000" dirty="0" smtClean="0">
              <a:solidFill>
                <a:schemeClr val="tx2"/>
              </a:solidFill>
              <a:hlinkClick r:id="rId7"/>
            </a:endParaRPr>
          </a:p>
          <a:p>
            <a:r>
              <a:rPr lang="en-US" sz="1000" dirty="0" smtClean="0">
                <a:solidFill>
                  <a:schemeClr val="tx2"/>
                </a:solidFill>
                <a:hlinkClick r:id="rId7"/>
              </a:rPr>
              <a:t>http://bunin.niv.ru/images/family/gerb.jpg</a:t>
            </a:r>
            <a:r>
              <a:rPr lang="en-US" sz="1000" dirty="0" smtClean="0">
                <a:solidFill>
                  <a:schemeClr val="tx2"/>
                </a:solidFill>
              </a:rPr>
              <a:t> </a:t>
            </a:r>
            <a:r>
              <a:rPr lang="ru-RU" sz="1000" dirty="0" smtClean="0">
                <a:solidFill>
                  <a:schemeClr val="tx2"/>
                </a:solidFill>
              </a:rPr>
              <a:t>(герб Буниных)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3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8"/>
              </a:rPr>
              <a:t>http://900igr.net/datai/literatura/Bunin/0004-006-Ljudmila-Aleksandrovna-Bunina.jpg</a:t>
            </a:r>
            <a:r>
              <a:rPr lang="ru-RU" sz="1000" dirty="0" smtClean="0">
                <a:solidFill>
                  <a:schemeClr val="tx2"/>
                </a:solidFill>
              </a:rPr>
              <a:t> (Алексей Николаевич Бунин)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4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9"/>
              </a:rPr>
              <a:t>http://900igr.net/datai/literatura/Bunin/0004-007-Ljudmila-Aleksandrovna-Bunina.jpg</a:t>
            </a:r>
            <a:r>
              <a:rPr lang="ru-RU" sz="1000" dirty="0" smtClean="0">
                <a:solidFill>
                  <a:schemeClr val="tx2"/>
                </a:solidFill>
              </a:rPr>
              <a:t> (Людмила Александровна Бунина)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5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0"/>
              </a:rPr>
              <a:t>http://all-photo.ru/portret/photos/26400-0.jpg</a:t>
            </a:r>
            <a:r>
              <a:rPr lang="ru-RU" sz="1000" dirty="0" smtClean="0">
                <a:solidFill>
                  <a:schemeClr val="tx2"/>
                </a:solidFill>
              </a:rPr>
              <a:t> (Юлий Алексеевич Бунин)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6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1"/>
              </a:rPr>
              <a:t>http://author-bunin.ru/galery/13.jpg</a:t>
            </a:r>
            <a:r>
              <a:rPr lang="ru-RU" sz="1000" dirty="0" smtClean="0">
                <a:solidFill>
                  <a:schemeClr val="tx2"/>
                </a:solidFill>
              </a:rPr>
              <a:t> (И.А.Бунин в 1893г.)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7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2"/>
              </a:rPr>
              <a:t>http://www.stihi.ru/photos/romaess.jpg</a:t>
            </a:r>
            <a:r>
              <a:rPr lang="ru-RU" sz="1000" dirty="0" smtClean="0">
                <a:solidFill>
                  <a:schemeClr val="tx2"/>
                </a:solidFill>
              </a:rPr>
              <a:t> (И.А.Бунин)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8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3"/>
              </a:rPr>
              <a:t>http://img11.nnm.ru/c/2/f/5/a/9e40a987c1133c975f0236d9ea1.jpg</a:t>
            </a:r>
            <a:r>
              <a:rPr lang="ru-RU" sz="1000" dirty="0" smtClean="0">
                <a:solidFill>
                  <a:schemeClr val="tx2"/>
                </a:solidFill>
              </a:rPr>
              <a:t> (И.А.Бунин)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9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4"/>
              </a:rPr>
              <a:t>http://900igr.net/datai/literatura/Bunin/0013-019-V-1953-g.-v-Parizhe-I.Bunina-ne-stalo.jpg</a:t>
            </a:r>
            <a:r>
              <a:rPr lang="ru-RU" sz="1000" dirty="0" smtClean="0">
                <a:solidFill>
                  <a:schemeClr val="tx2"/>
                </a:solidFill>
              </a:rPr>
              <a:t> (Бунин И.А.)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12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5"/>
              </a:rPr>
              <a:t>http://dic.academic.ru/pictures/wiki/files/72/Hermann_Kauffmann_-_Enduring_the_snowstorm.jpg</a:t>
            </a:r>
            <a:r>
              <a:rPr lang="ru-RU" sz="1000" dirty="0" smtClean="0">
                <a:solidFill>
                  <a:schemeClr val="tx2"/>
                </a:solidFill>
              </a:rPr>
              <a:t> 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14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6"/>
              </a:rPr>
              <a:t>http://stat18.privet.ru/lr/0a27d539f0fd083d7e748d050598c526</a:t>
            </a:r>
            <a:r>
              <a:rPr lang="ru-RU" sz="1000" dirty="0" smtClean="0">
                <a:solidFill>
                  <a:schemeClr val="tx2"/>
                </a:solidFill>
              </a:rPr>
              <a:t> (лапти)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15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7"/>
              </a:rPr>
              <a:t>http://www.art-pics.ru/pics/4269/%CA%F0%E0%EC%F1%EA%EE%E9%20%C8%E2%E0%ED%20%CD%E8%EA%EE%EB%E0%E5%E2%E8%F7-%CF%EE%EB%E5%F1%EE%E2%F9%E8%EA.jpg</a:t>
            </a:r>
            <a:r>
              <a:rPr lang="ru-RU" sz="1000" dirty="0" smtClean="0">
                <a:solidFill>
                  <a:schemeClr val="tx2"/>
                </a:solidFill>
              </a:rPr>
              <a:t> («Полесовщик» И.Н.Крамской)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8"/>
              </a:rPr>
              <a:t>http://en.gallerix.ru/album/Perov/pic/glrx-801889038</a:t>
            </a:r>
            <a:r>
              <a:rPr lang="ru-RU" sz="1000" dirty="0" smtClean="0">
                <a:solidFill>
                  <a:schemeClr val="tx2"/>
                </a:solidFill>
              </a:rPr>
              <a:t> («Странник» В.Г.Перов)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16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19"/>
              </a:rPr>
              <a:t>http://www.aussiewhipmaker.com/images/whip6.jpg</a:t>
            </a:r>
            <a:r>
              <a:rPr lang="ru-RU" sz="1000" dirty="0" smtClean="0">
                <a:solidFill>
                  <a:schemeClr val="tx2"/>
                </a:solidFill>
              </a:rPr>
              <a:t> (кнут)</a:t>
            </a:r>
          </a:p>
          <a:p>
            <a:r>
              <a:rPr lang="ru-RU" sz="1000" dirty="0" smtClean="0">
                <a:solidFill>
                  <a:schemeClr val="tx2"/>
                </a:solidFill>
              </a:rPr>
              <a:t>Слайд 18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20"/>
              </a:rPr>
              <a:t>http://pidgorodne.org.ua/uploads/posts/2009-06/1245536543_library111.jpg</a:t>
            </a:r>
            <a:r>
              <a:rPr lang="ru-RU" sz="1000" dirty="0" smtClean="0">
                <a:solidFill>
                  <a:schemeClr val="tx2"/>
                </a:solidFill>
              </a:rPr>
              <a:t> (стадион)</a:t>
            </a:r>
            <a:endParaRPr lang="en-US" sz="1000" dirty="0" smtClean="0">
              <a:solidFill>
                <a:schemeClr val="tx2"/>
              </a:solidFill>
            </a:endParaRPr>
          </a:p>
          <a:p>
            <a:r>
              <a:rPr lang="en-US" sz="1000" dirty="0" smtClean="0">
                <a:solidFill>
                  <a:schemeClr val="tx2"/>
                </a:solidFill>
                <a:hlinkClick r:id="rId21"/>
              </a:rPr>
              <a:t>http://www.smayli.ru</a:t>
            </a:r>
            <a:r>
              <a:rPr lang="ru-RU" sz="1000" dirty="0" smtClean="0">
                <a:solidFill>
                  <a:schemeClr val="tx2"/>
                </a:solidFill>
              </a:rPr>
              <a:t> (</a:t>
            </a:r>
            <a:r>
              <a:rPr lang="ru-RU" sz="1000" dirty="0" err="1" smtClean="0">
                <a:solidFill>
                  <a:schemeClr val="tx2"/>
                </a:solidFill>
              </a:rPr>
              <a:t>анимашки</a:t>
            </a:r>
            <a:r>
              <a:rPr lang="ru-RU" sz="1000" dirty="0" smtClean="0">
                <a:solidFill>
                  <a:schemeClr val="tx2"/>
                </a:solidFill>
              </a:rPr>
              <a:t>)</a:t>
            </a:r>
          </a:p>
          <a:p>
            <a:r>
              <a:rPr lang="ru-RU" sz="1200" b="1" dirty="0" smtClean="0">
                <a:solidFill>
                  <a:schemeClr val="tx2"/>
                </a:solidFill>
              </a:rPr>
              <a:t>Музыка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22"/>
              </a:rPr>
              <a:t>http://www.zaycev.net/pages/1025/102522.shtml</a:t>
            </a:r>
            <a:r>
              <a:rPr lang="ru-RU" sz="1000" dirty="0" smtClean="0">
                <a:solidFill>
                  <a:schemeClr val="tx2"/>
                </a:solidFill>
              </a:rPr>
              <a:t>  Г.В. Свиридов «Метель» (слайд 12)</a:t>
            </a:r>
          </a:p>
          <a:p>
            <a:r>
              <a:rPr lang="en-US" sz="1000" dirty="0" smtClean="0">
                <a:solidFill>
                  <a:schemeClr val="tx2"/>
                </a:solidFill>
                <a:hlinkClick r:id="rId23"/>
              </a:rPr>
              <a:t>http://files.mail.ru/RAA20K</a:t>
            </a:r>
            <a:r>
              <a:rPr lang="ru-RU" sz="1000" dirty="0" smtClean="0">
                <a:solidFill>
                  <a:schemeClr val="tx2"/>
                </a:solidFill>
              </a:rPr>
              <a:t> </a:t>
            </a:r>
            <a:r>
              <a:rPr lang="en-US" sz="1000" dirty="0" err="1" smtClean="0">
                <a:solidFill>
                  <a:schemeClr val="tx2"/>
                </a:solidFill>
              </a:rPr>
              <a:t>Slagharen</a:t>
            </a:r>
            <a:r>
              <a:rPr lang="ru-RU" sz="1000" dirty="0" smtClean="0">
                <a:solidFill>
                  <a:schemeClr val="tx2"/>
                </a:solidFill>
              </a:rPr>
              <a:t>-</a:t>
            </a:r>
            <a:r>
              <a:rPr lang="en-US" sz="1000" dirty="0" err="1" smtClean="0">
                <a:solidFill>
                  <a:schemeClr val="tx2"/>
                </a:solidFill>
              </a:rPr>
              <a:t>Kinderdans</a:t>
            </a:r>
            <a:r>
              <a:rPr lang="en-US" sz="1000" dirty="0" smtClean="0">
                <a:solidFill>
                  <a:schemeClr val="tx2"/>
                </a:solidFill>
              </a:rPr>
              <a:t> </a:t>
            </a:r>
            <a:r>
              <a:rPr lang="en-US" sz="1000" dirty="0" err="1" smtClean="0">
                <a:solidFill>
                  <a:schemeClr val="tx2"/>
                </a:solidFill>
              </a:rPr>
              <a:t>Tapati</a:t>
            </a:r>
            <a:r>
              <a:rPr lang="en-US" sz="1000" dirty="0" smtClean="0">
                <a:solidFill>
                  <a:schemeClr val="tx2"/>
                </a:solidFill>
              </a:rPr>
              <a:t> </a:t>
            </a:r>
            <a:r>
              <a:rPr lang="en-US" sz="1000" dirty="0" err="1" smtClean="0">
                <a:solidFill>
                  <a:schemeClr val="tx2"/>
                </a:solidFill>
              </a:rPr>
              <a:t>tapata</a:t>
            </a:r>
            <a:r>
              <a:rPr lang="ru-RU" sz="1000" dirty="0" smtClean="0">
                <a:solidFill>
                  <a:schemeClr val="tx2"/>
                </a:solidFill>
              </a:rPr>
              <a:t> (слайд 18)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57338"/>
            <a:ext cx="5867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i="1" dirty="0" smtClean="0">
                <a:solidFill>
                  <a:srgbClr val="3333CC"/>
                </a:solidFill>
              </a:rPr>
              <a:t>    </a:t>
            </a:r>
            <a:r>
              <a:rPr lang="ru-RU" sz="4000" b="1" i="1" dirty="0" smtClean="0">
                <a:solidFill>
                  <a:srgbClr val="3333CC"/>
                </a:solidFill>
              </a:rPr>
              <a:t>Отец</a:t>
            </a:r>
            <a:r>
              <a:rPr lang="ru-RU" sz="4000" b="1" i="1" dirty="0">
                <a:solidFill>
                  <a:srgbClr val="3333CC"/>
                </a:solidFill>
              </a:rPr>
              <a:t/>
            </a:r>
            <a:br>
              <a:rPr lang="ru-RU" sz="4000" b="1" i="1" dirty="0">
                <a:solidFill>
                  <a:srgbClr val="3333CC"/>
                </a:solidFill>
              </a:rPr>
            </a:br>
            <a:r>
              <a:rPr lang="ru-RU" sz="4000" dirty="0">
                <a:solidFill>
                  <a:srgbClr val="3333CC"/>
                </a:solidFill>
              </a:rPr>
              <a:t/>
            </a:r>
            <a:br>
              <a:rPr lang="ru-RU" sz="4000" dirty="0">
                <a:solidFill>
                  <a:srgbClr val="3333CC"/>
                </a:solidFill>
              </a:rPr>
            </a:br>
            <a:r>
              <a:rPr lang="en-US" sz="4000" dirty="0" smtClean="0">
                <a:solidFill>
                  <a:srgbClr val="3333CC"/>
                </a:solidFill>
              </a:rPr>
              <a:t>    </a:t>
            </a:r>
            <a:r>
              <a:rPr lang="ru-RU" sz="4000" b="1" dirty="0" smtClean="0">
                <a:solidFill>
                  <a:srgbClr val="3333CC"/>
                </a:solidFill>
              </a:rPr>
              <a:t>Алексей </a:t>
            </a:r>
            <a:r>
              <a:rPr lang="ru-RU" sz="4000" b="1" dirty="0">
                <a:solidFill>
                  <a:srgbClr val="3333CC"/>
                </a:solidFill>
              </a:rPr>
              <a:t>Николаевич </a:t>
            </a:r>
            <a:br>
              <a:rPr lang="ru-RU" sz="4000" b="1" dirty="0">
                <a:solidFill>
                  <a:srgbClr val="3333CC"/>
                </a:solidFill>
              </a:rPr>
            </a:br>
            <a:r>
              <a:rPr lang="en-US" sz="4000" b="1" dirty="0" smtClean="0">
                <a:solidFill>
                  <a:srgbClr val="3333CC"/>
                </a:solidFill>
              </a:rPr>
              <a:t>    </a:t>
            </a:r>
            <a:r>
              <a:rPr lang="ru-RU" sz="4000" b="1" dirty="0" smtClean="0">
                <a:solidFill>
                  <a:srgbClr val="3333CC"/>
                </a:solidFill>
              </a:rPr>
              <a:t>Бунин</a:t>
            </a:r>
            <a:endParaRPr lang="ru-RU" sz="4000" b="1" dirty="0">
              <a:solidFill>
                <a:srgbClr val="3333CC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3716338"/>
            <a:ext cx="8351837" cy="295275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2800" dirty="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/>
              <a:t>Алексей Николаевич, помещик Орловской и Тульской губернии, был вспыльчивый, азартный, более всего любящий охоту и пение под гитару старинных романсов. В конце концов он, из-за пристрастия к вину и картам, растратил не только собственное наследство, но и состояние жены. Но несмотря на эти пороки, его все очень любили за веселый нрав, щедрость, художественную одаренность. В его доме никогда никого не наказывали.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/>
          </a:p>
        </p:txBody>
      </p:sp>
      <p:pic>
        <p:nvPicPr>
          <p:cNvPr id="3076" name="Picture 4" descr="Алексей Николаевич Бун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285750"/>
            <a:ext cx="2609850" cy="371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1268413"/>
            <a:ext cx="6229379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i="1" dirty="0" smtClean="0">
                <a:solidFill>
                  <a:srgbClr val="3333CC"/>
                </a:solidFill>
              </a:rPr>
              <a:t>    </a:t>
            </a:r>
            <a:r>
              <a:rPr lang="ru-RU" sz="4000" b="1" i="1" dirty="0" smtClean="0">
                <a:solidFill>
                  <a:srgbClr val="3333CC"/>
                </a:solidFill>
              </a:rPr>
              <a:t>Мать</a:t>
            </a:r>
            <a:r>
              <a:rPr lang="ru-RU" sz="4000" b="1" i="1" dirty="0">
                <a:solidFill>
                  <a:srgbClr val="3333CC"/>
                </a:solidFill>
              </a:rPr>
              <a:t/>
            </a:r>
            <a:br>
              <a:rPr lang="ru-RU" sz="4000" b="1" i="1" dirty="0">
                <a:solidFill>
                  <a:srgbClr val="3333CC"/>
                </a:solidFill>
              </a:rPr>
            </a:br>
            <a:r>
              <a:rPr lang="ru-RU" sz="4000" b="1" dirty="0">
                <a:solidFill>
                  <a:srgbClr val="3333CC"/>
                </a:solidFill>
              </a:rPr>
              <a:t/>
            </a:r>
            <a:br>
              <a:rPr lang="ru-RU" sz="4000" b="1" dirty="0">
                <a:solidFill>
                  <a:srgbClr val="3333CC"/>
                </a:solidFill>
              </a:rPr>
            </a:br>
            <a:r>
              <a:rPr lang="en-US" sz="4000" b="1" dirty="0" smtClean="0">
                <a:solidFill>
                  <a:srgbClr val="3333CC"/>
                </a:solidFill>
              </a:rPr>
              <a:t>    </a:t>
            </a:r>
            <a:r>
              <a:rPr lang="ru-RU" b="1" dirty="0" smtClean="0">
                <a:solidFill>
                  <a:srgbClr val="3333CC"/>
                </a:solidFill>
              </a:rPr>
              <a:t>Людмила </a:t>
            </a:r>
            <a:r>
              <a:rPr lang="ru-RU" b="1" dirty="0">
                <a:solidFill>
                  <a:srgbClr val="3333CC"/>
                </a:solidFill>
              </a:rPr>
              <a:t>Александровна </a:t>
            </a:r>
            <a:br>
              <a:rPr lang="ru-RU" b="1" dirty="0">
                <a:solidFill>
                  <a:srgbClr val="3333CC"/>
                </a:solidFill>
              </a:rPr>
            </a:br>
            <a:r>
              <a:rPr lang="en-US" b="1" dirty="0" smtClean="0">
                <a:solidFill>
                  <a:srgbClr val="3333CC"/>
                </a:solidFill>
              </a:rPr>
              <a:t>     </a:t>
            </a:r>
            <a:r>
              <a:rPr lang="ru-RU" b="1" dirty="0" smtClean="0">
                <a:solidFill>
                  <a:srgbClr val="3333CC"/>
                </a:solidFill>
              </a:rPr>
              <a:t>Бунина</a:t>
            </a:r>
            <a:r>
              <a:rPr lang="ru-RU" b="1" dirty="0">
                <a:solidFill>
                  <a:srgbClr val="3333CC"/>
                </a:solidFill>
              </a:rPr>
              <a:t>, </a:t>
            </a:r>
            <a:br>
              <a:rPr lang="ru-RU" b="1" dirty="0">
                <a:solidFill>
                  <a:srgbClr val="3333CC"/>
                </a:solidFill>
              </a:rPr>
            </a:br>
            <a:r>
              <a:rPr lang="en-US" b="1" dirty="0" smtClean="0">
                <a:solidFill>
                  <a:srgbClr val="3333CC"/>
                </a:solidFill>
              </a:rPr>
              <a:t>     </a:t>
            </a:r>
            <a:r>
              <a:rPr lang="ru-RU" sz="3200" b="1" dirty="0" smtClean="0">
                <a:solidFill>
                  <a:srgbClr val="3333CC"/>
                </a:solidFill>
              </a:rPr>
              <a:t>урожденная Чубарова</a:t>
            </a:r>
            <a:r>
              <a:rPr lang="en-US" sz="3200" b="1" dirty="0" smtClean="0">
                <a:solidFill>
                  <a:srgbClr val="3333CC"/>
                </a:solidFill>
              </a:rPr>
              <a:t> </a:t>
            </a:r>
            <a:endParaRPr lang="ru-RU" sz="3200" dirty="0">
              <a:solidFill>
                <a:srgbClr val="3333CC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4429125"/>
            <a:ext cx="8651875" cy="22860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200" b="1" dirty="0" smtClean="0"/>
              <a:t>Мать Ивана Бунина была полной противоположностью мужу: кроткой, нежной и чувствительной натурой, воспитанной на лирике Пушкина и Жуковского, и занималась, в первую очередь, воспитанием детей...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200" b="1" dirty="0" smtClean="0"/>
              <a:t>Вера Николаевна Муромцева, жена Бунина, вспоминает: «Мать его, Людмила Александровна, всегда говорила мне, что «Ваня с самого рождения отличался от остальных детей», что она всегда знала, что он будет «особенный», «ни у кого нет такой тонкой души, как у него».</a:t>
            </a:r>
            <a:r>
              <a:rPr lang="ru-RU" sz="2200" dirty="0" smtClean="0">
                <a:solidFill>
                  <a:srgbClr val="993300"/>
                </a:solidFill>
              </a:rPr>
              <a:t/>
            </a:r>
            <a:br>
              <a:rPr lang="ru-RU" sz="2200" dirty="0" smtClean="0">
                <a:solidFill>
                  <a:srgbClr val="993300"/>
                </a:solidFill>
              </a:rPr>
            </a:br>
            <a:endParaRPr lang="ru-RU" sz="2200" dirty="0" smtClean="0">
              <a:solidFill>
                <a:srgbClr val="993300"/>
              </a:solidFill>
            </a:endParaRPr>
          </a:p>
        </p:txBody>
      </p:sp>
      <p:pic>
        <p:nvPicPr>
          <p:cNvPr id="4100" name="Picture 4" descr="Людмила Александровна Бун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2605088" cy="3621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500430" y="1357298"/>
            <a:ext cx="4394207" cy="141289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3333CC"/>
                </a:solidFill>
              </a:rPr>
              <a:t>Брат </a:t>
            </a:r>
            <a:r>
              <a:rPr lang="ru-RU" sz="4000" b="1" dirty="0">
                <a:solidFill>
                  <a:srgbClr val="3333CC"/>
                </a:solidFill>
              </a:rPr>
              <a:t/>
            </a:r>
            <a:br>
              <a:rPr lang="ru-RU" sz="4000" b="1" dirty="0">
                <a:solidFill>
                  <a:srgbClr val="3333CC"/>
                </a:solidFill>
              </a:rPr>
            </a:br>
            <a:r>
              <a:rPr lang="ru-RU" sz="4000" b="1" dirty="0">
                <a:solidFill>
                  <a:srgbClr val="3333CC"/>
                </a:solidFill>
              </a:rPr>
              <a:t/>
            </a:r>
            <a:br>
              <a:rPr lang="ru-RU" sz="4000" b="1" dirty="0">
                <a:solidFill>
                  <a:srgbClr val="3333CC"/>
                </a:solidFill>
              </a:rPr>
            </a:br>
            <a:r>
              <a:rPr lang="ru-RU" sz="4000" b="1" dirty="0">
                <a:solidFill>
                  <a:srgbClr val="3333CC"/>
                </a:solidFill>
              </a:rPr>
              <a:t>Юлий</a:t>
            </a:r>
            <a:r>
              <a:rPr lang="ru-RU" sz="4000" dirty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3933825"/>
            <a:ext cx="8229600" cy="270988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400" b="1" dirty="0" smtClean="0"/>
              <a:t>Старший брат Бунина - Юлий Алексеевич - оказал большое влияние на формирование писателя. Он был для брата как бы домашним учителем. Иван Алексеевич писал о брате: "Он прошел со мной весь гимназический курс, занимался со мной языками, читал мне начатки психологии, философии, общественных и естественных наук; кроме того, мы без конца вели с ним разговоры о литературе".</a:t>
            </a:r>
            <a:r>
              <a:rPr lang="ru-RU" sz="2400" dirty="0" smtClean="0"/>
              <a:t> </a:t>
            </a:r>
          </a:p>
        </p:txBody>
      </p:sp>
      <p:pic>
        <p:nvPicPr>
          <p:cNvPr id="13318" name="Picture 6" descr="http://all-photo.ru/portret/photos/26400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2786082" cy="3643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300788" y="5929330"/>
            <a:ext cx="1512887" cy="928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3333CC"/>
                </a:solidFill>
              </a:rPr>
              <a:t>И.А. Бунин. 1893 г.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692150"/>
            <a:ext cx="4475162" cy="57213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b="1" dirty="0" smtClean="0"/>
              <a:t>В мае 1887 года журнал "Родина" напечатал стихотворение "Нищий" шестнадцатилетнего Вани Бунина. С этого времени началась его более или менее постоянная литературная деятельность, в которой нашлось место и для стихов, и для прозы.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400" b="1" dirty="0" smtClean="0">
              <a:solidFill>
                <a:srgbClr val="993300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b="1" dirty="0" smtClean="0"/>
              <a:t>В 1901 году вышел поэтический сборник "Листопад", который был восторженно принят и читателями, и критиками. 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404813"/>
            <a:ext cx="3616325" cy="5576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476250"/>
            <a:ext cx="6994525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/>
              <a:t>В 1917 году произошла революция, которая коренным образом изменила жизнь в стране.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995738" y="1484313"/>
            <a:ext cx="4752975" cy="2587629"/>
          </a:xfrm>
        </p:spPr>
        <p:txBody>
          <a:bodyPr/>
          <a:lstStyle/>
          <a:p>
            <a:pPr marL="0" indent="0" eaLnBrk="1" hangingPunct="1">
              <a:lnSpc>
                <a:spcPts val="2600"/>
              </a:lnSpc>
              <a:spcBef>
                <a:spcPct val="0"/>
              </a:spcBef>
              <a:buFontTx/>
              <a:buNone/>
            </a:pPr>
            <a:r>
              <a:rPr lang="ru-RU" sz="2400" b="1" dirty="0" smtClean="0"/>
              <a:t>В 1920 году Бунин, не приняв революцию, эмигрировал из России, "испив несказанную чашу душевных страданий", как позже он писал в своей биографии. </a:t>
            </a:r>
          </a:p>
          <a:p>
            <a:pPr marL="0" indent="0" eaLnBrk="1" hangingPunct="1">
              <a:lnSpc>
                <a:spcPts val="2600"/>
              </a:lnSpc>
              <a:spcBef>
                <a:spcPct val="0"/>
              </a:spcBef>
              <a:buFontTx/>
              <a:buNone/>
            </a:pPr>
            <a:r>
              <a:rPr lang="ru-RU" sz="2400" b="1" dirty="0" smtClean="0"/>
              <a:t>28 марта Бунин вместе с женой прибыл в Париж.</a:t>
            </a:r>
            <a:r>
              <a:rPr lang="ru-RU" sz="2400" dirty="0" smtClean="0"/>
              <a:t>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50" y="1454150"/>
            <a:ext cx="3479800" cy="5118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786188" y="4437063"/>
            <a:ext cx="514350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3333CC"/>
                </a:solidFill>
              </a:rPr>
              <a:t>У птицы есть гнездо, у зверя есть нора.</a:t>
            </a:r>
          </a:p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3333CC"/>
                </a:solidFill>
              </a:rPr>
              <a:t>Как горько было сердцу молодому, </a:t>
            </a:r>
          </a:p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3333CC"/>
                </a:solidFill>
              </a:rPr>
              <a:t>Когда я уходил с отцовского </a:t>
            </a:r>
            <a:r>
              <a:rPr lang="ru-RU" b="1" i="1" dirty="0" smtClean="0">
                <a:solidFill>
                  <a:srgbClr val="3333CC"/>
                </a:solidFill>
              </a:rPr>
              <a:t>двора,</a:t>
            </a:r>
            <a:endParaRPr lang="ru-RU" b="1" i="1" dirty="0">
              <a:solidFill>
                <a:srgbClr val="3333CC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3333CC"/>
                </a:solidFill>
              </a:rPr>
              <a:t>Сказать «прости» родному дому.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  <p:bldP spid="71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428625"/>
            <a:ext cx="3959225" cy="592931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/>
              <a:t>10 ноября 1933 года газеты в Париже вышли с огромными заголовками </a:t>
            </a:r>
            <a:r>
              <a:rPr lang="ru-RU" sz="3000" b="1" i="1" dirty="0" smtClean="0">
                <a:solidFill>
                  <a:schemeClr val="accent2">
                    <a:lumMod val="75000"/>
                  </a:schemeClr>
                </a:solidFill>
              </a:rPr>
              <a:t>"Бунин - Нобелевский лауреат"</a:t>
            </a:r>
            <a:r>
              <a:rPr lang="ru-RU" sz="3000" b="1" i="1" dirty="0" smtClean="0"/>
              <a:t>. </a:t>
            </a:r>
            <a:r>
              <a:rPr lang="ru-RU" sz="2800" b="1" dirty="0" smtClean="0"/>
              <a:t>Впервые за время существования этой премии награда по литературе была вручена русскому писателю. Всероссийская известность Бунина переросла во всемирную славу.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800" b="1" dirty="0" smtClean="0">
              <a:solidFill>
                <a:srgbClr val="9933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642938"/>
            <a:ext cx="4278312" cy="561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0" y="1714500"/>
            <a:ext cx="4114800" cy="3429000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800" b="1" dirty="0" smtClean="0"/>
              <a:t>В два часа ночи с 7 на 8 ноября 1953 года Иван Алексеевич Бунин скончался. Похоронили его на русском кладбище </a:t>
            </a:r>
            <a:r>
              <a:rPr lang="ru-RU" sz="2800" b="1" dirty="0" err="1" smtClean="0"/>
              <a:t>Сен-Женевьев</a:t>
            </a:r>
            <a:r>
              <a:rPr lang="ru-RU" sz="2800" b="1" dirty="0" smtClean="0"/>
              <a:t> де </a:t>
            </a:r>
            <a:r>
              <a:rPr lang="ru-RU" sz="2800" b="1" dirty="0" err="1" smtClean="0"/>
              <a:t>Буа</a:t>
            </a:r>
            <a:r>
              <a:rPr lang="ru-RU" sz="2800" b="1" dirty="0" smtClean="0"/>
              <a:t> под Парижем.</a:t>
            </a:r>
            <a:r>
              <a:rPr lang="ru-RU" sz="2800" dirty="0" smtClean="0"/>
              <a:t> 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42938"/>
            <a:ext cx="3890963" cy="5665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909</TotalTime>
  <Words>878</Words>
  <Application>Microsoft Office PowerPoint</Application>
  <PresentationFormat>Экран (4:3)</PresentationFormat>
  <Paragraphs>98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Слайд 1</vt:lpstr>
      <vt:lpstr>Иван Алексеевич Бунин     (10.10.1870 – 08.11.1953)</vt:lpstr>
      <vt:lpstr>    Отец      Алексей Николаевич      Бунин</vt:lpstr>
      <vt:lpstr>    Мать      Людмила Александровна       Бунина,       урожденная Чубарова </vt:lpstr>
      <vt:lpstr>Брат   Юлий </vt:lpstr>
      <vt:lpstr>И.А. Бунин. 1893 г.</vt:lpstr>
      <vt:lpstr>В 1917 году произошла революция, которая коренным образом изменила жизнь в стране.</vt:lpstr>
      <vt:lpstr>Слайд 8</vt:lpstr>
      <vt:lpstr>Слайд 9</vt:lpstr>
      <vt:lpstr>«Лапти»</vt:lpstr>
      <vt:lpstr>Цель:</vt:lpstr>
      <vt:lpstr>Слайд 12</vt:lpstr>
      <vt:lpstr>Фуксин -</vt:lpstr>
      <vt:lpstr>Слайд 14</vt:lpstr>
      <vt:lpstr>Слайд 15</vt:lpstr>
      <vt:lpstr>Кнут -</vt:lpstr>
      <vt:lpstr>Вывод:</vt:lpstr>
      <vt:lpstr>Слайд 18</vt:lpstr>
      <vt:lpstr>Слайд 19</vt:lpstr>
      <vt:lpstr>Слайд 20</vt:lpstr>
      <vt:lpstr>Д/з:</vt:lpstr>
      <vt:lpstr>Слайд 22</vt:lpstr>
    </vt:vector>
  </TitlesOfParts>
  <Company>Home 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Алексеевич Бунин (1870 - 1953)</dc:title>
  <dc:creator>User</dc:creator>
  <cp:lastModifiedBy>-</cp:lastModifiedBy>
  <cp:revision>75</cp:revision>
  <dcterms:created xsi:type="dcterms:W3CDTF">2009-01-17T20:55:08Z</dcterms:created>
  <dcterms:modified xsi:type="dcterms:W3CDTF">2011-02-14T21:59:24Z</dcterms:modified>
</cp:coreProperties>
</file>