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1" r:id="rId5"/>
    <p:sldId id="263" r:id="rId6"/>
    <p:sldId id="270" r:id="rId7"/>
    <p:sldId id="264" r:id="rId8"/>
    <p:sldId id="271" r:id="rId9"/>
    <p:sldId id="265" r:id="rId10"/>
    <p:sldId id="295" r:id="rId11"/>
    <p:sldId id="284" r:id="rId12"/>
    <p:sldId id="286" r:id="rId13"/>
    <p:sldId id="296" r:id="rId14"/>
    <p:sldId id="274" r:id="rId15"/>
    <p:sldId id="289" r:id="rId16"/>
    <p:sldId id="291" r:id="rId17"/>
    <p:sldId id="292" r:id="rId18"/>
    <p:sldId id="288" r:id="rId19"/>
    <p:sldId id="275" r:id="rId20"/>
    <p:sldId id="276" r:id="rId21"/>
    <p:sldId id="277" r:id="rId22"/>
    <p:sldId id="278" r:id="rId23"/>
    <p:sldId id="279" r:id="rId24"/>
    <p:sldId id="280" r:id="rId25"/>
    <p:sldId id="267" r:id="rId26"/>
    <p:sldId id="298" r:id="rId27"/>
    <p:sldId id="300" r:id="rId28"/>
    <p:sldId id="281" r:id="rId29"/>
    <p:sldId id="297" r:id="rId30"/>
    <p:sldId id="268" r:id="rId31"/>
    <p:sldId id="269" r:id="rId32"/>
    <p:sldId id="293" r:id="rId33"/>
    <p:sldId id="294" r:id="rId34"/>
    <p:sldId id="272" r:id="rId35"/>
    <p:sldId id="266" r:id="rId36"/>
    <p:sldId id="282" r:id="rId37"/>
    <p:sldId id="283" r:id="rId38"/>
    <p:sldId id="301" r:id="rId39"/>
    <p:sldId id="258"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8415" autoAdjust="0"/>
  </p:normalViewPr>
  <p:slideViewPr>
    <p:cSldViewPr>
      <p:cViewPr varScale="1">
        <p:scale>
          <a:sx n="72" d="100"/>
          <a:sy n="72"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612BEF-459C-4E4F-BD0C-352D325DEF40}" type="doc">
      <dgm:prSet loTypeId="urn:microsoft.com/office/officeart/2005/8/layout/venn3" loCatId="relationship" qsTypeId="urn:microsoft.com/office/officeart/2005/8/quickstyle/3d1" qsCatId="3D" csTypeId="urn:microsoft.com/office/officeart/2005/8/colors/colorful2" csCatId="colorful" phldr="1"/>
      <dgm:spPr/>
      <dgm:t>
        <a:bodyPr/>
        <a:lstStyle/>
        <a:p>
          <a:endParaRPr lang="ru-RU"/>
        </a:p>
      </dgm:t>
    </dgm:pt>
    <dgm:pt modelId="{9E53B189-0707-4064-9012-2711E3FFAF51}">
      <dgm:prSet phldrT="[Текст]"/>
      <dgm:spPr/>
      <dgm:t>
        <a:bodyPr/>
        <a:lstStyle/>
        <a:p>
          <a:r>
            <a:rPr lang="ru-RU" b="1" dirty="0" smtClean="0">
              <a:solidFill>
                <a:srgbClr val="FF0000"/>
              </a:solidFill>
              <a:effectLst>
                <a:outerShdw blurRad="38100" dist="38100" dir="2700000" algn="tl">
                  <a:srgbClr val="000000">
                    <a:alpha val="43137"/>
                  </a:srgbClr>
                </a:outerShdw>
              </a:effectLst>
              <a:latin typeface="+mj-lt"/>
            </a:rPr>
            <a:t>М</a:t>
          </a:r>
          <a:endParaRPr lang="ru-RU" b="1" dirty="0">
            <a:solidFill>
              <a:srgbClr val="FF0000"/>
            </a:solidFill>
            <a:effectLst>
              <a:outerShdw blurRad="38100" dist="38100" dir="2700000" algn="tl">
                <a:srgbClr val="000000">
                  <a:alpha val="43137"/>
                </a:srgbClr>
              </a:outerShdw>
            </a:effectLst>
            <a:latin typeface="+mj-lt"/>
          </a:endParaRPr>
        </a:p>
      </dgm:t>
    </dgm:pt>
    <dgm:pt modelId="{83B5739D-730E-4AFE-B96D-E4455600C418}" type="parTrans" cxnId="{4DE6CD2A-1886-4C46-9D77-B525569F2250}">
      <dgm:prSet/>
      <dgm:spPr/>
      <dgm:t>
        <a:bodyPr/>
        <a:lstStyle/>
        <a:p>
          <a:endParaRPr lang="ru-RU"/>
        </a:p>
      </dgm:t>
    </dgm:pt>
    <dgm:pt modelId="{B344321C-0B86-4D86-BBBA-01F7BE1DC4BD}" type="sibTrans" cxnId="{4DE6CD2A-1886-4C46-9D77-B525569F2250}">
      <dgm:prSet/>
      <dgm:spPr/>
      <dgm:t>
        <a:bodyPr/>
        <a:lstStyle/>
        <a:p>
          <a:endParaRPr lang="ru-RU"/>
        </a:p>
      </dgm:t>
    </dgm:pt>
    <dgm:pt modelId="{8FDD254B-A7A3-4B97-9FBB-6289B1A1C2D8}">
      <dgm:prSet phldrT="[Текст]"/>
      <dgm:spPr/>
      <dgm:t>
        <a:bodyPr/>
        <a:lstStyle/>
        <a:p>
          <a:r>
            <a:rPr lang="ru-RU" b="1" dirty="0" smtClean="0">
              <a:solidFill>
                <a:srgbClr val="3333CC"/>
              </a:solidFill>
              <a:effectLst>
                <a:outerShdw blurRad="38100" dist="38100" dir="2700000" algn="tl">
                  <a:srgbClr val="000000">
                    <a:alpha val="43137"/>
                  </a:srgbClr>
                </a:outerShdw>
              </a:effectLst>
              <a:latin typeface="+mj-lt"/>
            </a:rPr>
            <a:t>О</a:t>
          </a:r>
          <a:endParaRPr lang="ru-RU" b="1" dirty="0">
            <a:solidFill>
              <a:srgbClr val="3333CC"/>
            </a:solidFill>
            <a:effectLst>
              <a:outerShdw blurRad="38100" dist="38100" dir="2700000" algn="tl">
                <a:srgbClr val="000000">
                  <a:alpha val="43137"/>
                </a:srgbClr>
              </a:outerShdw>
            </a:effectLst>
            <a:latin typeface="+mj-lt"/>
          </a:endParaRPr>
        </a:p>
      </dgm:t>
    </dgm:pt>
    <dgm:pt modelId="{06A0B552-DD05-48D0-9362-8322752BB7E8}" type="parTrans" cxnId="{2A4D9614-457C-433E-94C6-B9DE1C56CE3A}">
      <dgm:prSet/>
      <dgm:spPr/>
      <dgm:t>
        <a:bodyPr/>
        <a:lstStyle/>
        <a:p>
          <a:endParaRPr lang="ru-RU"/>
        </a:p>
      </dgm:t>
    </dgm:pt>
    <dgm:pt modelId="{EBD29791-9A82-434A-9C55-C4C617D9F71B}" type="sibTrans" cxnId="{2A4D9614-457C-433E-94C6-B9DE1C56CE3A}">
      <dgm:prSet/>
      <dgm:spPr/>
      <dgm:t>
        <a:bodyPr/>
        <a:lstStyle/>
        <a:p>
          <a:endParaRPr lang="ru-RU"/>
        </a:p>
      </dgm:t>
    </dgm:pt>
    <dgm:pt modelId="{EF3DA76C-D868-4446-A08E-A80CAB3A147C}">
      <dgm:prSet phldrT="[Текст]"/>
      <dgm:spPr/>
      <dgm:t>
        <a:bodyPr/>
        <a:lstStyle/>
        <a:p>
          <a:r>
            <a:rPr lang="ru-RU" b="1" dirty="0" smtClean="0">
              <a:solidFill>
                <a:srgbClr val="FFFF00"/>
              </a:solidFill>
              <a:effectLst>
                <a:outerShdw blurRad="38100" dist="38100" dir="2700000" algn="tl">
                  <a:srgbClr val="000000">
                    <a:alpha val="43137"/>
                  </a:srgbClr>
                </a:outerShdw>
              </a:effectLst>
              <a:latin typeface="+mj-lt"/>
            </a:rPr>
            <a:t>Л</a:t>
          </a:r>
          <a:endParaRPr lang="ru-RU" b="1" dirty="0">
            <a:solidFill>
              <a:srgbClr val="FFFF00"/>
            </a:solidFill>
            <a:effectLst>
              <a:outerShdw blurRad="38100" dist="38100" dir="2700000" algn="tl">
                <a:srgbClr val="000000">
                  <a:alpha val="43137"/>
                </a:srgbClr>
              </a:outerShdw>
            </a:effectLst>
            <a:latin typeface="+mj-lt"/>
          </a:endParaRPr>
        </a:p>
      </dgm:t>
    </dgm:pt>
    <dgm:pt modelId="{FA31BBBB-92DE-4318-A834-B18F8235697B}" type="parTrans" cxnId="{8F79C2C1-3D75-42AE-87F7-4C0C67E1C079}">
      <dgm:prSet/>
      <dgm:spPr/>
      <dgm:t>
        <a:bodyPr/>
        <a:lstStyle/>
        <a:p>
          <a:endParaRPr lang="ru-RU"/>
        </a:p>
      </dgm:t>
    </dgm:pt>
    <dgm:pt modelId="{8E855F78-1780-4BCE-855D-F60F50D6C929}" type="sibTrans" cxnId="{8F79C2C1-3D75-42AE-87F7-4C0C67E1C079}">
      <dgm:prSet/>
      <dgm:spPr/>
      <dgm:t>
        <a:bodyPr/>
        <a:lstStyle/>
        <a:p>
          <a:endParaRPr lang="ru-RU"/>
        </a:p>
      </dgm:t>
    </dgm:pt>
    <dgm:pt modelId="{D831D0E8-FC2F-417C-8A50-B7132907CF42}">
      <dgm:prSet phldrT="[Текст]"/>
      <dgm:spPr/>
      <dgm:t>
        <a:bodyPr/>
        <a:lstStyle/>
        <a:p>
          <a:r>
            <a:rPr lang="ru-RU" b="1" dirty="0" smtClean="0">
              <a:solidFill>
                <a:srgbClr val="00B050"/>
              </a:solidFill>
              <a:effectLst>
                <a:outerShdw blurRad="38100" dist="38100" dir="2700000" algn="tl">
                  <a:srgbClr val="000000">
                    <a:alpha val="43137"/>
                  </a:srgbClr>
                </a:outerShdw>
              </a:effectLst>
              <a:latin typeface="+mj-lt"/>
            </a:rPr>
            <a:t>О</a:t>
          </a:r>
          <a:endParaRPr lang="ru-RU" b="1" dirty="0">
            <a:solidFill>
              <a:srgbClr val="00B050"/>
            </a:solidFill>
            <a:effectLst>
              <a:outerShdw blurRad="38100" dist="38100" dir="2700000" algn="tl">
                <a:srgbClr val="000000">
                  <a:alpha val="43137"/>
                </a:srgbClr>
              </a:outerShdw>
            </a:effectLst>
            <a:latin typeface="+mj-lt"/>
          </a:endParaRPr>
        </a:p>
      </dgm:t>
    </dgm:pt>
    <dgm:pt modelId="{D2906A97-F5A7-4243-91E1-2EDEF5FF9D0D}" type="parTrans" cxnId="{C556B844-3FF7-48D8-AAAE-B827F5A1606D}">
      <dgm:prSet/>
      <dgm:spPr/>
      <dgm:t>
        <a:bodyPr/>
        <a:lstStyle/>
        <a:p>
          <a:endParaRPr lang="ru-RU"/>
        </a:p>
      </dgm:t>
    </dgm:pt>
    <dgm:pt modelId="{C8376CF7-2716-44AF-B5BA-D986C510E351}" type="sibTrans" cxnId="{C556B844-3FF7-48D8-AAAE-B827F5A1606D}">
      <dgm:prSet/>
      <dgm:spPr/>
      <dgm:t>
        <a:bodyPr/>
        <a:lstStyle/>
        <a:p>
          <a:endParaRPr lang="ru-RU"/>
        </a:p>
      </dgm:t>
    </dgm:pt>
    <dgm:pt modelId="{446CA65D-CB69-46F3-B3D9-11BB3C3F4571}" type="pres">
      <dgm:prSet presAssocID="{66612BEF-459C-4E4F-BD0C-352D325DEF40}" presName="Name0" presStyleCnt="0">
        <dgm:presLayoutVars>
          <dgm:dir/>
          <dgm:resizeHandles val="exact"/>
        </dgm:presLayoutVars>
      </dgm:prSet>
      <dgm:spPr/>
      <dgm:t>
        <a:bodyPr/>
        <a:lstStyle/>
        <a:p>
          <a:endParaRPr lang="ru-RU"/>
        </a:p>
      </dgm:t>
    </dgm:pt>
    <dgm:pt modelId="{5E98A81F-6172-48FF-A315-DC20E1D6D860}" type="pres">
      <dgm:prSet presAssocID="{9E53B189-0707-4064-9012-2711E3FFAF51}" presName="Name5" presStyleLbl="vennNode1" presStyleIdx="0" presStyleCnt="4">
        <dgm:presLayoutVars>
          <dgm:bulletEnabled val="1"/>
        </dgm:presLayoutVars>
      </dgm:prSet>
      <dgm:spPr/>
      <dgm:t>
        <a:bodyPr/>
        <a:lstStyle/>
        <a:p>
          <a:endParaRPr lang="ru-RU"/>
        </a:p>
      </dgm:t>
    </dgm:pt>
    <dgm:pt modelId="{233A0F06-B176-4222-B794-F8A2ACEF7896}" type="pres">
      <dgm:prSet presAssocID="{B344321C-0B86-4D86-BBBA-01F7BE1DC4BD}" presName="space" presStyleCnt="0"/>
      <dgm:spPr/>
    </dgm:pt>
    <dgm:pt modelId="{F714F26A-66E6-47A5-BA72-4D05BE71D5ED}" type="pres">
      <dgm:prSet presAssocID="{8FDD254B-A7A3-4B97-9FBB-6289B1A1C2D8}" presName="Name5" presStyleLbl="vennNode1" presStyleIdx="1" presStyleCnt="4">
        <dgm:presLayoutVars>
          <dgm:bulletEnabled val="1"/>
        </dgm:presLayoutVars>
      </dgm:prSet>
      <dgm:spPr/>
      <dgm:t>
        <a:bodyPr/>
        <a:lstStyle/>
        <a:p>
          <a:endParaRPr lang="ru-RU"/>
        </a:p>
      </dgm:t>
    </dgm:pt>
    <dgm:pt modelId="{C1BB16E1-7DA5-48EB-B3D7-8BC424EC9F8B}" type="pres">
      <dgm:prSet presAssocID="{EBD29791-9A82-434A-9C55-C4C617D9F71B}" presName="space" presStyleCnt="0"/>
      <dgm:spPr/>
    </dgm:pt>
    <dgm:pt modelId="{71C6594F-E037-4259-BCD1-AAD3B842C68C}" type="pres">
      <dgm:prSet presAssocID="{EF3DA76C-D868-4446-A08E-A80CAB3A147C}" presName="Name5" presStyleLbl="vennNode1" presStyleIdx="2" presStyleCnt="4">
        <dgm:presLayoutVars>
          <dgm:bulletEnabled val="1"/>
        </dgm:presLayoutVars>
      </dgm:prSet>
      <dgm:spPr/>
      <dgm:t>
        <a:bodyPr/>
        <a:lstStyle/>
        <a:p>
          <a:endParaRPr lang="ru-RU"/>
        </a:p>
      </dgm:t>
    </dgm:pt>
    <dgm:pt modelId="{DEE0814D-27E9-4EA5-92C4-69241B91B41B}" type="pres">
      <dgm:prSet presAssocID="{8E855F78-1780-4BCE-855D-F60F50D6C929}" presName="space" presStyleCnt="0"/>
      <dgm:spPr/>
    </dgm:pt>
    <dgm:pt modelId="{7639CDC6-C8AB-48DF-84F2-A06C8023F0E7}" type="pres">
      <dgm:prSet presAssocID="{D831D0E8-FC2F-417C-8A50-B7132907CF42}" presName="Name5" presStyleLbl="vennNode1" presStyleIdx="3" presStyleCnt="4">
        <dgm:presLayoutVars>
          <dgm:bulletEnabled val="1"/>
        </dgm:presLayoutVars>
      </dgm:prSet>
      <dgm:spPr/>
      <dgm:t>
        <a:bodyPr/>
        <a:lstStyle/>
        <a:p>
          <a:endParaRPr lang="ru-RU"/>
        </a:p>
      </dgm:t>
    </dgm:pt>
  </dgm:ptLst>
  <dgm:cxnLst>
    <dgm:cxn modelId="{CC2F630B-594E-4031-B230-8D96841D8ABD}" type="presOf" srcId="{8FDD254B-A7A3-4B97-9FBB-6289B1A1C2D8}" destId="{F714F26A-66E6-47A5-BA72-4D05BE71D5ED}" srcOrd="0" destOrd="0" presId="urn:microsoft.com/office/officeart/2005/8/layout/venn3"/>
    <dgm:cxn modelId="{68E19F69-0767-4F44-9685-7224C21C6EBE}" type="presOf" srcId="{9E53B189-0707-4064-9012-2711E3FFAF51}" destId="{5E98A81F-6172-48FF-A315-DC20E1D6D860}" srcOrd="0" destOrd="0" presId="urn:microsoft.com/office/officeart/2005/8/layout/venn3"/>
    <dgm:cxn modelId="{4B3C1747-9E24-425C-90F3-B4A33E89A4B9}" type="presOf" srcId="{66612BEF-459C-4E4F-BD0C-352D325DEF40}" destId="{446CA65D-CB69-46F3-B3D9-11BB3C3F4571}" srcOrd="0" destOrd="0" presId="urn:microsoft.com/office/officeart/2005/8/layout/venn3"/>
    <dgm:cxn modelId="{3C130EFB-8EDF-4001-8A58-6506A3F5846E}" type="presOf" srcId="{EF3DA76C-D868-4446-A08E-A80CAB3A147C}" destId="{71C6594F-E037-4259-BCD1-AAD3B842C68C}" srcOrd="0" destOrd="0" presId="urn:microsoft.com/office/officeart/2005/8/layout/venn3"/>
    <dgm:cxn modelId="{2A4D9614-457C-433E-94C6-B9DE1C56CE3A}" srcId="{66612BEF-459C-4E4F-BD0C-352D325DEF40}" destId="{8FDD254B-A7A3-4B97-9FBB-6289B1A1C2D8}" srcOrd="1" destOrd="0" parTransId="{06A0B552-DD05-48D0-9362-8322752BB7E8}" sibTransId="{EBD29791-9A82-434A-9C55-C4C617D9F71B}"/>
    <dgm:cxn modelId="{42794D45-643C-4476-89FD-DFA0B0F3DEDB}" type="presOf" srcId="{D831D0E8-FC2F-417C-8A50-B7132907CF42}" destId="{7639CDC6-C8AB-48DF-84F2-A06C8023F0E7}" srcOrd="0" destOrd="0" presId="urn:microsoft.com/office/officeart/2005/8/layout/venn3"/>
    <dgm:cxn modelId="{C556B844-3FF7-48D8-AAAE-B827F5A1606D}" srcId="{66612BEF-459C-4E4F-BD0C-352D325DEF40}" destId="{D831D0E8-FC2F-417C-8A50-B7132907CF42}" srcOrd="3" destOrd="0" parTransId="{D2906A97-F5A7-4243-91E1-2EDEF5FF9D0D}" sibTransId="{C8376CF7-2716-44AF-B5BA-D986C510E351}"/>
    <dgm:cxn modelId="{8F79C2C1-3D75-42AE-87F7-4C0C67E1C079}" srcId="{66612BEF-459C-4E4F-BD0C-352D325DEF40}" destId="{EF3DA76C-D868-4446-A08E-A80CAB3A147C}" srcOrd="2" destOrd="0" parTransId="{FA31BBBB-92DE-4318-A834-B18F8235697B}" sibTransId="{8E855F78-1780-4BCE-855D-F60F50D6C929}"/>
    <dgm:cxn modelId="{4DE6CD2A-1886-4C46-9D77-B525569F2250}" srcId="{66612BEF-459C-4E4F-BD0C-352D325DEF40}" destId="{9E53B189-0707-4064-9012-2711E3FFAF51}" srcOrd="0" destOrd="0" parTransId="{83B5739D-730E-4AFE-B96D-E4455600C418}" sibTransId="{B344321C-0B86-4D86-BBBA-01F7BE1DC4BD}"/>
    <dgm:cxn modelId="{8BE83B67-71BC-4E22-9A03-48C89840D27A}" type="presParOf" srcId="{446CA65D-CB69-46F3-B3D9-11BB3C3F4571}" destId="{5E98A81F-6172-48FF-A315-DC20E1D6D860}" srcOrd="0" destOrd="0" presId="urn:microsoft.com/office/officeart/2005/8/layout/venn3"/>
    <dgm:cxn modelId="{69DB3563-E028-4CC8-B272-7638ED884A3A}" type="presParOf" srcId="{446CA65D-CB69-46F3-B3D9-11BB3C3F4571}" destId="{233A0F06-B176-4222-B794-F8A2ACEF7896}" srcOrd="1" destOrd="0" presId="urn:microsoft.com/office/officeart/2005/8/layout/venn3"/>
    <dgm:cxn modelId="{970B8C57-9728-4D3E-988A-86A7916A2FF2}" type="presParOf" srcId="{446CA65D-CB69-46F3-B3D9-11BB3C3F4571}" destId="{F714F26A-66E6-47A5-BA72-4D05BE71D5ED}" srcOrd="2" destOrd="0" presId="urn:microsoft.com/office/officeart/2005/8/layout/venn3"/>
    <dgm:cxn modelId="{AD6AF40B-BF56-4D3C-AC2B-41E2C2B85E32}" type="presParOf" srcId="{446CA65D-CB69-46F3-B3D9-11BB3C3F4571}" destId="{C1BB16E1-7DA5-48EB-B3D7-8BC424EC9F8B}" srcOrd="3" destOrd="0" presId="urn:microsoft.com/office/officeart/2005/8/layout/venn3"/>
    <dgm:cxn modelId="{64447D70-3D58-4916-A5CF-D89067470B17}" type="presParOf" srcId="{446CA65D-CB69-46F3-B3D9-11BB3C3F4571}" destId="{71C6594F-E037-4259-BCD1-AAD3B842C68C}" srcOrd="4" destOrd="0" presId="urn:microsoft.com/office/officeart/2005/8/layout/venn3"/>
    <dgm:cxn modelId="{BB6A6ADD-68FC-49AB-8B54-033A435AC646}" type="presParOf" srcId="{446CA65D-CB69-46F3-B3D9-11BB3C3F4571}" destId="{DEE0814D-27E9-4EA5-92C4-69241B91B41B}" srcOrd="5" destOrd="0" presId="urn:microsoft.com/office/officeart/2005/8/layout/venn3"/>
    <dgm:cxn modelId="{E1108B7E-1E7B-4F79-9D1D-2DF2192FF173}" type="presParOf" srcId="{446CA65D-CB69-46F3-B3D9-11BB3C3F4571}" destId="{7639CDC6-C8AB-48DF-84F2-A06C8023F0E7}" srcOrd="6" destOrd="0" presId="urn:microsoft.com/office/officeart/2005/8/layout/venn3"/>
  </dgm:cxnLst>
  <dgm:bg/>
  <dgm:whole/>
</dgm:dataModel>
</file>

<file path=ppt/diagrams/data2.xml><?xml version="1.0" encoding="utf-8"?>
<dgm:dataModel xmlns:dgm="http://schemas.openxmlformats.org/drawingml/2006/diagram" xmlns:a="http://schemas.openxmlformats.org/drawingml/2006/main">
  <dgm:ptLst>
    <dgm:pt modelId="{EAE1088C-D00C-4178-B118-09F4A6B86C1F}" type="doc">
      <dgm:prSet loTypeId="urn:microsoft.com/office/officeart/2005/8/layout/venn3" loCatId="relationship" qsTypeId="urn:microsoft.com/office/officeart/2005/8/quickstyle/3d1" qsCatId="3D" csTypeId="urn:microsoft.com/office/officeart/2005/8/colors/colorful2" csCatId="colorful" phldr="1"/>
      <dgm:spPr/>
      <dgm:t>
        <a:bodyPr/>
        <a:lstStyle/>
        <a:p>
          <a:endParaRPr lang="ru-RU"/>
        </a:p>
      </dgm:t>
    </dgm:pt>
    <dgm:pt modelId="{3C3D1718-21F3-40E3-8073-40B31DB53FAD}">
      <dgm:prSet phldrT="[Текст]"/>
      <dgm:spPr/>
      <dgm:t>
        <a:bodyPr/>
        <a:lstStyle/>
        <a:p>
          <a:r>
            <a:rPr lang="ru-RU" b="1" dirty="0" smtClean="0">
              <a:solidFill>
                <a:srgbClr val="FF3399"/>
              </a:solidFill>
              <a:effectLst>
                <a:outerShdw blurRad="38100" dist="38100" dir="2700000" algn="tl">
                  <a:srgbClr val="000000">
                    <a:alpha val="43137"/>
                  </a:srgbClr>
                </a:outerShdw>
              </a:effectLst>
              <a:latin typeface="+mj-lt"/>
            </a:rPr>
            <a:t>Д</a:t>
          </a:r>
          <a:endParaRPr lang="ru-RU" b="1" dirty="0">
            <a:solidFill>
              <a:srgbClr val="FF3399"/>
            </a:solidFill>
            <a:effectLst>
              <a:outerShdw blurRad="38100" dist="38100" dir="2700000" algn="tl">
                <a:srgbClr val="000000">
                  <a:alpha val="43137"/>
                </a:srgbClr>
              </a:outerShdw>
            </a:effectLst>
            <a:latin typeface="+mj-lt"/>
          </a:endParaRPr>
        </a:p>
      </dgm:t>
    </dgm:pt>
    <dgm:pt modelId="{FB4F1DF5-F755-4EE5-941A-1EE9E50960FD}" type="parTrans" cxnId="{D9CBD004-72A9-4804-AE07-EA07791816CD}">
      <dgm:prSet/>
      <dgm:spPr/>
      <dgm:t>
        <a:bodyPr/>
        <a:lstStyle/>
        <a:p>
          <a:endParaRPr lang="ru-RU"/>
        </a:p>
      </dgm:t>
    </dgm:pt>
    <dgm:pt modelId="{B0E8BB12-CFD1-482C-816C-3326E2D567EA}" type="sibTrans" cxnId="{D9CBD004-72A9-4804-AE07-EA07791816CD}">
      <dgm:prSet/>
      <dgm:spPr/>
      <dgm:t>
        <a:bodyPr/>
        <a:lstStyle/>
        <a:p>
          <a:endParaRPr lang="ru-RU"/>
        </a:p>
      </dgm:t>
    </dgm:pt>
    <dgm:pt modelId="{CD68ACB4-957B-40B2-9AB7-BA3A4F59C6F2}">
      <dgm:prSet phldrT="[Текст]"/>
      <dgm:spPr/>
      <dgm:t>
        <a:bodyPr/>
        <a:lstStyle/>
        <a:p>
          <a:r>
            <a:rPr lang="ru-RU" b="1" dirty="0" smtClean="0">
              <a:solidFill>
                <a:srgbClr val="7030A0"/>
              </a:solidFill>
              <a:effectLst>
                <a:outerShdw blurRad="38100" dist="38100" dir="2700000" algn="tl">
                  <a:srgbClr val="000000">
                    <a:alpha val="43137"/>
                  </a:srgbClr>
                </a:outerShdw>
              </a:effectLst>
              <a:latin typeface="+mj-lt"/>
            </a:rPr>
            <a:t>Ц</a:t>
          </a:r>
          <a:endParaRPr lang="ru-RU" b="1" dirty="0">
            <a:solidFill>
              <a:srgbClr val="7030A0"/>
            </a:solidFill>
            <a:effectLst>
              <a:outerShdw blurRad="38100" dist="38100" dir="2700000" algn="tl">
                <a:srgbClr val="000000">
                  <a:alpha val="43137"/>
                </a:srgbClr>
              </a:outerShdw>
            </a:effectLst>
            <a:latin typeface="+mj-lt"/>
          </a:endParaRPr>
        </a:p>
      </dgm:t>
    </dgm:pt>
    <dgm:pt modelId="{DEF4351E-9EF5-47B7-897D-CC7955255FCB}" type="parTrans" cxnId="{1B068332-028C-468D-9726-36F0F6D05170}">
      <dgm:prSet/>
      <dgm:spPr/>
      <dgm:t>
        <a:bodyPr/>
        <a:lstStyle/>
        <a:p>
          <a:endParaRPr lang="ru-RU"/>
        </a:p>
      </dgm:t>
    </dgm:pt>
    <dgm:pt modelId="{435A1D48-54BE-40D1-A469-D315A115FBC3}" type="sibTrans" cxnId="{1B068332-028C-468D-9726-36F0F6D05170}">
      <dgm:prSet/>
      <dgm:spPr/>
      <dgm:t>
        <a:bodyPr/>
        <a:lstStyle/>
        <a:p>
          <a:endParaRPr lang="ru-RU"/>
        </a:p>
      </dgm:t>
    </dgm:pt>
    <dgm:pt modelId="{55503469-2CDB-46B9-B6CD-6814AE157330}">
      <dgm:prSet phldrT="[Текст]"/>
      <dgm:spPr/>
      <dgm:t>
        <a:bodyPr/>
        <a:lstStyle/>
        <a:p>
          <a:r>
            <a:rPr lang="ru-RU" b="1" dirty="0" smtClean="0">
              <a:solidFill>
                <a:srgbClr val="FFC000"/>
              </a:solidFill>
              <a:effectLst>
                <a:outerShdw blurRad="38100" dist="38100" dir="2700000" algn="tl">
                  <a:srgbClr val="000000">
                    <a:alpha val="43137"/>
                  </a:srgbClr>
                </a:outerShdw>
              </a:effectLst>
              <a:latin typeface="+mj-lt"/>
            </a:rPr>
            <a:t>Ы</a:t>
          </a:r>
          <a:endParaRPr lang="ru-RU" b="1" dirty="0">
            <a:solidFill>
              <a:srgbClr val="FFC000"/>
            </a:solidFill>
            <a:effectLst>
              <a:outerShdw blurRad="38100" dist="38100" dir="2700000" algn="tl">
                <a:srgbClr val="000000">
                  <a:alpha val="43137"/>
                </a:srgbClr>
              </a:outerShdw>
            </a:effectLst>
            <a:latin typeface="+mj-lt"/>
          </a:endParaRPr>
        </a:p>
      </dgm:t>
    </dgm:pt>
    <dgm:pt modelId="{3DB5985F-6488-4E94-8920-B535FEFF2C99}" type="parTrans" cxnId="{546B6878-648D-45C1-B0B6-F7A7BCAA0958}">
      <dgm:prSet/>
      <dgm:spPr/>
      <dgm:t>
        <a:bodyPr/>
        <a:lstStyle/>
        <a:p>
          <a:endParaRPr lang="ru-RU"/>
        </a:p>
      </dgm:t>
    </dgm:pt>
    <dgm:pt modelId="{E8A7A12F-6080-4165-AF5C-B319E5396197}" type="sibTrans" cxnId="{546B6878-648D-45C1-B0B6-F7A7BCAA0958}">
      <dgm:prSet/>
      <dgm:spPr/>
      <dgm:t>
        <a:bodyPr/>
        <a:lstStyle/>
        <a:p>
          <a:endParaRPr lang="ru-RU"/>
        </a:p>
      </dgm:t>
    </dgm:pt>
    <dgm:pt modelId="{9B28D258-7D84-4D3E-A4D6-4DC2CAD20B9A}">
      <dgm:prSet phldrT="[Текст]"/>
      <dgm:spPr/>
      <dgm:t>
        <a:bodyPr/>
        <a:lstStyle/>
        <a:p>
          <a:r>
            <a:rPr lang="ru-RU" b="1" dirty="0" smtClean="0">
              <a:solidFill>
                <a:srgbClr val="66FFCC"/>
              </a:solidFill>
              <a:effectLst>
                <a:outerShdw blurRad="38100" dist="38100" dir="2700000" algn="tl">
                  <a:srgbClr val="000000">
                    <a:alpha val="43137"/>
                  </a:srgbClr>
                </a:outerShdw>
              </a:effectLst>
              <a:latin typeface="+mj-lt"/>
            </a:rPr>
            <a:t>!</a:t>
          </a:r>
          <a:endParaRPr lang="ru-RU" b="1" dirty="0">
            <a:solidFill>
              <a:srgbClr val="66FFCC"/>
            </a:solidFill>
            <a:effectLst>
              <a:outerShdw blurRad="38100" dist="38100" dir="2700000" algn="tl">
                <a:srgbClr val="000000">
                  <a:alpha val="43137"/>
                </a:srgbClr>
              </a:outerShdw>
            </a:effectLst>
            <a:latin typeface="+mj-lt"/>
          </a:endParaRPr>
        </a:p>
      </dgm:t>
    </dgm:pt>
    <dgm:pt modelId="{B341EC72-6504-4DCA-8202-7D7F2A012550}" type="parTrans" cxnId="{84003F47-7053-4016-9D12-B80EDC0D38E5}">
      <dgm:prSet/>
      <dgm:spPr/>
      <dgm:t>
        <a:bodyPr/>
        <a:lstStyle/>
        <a:p>
          <a:endParaRPr lang="ru-RU"/>
        </a:p>
      </dgm:t>
    </dgm:pt>
    <dgm:pt modelId="{DC2A7713-49B2-47A6-92E6-BC5A4E987498}" type="sibTrans" cxnId="{84003F47-7053-4016-9D12-B80EDC0D38E5}">
      <dgm:prSet/>
      <dgm:spPr/>
      <dgm:t>
        <a:bodyPr/>
        <a:lstStyle/>
        <a:p>
          <a:endParaRPr lang="ru-RU"/>
        </a:p>
      </dgm:t>
    </dgm:pt>
    <dgm:pt modelId="{F0D1C6A0-6AE3-4478-BCA0-1963AF8130D5}" type="pres">
      <dgm:prSet presAssocID="{EAE1088C-D00C-4178-B118-09F4A6B86C1F}" presName="Name0" presStyleCnt="0">
        <dgm:presLayoutVars>
          <dgm:dir/>
          <dgm:resizeHandles val="exact"/>
        </dgm:presLayoutVars>
      </dgm:prSet>
      <dgm:spPr/>
      <dgm:t>
        <a:bodyPr/>
        <a:lstStyle/>
        <a:p>
          <a:endParaRPr lang="ru-RU"/>
        </a:p>
      </dgm:t>
    </dgm:pt>
    <dgm:pt modelId="{F9C5F6B0-4D31-493A-9460-1EC566C3BB84}" type="pres">
      <dgm:prSet presAssocID="{3C3D1718-21F3-40E3-8073-40B31DB53FAD}" presName="Name5" presStyleLbl="vennNode1" presStyleIdx="0" presStyleCnt="4">
        <dgm:presLayoutVars>
          <dgm:bulletEnabled val="1"/>
        </dgm:presLayoutVars>
      </dgm:prSet>
      <dgm:spPr/>
      <dgm:t>
        <a:bodyPr/>
        <a:lstStyle/>
        <a:p>
          <a:endParaRPr lang="ru-RU"/>
        </a:p>
      </dgm:t>
    </dgm:pt>
    <dgm:pt modelId="{B842DF3E-E78D-462F-A5CC-E16C67B01821}" type="pres">
      <dgm:prSet presAssocID="{B0E8BB12-CFD1-482C-816C-3326E2D567EA}" presName="space" presStyleCnt="0"/>
      <dgm:spPr/>
    </dgm:pt>
    <dgm:pt modelId="{6EF1AF08-9334-480F-9092-2F9E329DD69C}" type="pres">
      <dgm:prSet presAssocID="{CD68ACB4-957B-40B2-9AB7-BA3A4F59C6F2}" presName="Name5" presStyleLbl="vennNode1" presStyleIdx="1" presStyleCnt="4">
        <dgm:presLayoutVars>
          <dgm:bulletEnabled val="1"/>
        </dgm:presLayoutVars>
      </dgm:prSet>
      <dgm:spPr/>
      <dgm:t>
        <a:bodyPr/>
        <a:lstStyle/>
        <a:p>
          <a:endParaRPr lang="ru-RU"/>
        </a:p>
      </dgm:t>
    </dgm:pt>
    <dgm:pt modelId="{B4C4B1EE-0694-4A8B-ADE2-6079FF95B405}" type="pres">
      <dgm:prSet presAssocID="{435A1D48-54BE-40D1-A469-D315A115FBC3}" presName="space" presStyleCnt="0"/>
      <dgm:spPr/>
    </dgm:pt>
    <dgm:pt modelId="{6FC185DC-2AFF-4C48-ABA6-A267AA6D91B6}" type="pres">
      <dgm:prSet presAssocID="{55503469-2CDB-46B9-B6CD-6814AE157330}" presName="Name5" presStyleLbl="vennNode1" presStyleIdx="2" presStyleCnt="4">
        <dgm:presLayoutVars>
          <dgm:bulletEnabled val="1"/>
        </dgm:presLayoutVars>
      </dgm:prSet>
      <dgm:spPr/>
      <dgm:t>
        <a:bodyPr/>
        <a:lstStyle/>
        <a:p>
          <a:endParaRPr lang="ru-RU"/>
        </a:p>
      </dgm:t>
    </dgm:pt>
    <dgm:pt modelId="{8F737D8B-7FC9-4805-BF3E-0815E46E311C}" type="pres">
      <dgm:prSet presAssocID="{E8A7A12F-6080-4165-AF5C-B319E5396197}" presName="space" presStyleCnt="0"/>
      <dgm:spPr/>
    </dgm:pt>
    <dgm:pt modelId="{218F0263-153A-4B8C-B3FB-8AB83B00CF86}" type="pres">
      <dgm:prSet presAssocID="{9B28D258-7D84-4D3E-A4D6-4DC2CAD20B9A}" presName="Name5" presStyleLbl="vennNode1" presStyleIdx="3" presStyleCnt="4">
        <dgm:presLayoutVars>
          <dgm:bulletEnabled val="1"/>
        </dgm:presLayoutVars>
      </dgm:prSet>
      <dgm:spPr/>
      <dgm:t>
        <a:bodyPr/>
        <a:lstStyle/>
        <a:p>
          <a:endParaRPr lang="ru-RU"/>
        </a:p>
      </dgm:t>
    </dgm:pt>
  </dgm:ptLst>
  <dgm:cxnLst>
    <dgm:cxn modelId="{0CEE03C4-407F-49DD-9DD6-3A6502AFC9C8}" type="presOf" srcId="{CD68ACB4-957B-40B2-9AB7-BA3A4F59C6F2}" destId="{6EF1AF08-9334-480F-9092-2F9E329DD69C}" srcOrd="0" destOrd="0" presId="urn:microsoft.com/office/officeart/2005/8/layout/venn3"/>
    <dgm:cxn modelId="{84003F47-7053-4016-9D12-B80EDC0D38E5}" srcId="{EAE1088C-D00C-4178-B118-09F4A6B86C1F}" destId="{9B28D258-7D84-4D3E-A4D6-4DC2CAD20B9A}" srcOrd="3" destOrd="0" parTransId="{B341EC72-6504-4DCA-8202-7D7F2A012550}" sibTransId="{DC2A7713-49B2-47A6-92E6-BC5A4E987498}"/>
    <dgm:cxn modelId="{546B6878-648D-45C1-B0B6-F7A7BCAA0958}" srcId="{EAE1088C-D00C-4178-B118-09F4A6B86C1F}" destId="{55503469-2CDB-46B9-B6CD-6814AE157330}" srcOrd="2" destOrd="0" parTransId="{3DB5985F-6488-4E94-8920-B535FEFF2C99}" sibTransId="{E8A7A12F-6080-4165-AF5C-B319E5396197}"/>
    <dgm:cxn modelId="{1B068332-028C-468D-9726-36F0F6D05170}" srcId="{EAE1088C-D00C-4178-B118-09F4A6B86C1F}" destId="{CD68ACB4-957B-40B2-9AB7-BA3A4F59C6F2}" srcOrd="1" destOrd="0" parTransId="{DEF4351E-9EF5-47B7-897D-CC7955255FCB}" sibTransId="{435A1D48-54BE-40D1-A469-D315A115FBC3}"/>
    <dgm:cxn modelId="{0BB5287D-DF5B-4D09-97F3-4BD5D509FFDE}" type="presOf" srcId="{EAE1088C-D00C-4178-B118-09F4A6B86C1F}" destId="{F0D1C6A0-6AE3-4478-BCA0-1963AF8130D5}" srcOrd="0" destOrd="0" presId="urn:microsoft.com/office/officeart/2005/8/layout/venn3"/>
    <dgm:cxn modelId="{D9CBD004-72A9-4804-AE07-EA07791816CD}" srcId="{EAE1088C-D00C-4178-B118-09F4A6B86C1F}" destId="{3C3D1718-21F3-40E3-8073-40B31DB53FAD}" srcOrd="0" destOrd="0" parTransId="{FB4F1DF5-F755-4EE5-941A-1EE9E50960FD}" sibTransId="{B0E8BB12-CFD1-482C-816C-3326E2D567EA}"/>
    <dgm:cxn modelId="{D7C5E029-1DE2-4377-B4A5-22A86EF20D68}" type="presOf" srcId="{3C3D1718-21F3-40E3-8073-40B31DB53FAD}" destId="{F9C5F6B0-4D31-493A-9460-1EC566C3BB84}" srcOrd="0" destOrd="0" presId="urn:microsoft.com/office/officeart/2005/8/layout/venn3"/>
    <dgm:cxn modelId="{A86D07FB-4686-4BE2-8406-D5F24670559C}" type="presOf" srcId="{9B28D258-7D84-4D3E-A4D6-4DC2CAD20B9A}" destId="{218F0263-153A-4B8C-B3FB-8AB83B00CF86}" srcOrd="0" destOrd="0" presId="urn:microsoft.com/office/officeart/2005/8/layout/venn3"/>
    <dgm:cxn modelId="{A3EAD09D-CE0C-47CF-97B9-3E1D8D734C68}" type="presOf" srcId="{55503469-2CDB-46B9-B6CD-6814AE157330}" destId="{6FC185DC-2AFF-4C48-ABA6-A267AA6D91B6}" srcOrd="0" destOrd="0" presId="urn:microsoft.com/office/officeart/2005/8/layout/venn3"/>
    <dgm:cxn modelId="{EFA304F4-D2B2-4119-BE35-5DB00E078961}" type="presParOf" srcId="{F0D1C6A0-6AE3-4478-BCA0-1963AF8130D5}" destId="{F9C5F6B0-4D31-493A-9460-1EC566C3BB84}" srcOrd="0" destOrd="0" presId="urn:microsoft.com/office/officeart/2005/8/layout/venn3"/>
    <dgm:cxn modelId="{4DE58469-B2BF-4098-8590-D1B9B0EA4BF9}" type="presParOf" srcId="{F0D1C6A0-6AE3-4478-BCA0-1963AF8130D5}" destId="{B842DF3E-E78D-462F-A5CC-E16C67B01821}" srcOrd="1" destOrd="0" presId="urn:microsoft.com/office/officeart/2005/8/layout/venn3"/>
    <dgm:cxn modelId="{8E1AE81A-D653-40AA-BDDC-24A927487D5D}" type="presParOf" srcId="{F0D1C6A0-6AE3-4478-BCA0-1963AF8130D5}" destId="{6EF1AF08-9334-480F-9092-2F9E329DD69C}" srcOrd="2" destOrd="0" presId="urn:microsoft.com/office/officeart/2005/8/layout/venn3"/>
    <dgm:cxn modelId="{2B4AA82A-D55B-4D6B-94DE-FE103F214AFC}" type="presParOf" srcId="{F0D1C6A0-6AE3-4478-BCA0-1963AF8130D5}" destId="{B4C4B1EE-0694-4A8B-ADE2-6079FF95B405}" srcOrd="3" destOrd="0" presId="urn:microsoft.com/office/officeart/2005/8/layout/venn3"/>
    <dgm:cxn modelId="{6EDA01C2-C1FE-484F-88A2-DED5C7E3722E}" type="presParOf" srcId="{F0D1C6A0-6AE3-4478-BCA0-1963AF8130D5}" destId="{6FC185DC-2AFF-4C48-ABA6-A267AA6D91B6}" srcOrd="4" destOrd="0" presId="urn:microsoft.com/office/officeart/2005/8/layout/venn3"/>
    <dgm:cxn modelId="{C5FD2DD5-8796-45EC-BA7A-FCF06181A44F}" type="presParOf" srcId="{F0D1C6A0-6AE3-4478-BCA0-1963AF8130D5}" destId="{8F737D8B-7FC9-4805-BF3E-0815E46E311C}" srcOrd="5" destOrd="0" presId="urn:microsoft.com/office/officeart/2005/8/layout/venn3"/>
    <dgm:cxn modelId="{5CB69319-EC83-4710-96B6-5B1C9B083745}" type="presParOf" srcId="{F0D1C6A0-6AE3-4478-BCA0-1963AF8130D5}" destId="{218F0263-153A-4B8C-B3FB-8AB83B00CF86}" srcOrd="6" destOrd="0" presId="urn:microsoft.com/office/officeart/2005/8/layout/venn3"/>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22.12.2009</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22.12.2009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22.12.2009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22.12.2009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22.12.2009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22.12.2009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22.12.2009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22.12.2009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22.12.2009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22.12.2009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22.12.2009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22.12.2009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Bar dir="ver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4.gif"/></Relationships>
</file>

<file path=ppt/slides/_rels/slide2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diagramColors" Target="../diagrams/colors1.xml"/><Relationship Id="rId10" Type="http://schemas.openxmlformats.org/officeDocument/2006/relationships/image" Target="../media/image48.gif"/><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gif"/><Relationship Id="rId7" Type="http://schemas.openxmlformats.org/officeDocument/2006/relationships/image" Target="../media/image12.gif"/><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0.gif"/><Relationship Id="rId10" Type="http://schemas.openxmlformats.org/officeDocument/2006/relationships/image" Target="../media/image15.gif"/><Relationship Id="rId4" Type="http://schemas.openxmlformats.org/officeDocument/2006/relationships/image" Target="../media/image9.gif"/><Relationship Id="rId9" Type="http://schemas.openxmlformats.org/officeDocument/2006/relationships/image" Target="../media/image14.gi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5214942" cy="1828800"/>
          </a:xfrm>
          <a:noFill/>
        </p:spPr>
        <p:txBody>
          <a:bodyPr>
            <a:scene3d>
              <a:camera prst="isometricOffAxis1Right"/>
              <a:lightRig rig="freezing" dir="t">
                <a:rot lat="0" lon="0" rev="5640000"/>
              </a:lightRig>
            </a:scene3d>
            <a:sp3d extrusionH="57150" prstMaterial="flat">
              <a:bevelT w="38100" h="38100" prst="angle"/>
              <a:contourClr>
                <a:schemeClr val="tx2"/>
              </a:contourClr>
            </a:sp3d>
          </a:bodyPr>
          <a:lstStyle/>
          <a:p>
            <a:pPr algn="ctr"/>
            <a:r>
              <a:rPr lang="ru-RU" dirty="0" smtClean="0">
                <a:solidFill>
                  <a:schemeClr val="tx1"/>
                </a:solidFill>
              </a:rPr>
              <a:t>Мир вокруг нас</a:t>
            </a:r>
            <a:endParaRPr lang="ru-RU" dirty="0">
              <a:solidFill>
                <a:schemeClr val="tx1"/>
              </a:solidFill>
            </a:endParaRPr>
          </a:p>
        </p:txBody>
      </p:sp>
      <p:sp>
        <p:nvSpPr>
          <p:cNvPr id="3" name="Подзаголовок 2"/>
          <p:cNvSpPr>
            <a:spLocks noGrp="1"/>
          </p:cNvSpPr>
          <p:nvPr>
            <p:ph type="subTitle" idx="1"/>
          </p:nvPr>
        </p:nvSpPr>
        <p:spPr>
          <a:xfrm>
            <a:off x="0" y="3571876"/>
            <a:ext cx="9144000" cy="2057852"/>
          </a:xfrm>
        </p:spPr>
        <p:txBody>
          <a:bodyPr>
            <a:noAutofit/>
            <a:scene3d>
              <a:camera prst="orthographicFront"/>
              <a:lightRig rig="threePt" dir="t"/>
            </a:scene3d>
            <a:sp3d extrusionH="57150">
              <a:bevelT w="38100" h="38100" prst="angle"/>
            </a:sp3d>
          </a:bodyPr>
          <a:lstStyle/>
          <a:p>
            <a:pPr algn="ctr"/>
            <a:r>
              <a:rPr lang="ru-RU" sz="8800" b="1" spc="600" dirty="0" smtClean="0">
                <a:ln w="38100">
                  <a:noFill/>
                </a:ln>
                <a:solidFill>
                  <a:schemeClr val="bg2">
                    <a:lumMod val="50000"/>
                  </a:schemeClr>
                </a:solidFill>
                <a:effectLst>
                  <a:outerShdw blurRad="38100" dist="38100" dir="2700000" algn="tl">
                    <a:srgbClr val="000000">
                      <a:alpha val="43137"/>
                    </a:srgbClr>
                  </a:outerShdw>
                </a:effectLst>
                <a:latin typeface="Karmen" pitchFamily="34" charset="-52"/>
              </a:rPr>
              <a:t>На что похожа наша планета</a:t>
            </a:r>
            <a:endParaRPr lang="ru-RU" sz="8800" b="1" spc="600" dirty="0">
              <a:ln w="38100">
                <a:noFill/>
              </a:ln>
              <a:solidFill>
                <a:schemeClr val="bg2">
                  <a:lumMod val="50000"/>
                </a:schemeClr>
              </a:solidFill>
              <a:effectLst>
                <a:outerShdw blurRad="38100" dist="38100" dir="2700000" algn="tl">
                  <a:srgbClr val="000000">
                    <a:alpha val="43137"/>
                  </a:srgbClr>
                </a:outerShdw>
              </a:effectLst>
              <a:latin typeface="Karmen" pitchFamily="34" charset="-52"/>
            </a:endParaRPr>
          </a:p>
        </p:txBody>
      </p:sp>
      <p:pic>
        <p:nvPicPr>
          <p:cNvPr id="6146" name="Picture 2" descr="Картинка 60 из 87"/>
          <p:cNvPicPr>
            <a:picLocks noChangeAspect="1" noChangeArrowheads="1" noCrop="1"/>
          </p:cNvPicPr>
          <p:nvPr/>
        </p:nvPicPr>
        <p:blipFill>
          <a:blip r:embed="rId2"/>
          <a:srcRect/>
          <a:stretch>
            <a:fillRect/>
          </a:stretch>
        </p:blipFill>
        <p:spPr bwMode="auto">
          <a:xfrm>
            <a:off x="6357950" y="1000108"/>
            <a:ext cx="2357454" cy="2357454"/>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678" name="Picture 6" descr="Картинка 1 из 385488"/>
          <p:cNvPicPr>
            <a:picLocks noChangeAspect="1" noChangeArrowheads="1"/>
          </p:cNvPicPr>
          <p:nvPr/>
        </p:nvPicPr>
        <p:blipFill>
          <a:blip r:embed="rId2">
            <a:clrChange>
              <a:clrFrom>
                <a:srgbClr val="0E0E0E"/>
              </a:clrFrom>
              <a:clrTo>
                <a:srgbClr val="0E0E0E">
                  <a:alpha val="0"/>
                </a:srgbClr>
              </a:clrTo>
            </a:clrChange>
          </a:blip>
          <a:srcRect/>
          <a:stretch>
            <a:fillRect/>
          </a:stretch>
        </p:blipFill>
        <p:spPr bwMode="auto">
          <a:xfrm>
            <a:off x="4429124" y="1571612"/>
            <a:ext cx="4506666" cy="4429156"/>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285720" y="1214422"/>
            <a:ext cx="3857636" cy="5170646"/>
          </a:xfrm>
          <a:prstGeom prst="rect">
            <a:avLst/>
          </a:prstGeom>
        </p:spPr>
        <p:txBody>
          <a:bodyPr wrap="square">
            <a:spAutoFit/>
          </a:bodyPr>
          <a:lstStyle/>
          <a:p>
            <a:pPr algn="just"/>
            <a:r>
              <a:rPr lang="ru-RU" sz="2200" b="1" dirty="0" smtClean="0">
                <a:solidFill>
                  <a:schemeClr val="bg1"/>
                </a:solidFill>
                <a:latin typeface="+mj-lt"/>
              </a:rPr>
              <a:t>	Сегодня известно, что Земля имеет форму шара. Но когда-то люди считали по-другому.</a:t>
            </a:r>
          </a:p>
          <a:p>
            <a:pPr algn="just"/>
            <a:r>
              <a:rPr lang="ru-RU" sz="2200" b="1" dirty="0" smtClean="0">
                <a:solidFill>
                  <a:schemeClr val="bg1"/>
                </a:solidFill>
                <a:latin typeface="+mj-lt"/>
              </a:rPr>
              <a:t>	В одних странах люди представляли себе Землю в форме половинки яблока, которая плоской частью лежит на трёх китах, плавающих в океане. </a:t>
            </a:r>
          </a:p>
          <a:p>
            <a:pPr algn="just"/>
            <a:r>
              <a:rPr lang="ru-RU" sz="2200" b="1" dirty="0" smtClean="0">
                <a:solidFill>
                  <a:schemeClr val="bg1"/>
                </a:solidFill>
                <a:latin typeface="+mj-lt"/>
              </a:rPr>
              <a:t>	В других странах представляли, что Земля лежит на трёх слонах, а слоны стояли на черепахе, которая плавает в океане.</a:t>
            </a:r>
            <a:endParaRPr lang="ru-RU" sz="2200" b="1" dirty="0">
              <a:solidFill>
                <a:schemeClr val="bg1"/>
              </a:solidFill>
              <a:latin typeface="+mj-lt"/>
            </a:endParaRPr>
          </a:p>
        </p:txBody>
      </p:sp>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676" name="Picture 4" descr="Картинка 89 из 2034"/>
          <p:cNvPicPr>
            <a:picLocks noChangeAspect="1" noChangeArrowheads="1"/>
          </p:cNvPicPr>
          <p:nvPr/>
        </p:nvPicPr>
        <p:blipFill>
          <a:blip r:embed="rId2"/>
          <a:srcRect/>
          <a:stretch>
            <a:fillRect/>
          </a:stretch>
        </p:blipFill>
        <p:spPr bwMode="auto">
          <a:xfrm flipH="1">
            <a:off x="142845" y="0"/>
            <a:ext cx="8858311" cy="671514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62" name="Picture 2" descr="Картинка 16 из 2425"/>
          <p:cNvPicPr>
            <a:picLocks noChangeAspect="1" noChangeArrowheads="1"/>
          </p:cNvPicPr>
          <p:nvPr/>
        </p:nvPicPr>
        <p:blipFill>
          <a:blip r:embed="rId2"/>
          <a:srcRect/>
          <a:stretch>
            <a:fillRect/>
          </a:stretch>
        </p:blipFill>
        <p:spPr bwMode="auto">
          <a:xfrm>
            <a:off x="0" y="0"/>
            <a:ext cx="9144000" cy="6846706"/>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2" descr="http://www.ibyte.ru/img/graph/6/tutorialaqua.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flipH="1">
            <a:off x="0" y="571480"/>
            <a:ext cx="5572132" cy="6286520"/>
          </a:xfrm>
          <a:prstGeom prst="rect">
            <a:avLst/>
          </a:prstGeom>
          <a:noFill/>
        </p:spPr>
      </p:pic>
      <p:pic>
        <p:nvPicPr>
          <p:cNvPr id="2060" name="Picture 12" descr="http://www.ibyte.ru/img/graph/6/tutorialaqua.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929058" y="500042"/>
            <a:ext cx="5214942" cy="6357958"/>
          </a:xfrm>
          <a:prstGeom prst="rect">
            <a:avLst/>
          </a:prstGeom>
          <a:noFill/>
        </p:spPr>
      </p:pic>
      <p:pic>
        <p:nvPicPr>
          <p:cNvPr id="2058" name="Picture 10" descr="Картинка 49 из 115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flipV="1">
            <a:off x="-285784" y="1000108"/>
            <a:ext cx="9001156" cy="4500594"/>
          </a:xfrm>
          <a:prstGeom prst="rect">
            <a:avLst/>
          </a:prstGeom>
          <a:noFill/>
        </p:spPr>
      </p:pic>
      <p:pic>
        <p:nvPicPr>
          <p:cNvPr id="2054" name="Picture 6" descr="Картинка 190 из 7672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43240" y="2500306"/>
            <a:ext cx="4762500" cy="2638426"/>
          </a:xfrm>
          <a:prstGeom prst="rect">
            <a:avLst/>
          </a:prstGeom>
          <a:noFill/>
        </p:spPr>
      </p:pic>
      <p:pic>
        <p:nvPicPr>
          <p:cNvPr id="8" name="Picture 6" descr="Картинка 190 из 7672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3312632">
            <a:off x="2346794" y="3532208"/>
            <a:ext cx="4762500" cy="2638426"/>
          </a:xfrm>
          <a:prstGeom prst="rect">
            <a:avLst/>
          </a:prstGeom>
          <a:noFill/>
        </p:spPr>
      </p:pic>
      <p:pic>
        <p:nvPicPr>
          <p:cNvPr id="9" name="Picture 6" descr="Картинка 190 из 7672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20980570" flipH="1">
            <a:off x="471357" y="2562075"/>
            <a:ext cx="4762500" cy="2638426"/>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Рабочий стол\Презентации\Мудрая Черепаха.jpg"/>
          <p:cNvPicPr>
            <a:picLocks noChangeAspect="1" noChangeArrowheads="1"/>
          </p:cNvPicPr>
          <p:nvPr/>
        </p:nvPicPr>
        <p:blipFill>
          <a:blip r:embed="rId2">
            <a:clrChange>
              <a:clrFrom>
                <a:srgbClr val="F9FAF5"/>
              </a:clrFrom>
              <a:clrTo>
                <a:srgbClr val="F9FAF5">
                  <a:alpha val="0"/>
                </a:srgbClr>
              </a:clrTo>
            </a:clrChange>
          </a:blip>
          <a:srcRect/>
          <a:stretch>
            <a:fillRect/>
          </a:stretch>
        </p:blipFill>
        <p:spPr bwMode="auto">
          <a:xfrm>
            <a:off x="142844" y="4643446"/>
            <a:ext cx="2286000" cy="2047875"/>
          </a:xfrm>
          <a:prstGeom prst="rect">
            <a:avLst/>
          </a:prstGeom>
          <a:noFill/>
        </p:spPr>
      </p:pic>
      <p:sp>
        <p:nvSpPr>
          <p:cNvPr id="6" name="Выноска-облако 5"/>
          <p:cNvSpPr/>
          <p:nvPr/>
        </p:nvSpPr>
        <p:spPr>
          <a:xfrm>
            <a:off x="142844" y="1000108"/>
            <a:ext cx="4071966" cy="1785950"/>
          </a:xfrm>
          <a:prstGeom prst="cloudCallout">
            <a:avLst>
              <a:gd name="adj1" fmla="val 9050"/>
              <a:gd name="adj2" fmla="val 1428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smtClean="0">
                <a:effectLst>
                  <a:outerShdw blurRad="38100" dist="38100" dir="2700000" algn="tl">
                    <a:srgbClr val="000000">
                      <a:alpha val="43137"/>
                    </a:srgbClr>
                  </a:outerShdw>
                </a:effectLst>
                <a:latin typeface="+mj-lt"/>
              </a:rPr>
              <a:t>Португальский учёный </a:t>
            </a:r>
            <a:r>
              <a:rPr lang="ru-RU" sz="2000" b="1" dirty="0" smtClean="0">
                <a:solidFill>
                  <a:srgbClr val="FF0000"/>
                </a:solidFill>
                <a:effectLst>
                  <a:outerShdw blurRad="38100" dist="38100" dir="2700000" algn="tl">
                    <a:srgbClr val="000000">
                      <a:alpha val="43137"/>
                    </a:srgbClr>
                  </a:outerShdw>
                </a:effectLst>
                <a:latin typeface="+mj-lt"/>
              </a:rPr>
              <a:t>Магеллан </a:t>
            </a:r>
            <a:r>
              <a:rPr lang="ru-RU" sz="2000" b="1" dirty="0" smtClean="0">
                <a:effectLst>
                  <a:outerShdw blurRad="38100" dist="38100" dir="2700000" algn="tl">
                    <a:srgbClr val="000000">
                      <a:alpha val="43137"/>
                    </a:srgbClr>
                  </a:outerShdw>
                </a:effectLst>
                <a:latin typeface="+mj-lt"/>
              </a:rPr>
              <a:t>решил обойти вокруг Земли на корабле.</a:t>
            </a:r>
            <a:endParaRPr lang="ru-RU" sz="2000" b="1" dirty="0">
              <a:effectLst>
                <a:outerShdw blurRad="38100" dist="38100" dir="2700000" algn="tl">
                  <a:srgbClr val="000000">
                    <a:alpha val="43137"/>
                  </a:srgbClr>
                </a:outerShdw>
              </a:effectLst>
              <a:latin typeface="+mj-lt"/>
            </a:endParaRPr>
          </a:p>
        </p:txBody>
      </p:sp>
      <p:pic>
        <p:nvPicPr>
          <p:cNvPr id="7" name="Picture 2" descr="Картинка 11 из 8314"/>
          <p:cNvPicPr>
            <a:picLocks noChangeAspect="1" noChangeArrowheads="1"/>
          </p:cNvPicPr>
          <p:nvPr/>
        </p:nvPicPr>
        <p:blipFill>
          <a:blip r:embed="rId3"/>
          <a:srcRect/>
          <a:stretch>
            <a:fillRect/>
          </a:stretch>
        </p:blipFill>
        <p:spPr bwMode="auto">
          <a:xfrm>
            <a:off x="4429124" y="857232"/>
            <a:ext cx="4572010" cy="5857893"/>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Картинка 13 из 831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Рабочий стол\Презентации\Мудрая Черепаха.jpg"/>
          <p:cNvPicPr>
            <a:picLocks noChangeAspect="1" noChangeArrowheads="1"/>
          </p:cNvPicPr>
          <p:nvPr/>
        </p:nvPicPr>
        <p:blipFill>
          <a:blip r:embed="rId2">
            <a:clrChange>
              <a:clrFrom>
                <a:srgbClr val="F9FAF5"/>
              </a:clrFrom>
              <a:clrTo>
                <a:srgbClr val="F9FAF5">
                  <a:alpha val="0"/>
                </a:srgbClr>
              </a:clrTo>
            </a:clrChange>
          </a:blip>
          <a:srcRect/>
          <a:stretch>
            <a:fillRect/>
          </a:stretch>
        </p:blipFill>
        <p:spPr bwMode="auto">
          <a:xfrm>
            <a:off x="142844" y="4643446"/>
            <a:ext cx="2286000" cy="2047875"/>
          </a:xfrm>
          <a:prstGeom prst="rect">
            <a:avLst/>
          </a:prstGeom>
          <a:noFill/>
        </p:spPr>
      </p:pic>
      <p:sp>
        <p:nvSpPr>
          <p:cNvPr id="6" name="Выноска-облако 5"/>
          <p:cNvSpPr/>
          <p:nvPr/>
        </p:nvSpPr>
        <p:spPr>
          <a:xfrm>
            <a:off x="142844" y="142852"/>
            <a:ext cx="8786874" cy="3071834"/>
          </a:xfrm>
          <a:prstGeom prst="cloudCallout">
            <a:avLst>
              <a:gd name="adj1" fmla="val -23536"/>
              <a:gd name="adj2" fmla="val 11146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2000" b="1" dirty="0" smtClean="0">
              <a:effectLst>
                <a:outerShdw blurRad="38100" dist="38100" dir="2700000" algn="tl">
                  <a:srgbClr val="000000">
                    <a:alpha val="43137"/>
                  </a:srgbClr>
                </a:outerShdw>
              </a:effectLst>
              <a:latin typeface="+mj-lt"/>
            </a:endParaRPr>
          </a:p>
        </p:txBody>
      </p:sp>
      <p:sp>
        <p:nvSpPr>
          <p:cNvPr id="4" name="Прямоугольник 3"/>
          <p:cNvSpPr/>
          <p:nvPr/>
        </p:nvSpPr>
        <p:spPr>
          <a:xfrm>
            <a:off x="428596" y="500042"/>
            <a:ext cx="8358246" cy="2554545"/>
          </a:xfrm>
          <a:prstGeom prst="rect">
            <a:avLst/>
          </a:prstGeom>
        </p:spPr>
        <p:txBody>
          <a:bodyPr wrap="square">
            <a:spAutoFit/>
          </a:bodyPr>
          <a:lstStyle/>
          <a:p>
            <a:pPr algn="ctr"/>
            <a:r>
              <a:rPr lang="ru-RU" sz="2000" b="1" dirty="0" smtClean="0">
                <a:effectLst>
                  <a:outerShdw blurRad="38100" dist="38100" dir="2700000" algn="tl">
                    <a:srgbClr val="000000">
                      <a:alpha val="43137"/>
                    </a:srgbClr>
                  </a:outerShdw>
                </a:effectLst>
                <a:latin typeface="+mj-lt"/>
              </a:rPr>
              <a:t>Магеллан снарядил пять </a:t>
            </a:r>
            <a:r>
              <a:rPr lang="ru-RU" sz="2000" b="1" dirty="0" smtClean="0">
                <a:solidFill>
                  <a:srgbClr val="FF0000"/>
                </a:solidFill>
                <a:effectLst>
                  <a:outerShdw blurRad="38100" dist="38100" dir="2700000" algn="tl">
                    <a:srgbClr val="000000">
                      <a:alpha val="43137"/>
                    </a:srgbClr>
                  </a:outerShdw>
                </a:effectLst>
                <a:latin typeface="+mj-lt"/>
              </a:rPr>
              <a:t>судов</a:t>
            </a:r>
            <a:r>
              <a:rPr lang="ru-RU" sz="2000" b="1" dirty="0" smtClean="0">
                <a:effectLst>
                  <a:outerShdw blurRad="38100" dist="38100" dir="2700000" algn="tl">
                    <a:srgbClr val="000000">
                      <a:alpha val="43137"/>
                    </a:srgbClr>
                  </a:outerShdw>
                </a:effectLst>
                <a:latin typeface="+mj-lt"/>
              </a:rPr>
              <a:t>. </a:t>
            </a:r>
          </a:p>
          <a:p>
            <a:pPr algn="ctr"/>
            <a:r>
              <a:rPr lang="ru-RU" sz="2000" b="1" dirty="0" smtClean="0">
                <a:effectLst>
                  <a:outerShdw blurRad="38100" dist="38100" dir="2700000" algn="tl">
                    <a:srgbClr val="000000">
                      <a:alpha val="43137"/>
                    </a:srgbClr>
                  </a:outerShdw>
                </a:effectLst>
                <a:latin typeface="+mj-lt"/>
              </a:rPr>
              <a:t>Они должны были выйти из </a:t>
            </a:r>
            <a:r>
              <a:rPr lang="ru-RU" sz="2000" b="1" dirty="0" smtClean="0">
                <a:solidFill>
                  <a:srgbClr val="FF0000"/>
                </a:solidFill>
                <a:effectLst>
                  <a:outerShdw blurRad="38100" dist="38100" dir="2700000" algn="tl">
                    <a:srgbClr val="000000">
                      <a:alpha val="43137"/>
                    </a:srgbClr>
                  </a:outerShdw>
                </a:effectLst>
                <a:latin typeface="+mj-lt"/>
              </a:rPr>
              <a:t>порта</a:t>
            </a:r>
            <a:r>
              <a:rPr lang="ru-RU" sz="2000" b="1" dirty="0" smtClean="0">
                <a:effectLst>
                  <a:outerShdw blurRad="38100" dist="38100" dir="2700000" algn="tl">
                    <a:srgbClr val="000000">
                      <a:alpha val="43137"/>
                    </a:srgbClr>
                  </a:outerShdw>
                </a:effectLst>
                <a:latin typeface="+mj-lt"/>
              </a:rPr>
              <a:t> и плыть постоянно в одном  </a:t>
            </a:r>
          </a:p>
          <a:p>
            <a:pPr algn="ctr"/>
            <a:r>
              <a:rPr lang="ru-RU" sz="2000" b="1" dirty="0" smtClean="0">
                <a:effectLst>
                  <a:outerShdw blurRad="38100" dist="38100" dir="2700000" algn="tl">
                    <a:srgbClr val="000000">
                      <a:alpha val="43137"/>
                    </a:srgbClr>
                  </a:outerShdw>
                </a:effectLst>
                <a:latin typeface="+mj-lt"/>
              </a:rPr>
              <a:t>и том же направлении, чтобы вернуться в этот же порт.   </a:t>
            </a:r>
          </a:p>
          <a:p>
            <a:pPr algn="ctr"/>
            <a:r>
              <a:rPr lang="ru-RU" sz="2000" b="1" dirty="0" smtClean="0">
                <a:effectLst>
                  <a:outerShdw blurRad="38100" dist="38100" dir="2700000" algn="tl">
                    <a:srgbClr val="000000">
                      <a:alpha val="43137"/>
                    </a:srgbClr>
                  </a:outerShdw>
                </a:effectLst>
                <a:latin typeface="+mj-lt"/>
              </a:rPr>
              <a:t>Долгие месяцы плыли </a:t>
            </a:r>
            <a:r>
              <a:rPr lang="ru-RU" sz="2000" b="1" dirty="0" smtClean="0">
                <a:solidFill>
                  <a:srgbClr val="FF0000"/>
                </a:solidFill>
                <a:effectLst>
                  <a:outerShdw blurRad="38100" dist="38100" dir="2700000" algn="tl">
                    <a:srgbClr val="000000">
                      <a:alpha val="43137"/>
                    </a:srgbClr>
                  </a:outerShdw>
                </a:effectLst>
                <a:latin typeface="+mj-lt"/>
              </a:rPr>
              <a:t>корабли</a:t>
            </a:r>
            <a:r>
              <a:rPr lang="ru-RU" sz="2000" b="1" dirty="0" smtClean="0">
                <a:effectLst>
                  <a:outerShdw blurRad="38100" dist="38100" dir="2700000" algn="tl">
                    <a:srgbClr val="000000">
                      <a:alpha val="43137"/>
                    </a:srgbClr>
                  </a:outerShdw>
                </a:effectLst>
                <a:latin typeface="+mj-lt"/>
              </a:rPr>
              <a:t>. Один из </a:t>
            </a:r>
            <a:r>
              <a:rPr lang="ru-RU" sz="2000" b="1" dirty="0" smtClean="0">
                <a:solidFill>
                  <a:srgbClr val="FF0000"/>
                </a:solidFill>
                <a:effectLst>
                  <a:outerShdw blurRad="38100" dist="38100" dir="2700000" algn="tl">
                    <a:srgbClr val="000000">
                      <a:alpha val="43137"/>
                    </a:srgbClr>
                  </a:outerShdw>
                </a:effectLst>
                <a:latin typeface="+mj-lt"/>
              </a:rPr>
              <a:t>парусников</a:t>
            </a:r>
            <a:r>
              <a:rPr lang="ru-RU" sz="2000" b="1" dirty="0" smtClean="0">
                <a:effectLst>
                  <a:outerShdw blurRad="38100" dist="38100" dir="2700000" algn="tl">
                    <a:srgbClr val="000000">
                      <a:alpha val="43137"/>
                    </a:srgbClr>
                  </a:outerShdw>
                </a:effectLst>
                <a:latin typeface="+mj-lt"/>
              </a:rPr>
              <a:t> разбился о скалы, другой вернулся домой с полпути, третий сожгли, четвёртый попал в плен. Погиб Магеллан. И только одно маленькое судно</a:t>
            </a:r>
          </a:p>
          <a:p>
            <a:pPr algn="ctr"/>
            <a:r>
              <a:rPr lang="ru-RU" sz="2000" b="1" dirty="0" smtClean="0">
                <a:effectLst>
                  <a:outerShdw blurRad="38100" dist="38100" dir="2700000" algn="tl">
                    <a:srgbClr val="000000">
                      <a:alpha val="43137"/>
                    </a:srgbClr>
                  </a:outerShdw>
                </a:effectLst>
                <a:latin typeface="+mj-lt"/>
              </a:rPr>
              <a:t>под названием «Виктория» вернулось в порт                                                                  через три года.</a:t>
            </a:r>
            <a:endParaRPr lang="ru-RU" sz="2000" b="1" dirty="0">
              <a:effectLst>
                <a:outerShdw blurRad="38100" dist="38100" dir="2700000" algn="tl">
                  <a:srgbClr val="000000">
                    <a:alpha val="43137"/>
                  </a:srgbClr>
                </a:outerShdw>
              </a:effectLst>
              <a:latin typeface="+mj-lt"/>
            </a:endParaRPr>
          </a:p>
        </p:txBody>
      </p:sp>
      <p:pic>
        <p:nvPicPr>
          <p:cNvPr id="45058" name="Picture 2" descr="Картинка 59 из 4208"/>
          <p:cNvPicPr>
            <a:picLocks noChangeAspect="1" noChangeArrowheads="1"/>
          </p:cNvPicPr>
          <p:nvPr/>
        </p:nvPicPr>
        <p:blipFill>
          <a:blip r:embed="rId3"/>
          <a:srcRect/>
          <a:stretch>
            <a:fillRect/>
          </a:stretch>
        </p:blipFill>
        <p:spPr bwMode="auto">
          <a:xfrm>
            <a:off x="3643306" y="3429000"/>
            <a:ext cx="5357818" cy="330381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Картинка 5 из 59"/>
          <p:cNvPicPr>
            <a:picLocks noChangeAspect="1" noChangeArrowheads="1"/>
          </p:cNvPicPr>
          <p:nvPr/>
        </p:nvPicPr>
        <p:blipFill>
          <a:blip r:embed="rId2"/>
          <a:srcRect/>
          <a:stretch>
            <a:fillRect/>
          </a:stretch>
        </p:blipFill>
        <p:spPr bwMode="auto">
          <a:xfrm>
            <a:off x="0" y="-1"/>
            <a:ext cx="9144000" cy="6862289"/>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Рабочий стол\Презентации\Мудрая Черепаха.jpg"/>
          <p:cNvPicPr>
            <a:picLocks noChangeAspect="1" noChangeArrowheads="1"/>
          </p:cNvPicPr>
          <p:nvPr/>
        </p:nvPicPr>
        <p:blipFill>
          <a:blip r:embed="rId2">
            <a:clrChange>
              <a:clrFrom>
                <a:srgbClr val="F9FAF5"/>
              </a:clrFrom>
              <a:clrTo>
                <a:srgbClr val="F9FAF5">
                  <a:alpha val="0"/>
                </a:srgbClr>
              </a:clrTo>
            </a:clrChange>
          </a:blip>
          <a:srcRect/>
          <a:stretch>
            <a:fillRect/>
          </a:stretch>
        </p:blipFill>
        <p:spPr bwMode="auto">
          <a:xfrm>
            <a:off x="142844" y="4643446"/>
            <a:ext cx="2286000" cy="2047875"/>
          </a:xfrm>
          <a:prstGeom prst="rect">
            <a:avLst/>
          </a:prstGeom>
          <a:noFill/>
        </p:spPr>
      </p:pic>
      <p:sp>
        <p:nvSpPr>
          <p:cNvPr id="6" name="Выноска-облако 5"/>
          <p:cNvSpPr/>
          <p:nvPr/>
        </p:nvSpPr>
        <p:spPr>
          <a:xfrm>
            <a:off x="142844" y="928670"/>
            <a:ext cx="4071966" cy="2643206"/>
          </a:xfrm>
          <a:prstGeom prst="cloudCallout">
            <a:avLst>
              <a:gd name="adj1" fmla="val 10257"/>
              <a:gd name="adj2" fmla="val 10158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2000" b="1" dirty="0" smtClean="0">
              <a:effectLst>
                <a:outerShdw blurRad="38100" dist="38100" dir="2700000" algn="tl">
                  <a:srgbClr val="000000">
                    <a:alpha val="43137"/>
                  </a:srgbClr>
                </a:outerShdw>
              </a:effectLst>
              <a:latin typeface="+mj-lt"/>
            </a:endParaRPr>
          </a:p>
          <a:p>
            <a:pPr algn="ctr"/>
            <a:r>
              <a:rPr lang="ru-RU" sz="2000" b="1" dirty="0" smtClean="0">
                <a:effectLst>
                  <a:outerShdw blurRad="38100" dist="38100" dir="2700000" algn="tl">
                    <a:srgbClr val="000000">
                      <a:alpha val="43137"/>
                    </a:srgbClr>
                  </a:outerShdw>
                </a:effectLst>
                <a:latin typeface="+mj-lt"/>
              </a:rPr>
              <a:t>Это наблюдение      люди сделали еще в древности.                     Оно доказывает, какую форму имеет Земля.</a:t>
            </a:r>
            <a:endParaRPr lang="ru-RU" sz="2000" b="1" dirty="0">
              <a:effectLst>
                <a:outerShdw blurRad="38100" dist="38100" dir="2700000" algn="tl">
                  <a:srgbClr val="000000">
                    <a:alpha val="43137"/>
                  </a:srgbClr>
                </a:outerShdw>
              </a:effectLst>
              <a:latin typeface="+mj-lt"/>
            </a:endParaRPr>
          </a:p>
        </p:txBody>
      </p:sp>
      <p:pic>
        <p:nvPicPr>
          <p:cNvPr id="8" name="Picture 7" descr="C:\Documents and Settings\Admin\Мои документы\ФОТОГРАФИИ\img029.jpg"/>
          <p:cNvPicPr>
            <a:picLocks noChangeAspect="1" noChangeArrowheads="1"/>
          </p:cNvPicPr>
          <p:nvPr/>
        </p:nvPicPr>
        <p:blipFill>
          <a:blip r:embed="rId3"/>
          <a:srcRect/>
          <a:stretch>
            <a:fillRect/>
          </a:stretch>
        </p:blipFill>
        <p:spPr bwMode="auto">
          <a:xfrm>
            <a:off x="4429124" y="785794"/>
            <a:ext cx="4475188" cy="585289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Рабочий стол\Презентации\Мудрая Черепаха.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2844" y="4643446"/>
            <a:ext cx="2286000" cy="2047875"/>
          </a:xfrm>
          <a:prstGeom prst="rect">
            <a:avLst/>
          </a:prstGeom>
          <a:noFill/>
        </p:spPr>
      </p:pic>
      <p:sp>
        <p:nvSpPr>
          <p:cNvPr id="6" name="Выноска-облако 5"/>
          <p:cNvSpPr/>
          <p:nvPr/>
        </p:nvSpPr>
        <p:spPr>
          <a:xfrm>
            <a:off x="142844" y="857232"/>
            <a:ext cx="8858312" cy="1428760"/>
          </a:xfrm>
          <a:prstGeom prst="cloudCallout">
            <a:avLst>
              <a:gd name="adj1" fmla="val -23289"/>
              <a:gd name="adj2" fmla="val 22988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smtClean="0">
                <a:effectLst>
                  <a:outerShdw blurRad="38100" dist="38100" dir="2700000" algn="tl">
                    <a:srgbClr val="000000">
                      <a:alpha val="43137"/>
                    </a:srgbClr>
                  </a:outerShdw>
                </a:effectLst>
                <a:latin typeface="+mj-lt"/>
              </a:rPr>
              <a:t>В наши дни, когда люди запустили в </a:t>
            </a:r>
            <a:r>
              <a:rPr lang="ru-RU" sz="2000" b="1" dirty="0" smtClean="0">
                <a:solidFill>
                  <a:srgbClr val="FF0000"/>
                </a:solidFill>
                <a:effectLst>
                  <a:outerShdw blurRad="38100" dist="38100" dir="2700000" algn="tl">
                    <a:srgbClr val="000000">
                      <a:alpha val="43137"/>
                    </a:srgbClr>
                  </a:outerShdw>
                </a:effectLst>
                <a:latin typeface="+mj-lt"/>
              </a:rPr>
              <a:t>космос космические корабли, космонавты</a:t>
            </a:r>
            <a:r>
              <a:rPr lang="ru-RU" sz="2000" b="1" dirty="0" smtClean="0">
                <a:effectLst>
                  <a:outerShdw blurRad="38100" dist="38100" dir="2700000" algn="tl">
                    <a:srgbClr val="000000">
                      <a:alpha val="43137"/>
                    </a:srgbClr>
                  </a:outerShdw>
                </a:effectLst>
                <a:latin typeface="+mj-lt"/>
              </a:rPr>
              <a:t> своими глазами увидели, что Земля имеет форму шара.</a:t>
            </a:r>
          </a:p>
        </p:txBody>
      </p:sp>
      <p:pic>
        <p:nvPicPr>
          <p:cNvPr id="31746" name="Picture 2" descr="Картинка 145 из 8502"/>
          <p:cNvPicPr>
            <a:picLocks noChangeAspect="1" noChangeArrowheads="1"/>
          </p:cNvPicPr>
          <p:nvPr/>
        </p:nvPicPr>
        <p:blipFill>
          <a:blip r:embed="rId3" cstate="print"/>
          <a:srcRect/>
          <a:stretch>
            <a:fillRect/>
          </a:stretch>
        </p:blipFill>
        <p:spPr bwMode="auto">
          <a:xfrm>
            <a:off x="3214678" y="2498080"/>
            <a:ext cx="5719767" cy="414084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Презентации\Муравей Вопросик.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500958" y="4500570"/>
            <a:ext cx="1408113" cy="2139950"/>
          </a:xfrm>
          <a:prstGeom prst="rect">
            <a:avLst/>
          </a:prstGeom>
          <a:noFill/>
        </p:spPr>
      </p:pic>
      <p:sp>
        <p:nvSpPr>
          <p:cNvPr id="3" name="Выноска-облако 2"/>
          <p:cNvSpPr/>
          <p:nvPr/>
        </p:nvSpPr>
        <p:spPr>
          <a:xfrm>
            <a:off x="857224" y="857232"/>
            <a:ext cx="8072494" cy="2857520"/>
          </a:xfrm>
          <a:prstGeom prst="cloudCallout">
            <a:avLst>
              <a:gd name="adj1" fmla="val 27880"/>
              <a:gd name="adj2" fmla="val 813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200" b="1" dirty="0" smtClean="0">
                <a:effectLst>
                  <a:outerShdw blurRad="38100" dist="38100" dir="2700000" algn="tl">
                    <a:srgbClr val="000000">
                      <a:alpha val="43137"/>
                    </a:srgbClr>
                  </a:outerShdw>
                </a:effectLst>
                <a:latin typeface="+mj-lt"/>
              </a:rPr>
              <a:t>Очень интересно путеш</a:t>
            </a:r>
            <a:r>
              <a:rPr lang="ru-RU" sz="2200" b="1" dirty="0" smtClean="0">
                <a:solidFill>
                  <a:srgbClr val="FF0000"/>
                </a:solidFill>
                <a:effectLst>
                  <a:outerShdw blurRad="38100" dist="38100" dir="2700000" algn="tl">
                    <a:srgbClr val="000000">
                      <a:alpha val="43137"/>
                    </a:srgbClr>
                  </a:outerShdw>
                </a:effectLst>
                <a:latin typeface="+mj-lt"/>
              </a:rPr>
              <a:t>е</a:t>
            </a:r>
            <a:r>
              <a:rPr lang="ru-RU" sz="2200" b="1" dirty="0" smtClean="0">
                <a:effectLst>
                  <a:outerShdw blurRad="38100" dist="38100" dir="2700000" algn="tl">
                    <a:srgbClr val="000000">
                      <a:alpha val="43137"/>
                    </a:srgbClr>
                  </a:outerShdw>
                </a:effectLst>
                <a:latin typeface="+mj-lt"/>
              </a:rPr>
              <a:t>ствовать по родной стране, но на свете есть и другие страны. Там живут такие же, как вы, мальчики и девочки. А все вместе мы живем на одной большой планете. Кто знает, как она называется? </a:t>
            </a:r>
            <a:endParaRPr lang="ru-RU" sz="2200" b="1" dirty="0">
              <a:effectLst>
                <a:outerShdw blurRad="38100" dist="38100" dir="2700000" algn="tl">
                  <a:srgbClr val="000000">
                    <a:alpha val="43137"/>
                  </a:srgbClr>
                </a:outerShdw>
              </a:effectLst>
              <a:latin typeface="+mj-lt"/>
            </a:endParaRPr>
          </a:p>
        </p:txBody>
      </p:sp>
      <p:pic>
        <p:nvPicPr>
          <p:cNvPr id="1028" name="Picture 4" descr="Картинка 17 из 3387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7158" y="3575562"/>
            <a:ext cx="3143272" cy="308921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Рабочий стол\Презентации\Мудрая Черепаха.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2844" y="4643446"/>
            <a:ext cx="2286000" cy="2047875"/>
          </a:xfrm>
          <a:prstGeom prst="rect">
            <a:avLst/>
          </a:prstGeom>
          <a:noFill/>
        </p:spPr>
      </p:pic>
      <p:pic>
        <p:nvPicPr>
          <p:cNvPr id="7" name="Picture 4" descr="http://moikompas.ru/img/compas/2008-10-27/geographyforpreschoolchildren/53056198.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000496" y="1000108"/>
            <a:ext cx="4857784" cy="5684641"/>
          </a:xfrm>
          <a:prstGeom prst="rect">
            <a:avLst/>
          </a:prstGeom>
          <a:noFill/>
        </p:spPr>
      </p:pic>
      <p:sp>
        <p:nvSpPr>
          <p:cNvPr id="6" name="Выноска-облако 5"/>
          <p:cNvSpPr/>
          <p:nvPr/>
        </p:nvSpPr>
        <p:spPr>
          <a:xfrm>
            <a:off x="142844" y="857232"/>
            <a:ext cx="4786346" cy="2000264"/>
          </a:xfrm>
          <a:prstGeom prst="cloudCallout">
            <a:avLst>
              <a:gd name="adj1" fmla="val 2376"/>
              <a:gd name="adj2" fmla="val 16154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smtClean="0">
                <a:effectLst>
                  <a:outerShdw blurRad="38100" dist="38100" dir="2700000" algn="tl">
                    <a:srgbClr val="000000">
                      <a:alpha val="43137"/>
                    </a:srgbClr>
                  </a:outerShdw>
                </a:effectLst>
                <a:latin typeface="+mj-lt"/>
              </a:rPr>
              <a:t>Земля имеет форму шара. Но мы этого не замечаем, потому что шар очень – очень велик.</a:t>
            </a:r>
          </a:p>
        </p:txBody>
      </p:sp>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85794"/>
            <a:ext cx="9144000" cy="1214446"/>
          </a:xfrm>
        </p:spPr>
        <p:txBody>
          <a:bodyPr>
            <a:noAutofit/>
          </a:bodyPr>
          <a:lstStyle/>
          <a:p>
            <a:pPr algn="ctr"/>
            <a:r>
              <a:rPr lang="ru-RU" sz="3000" b="1" dirty="0" smtClean="0">
                <a:solidFill>
                  <a:schemeClr val="tx1"/>
                </a:solidFill>
                <a:effectLst>
                  <a:outerShdw blurRad="38100" dist="38100" dir="2700000" algn="tl">
                    <a:srgbClr val="000000">
                      <a:alpha val="43137"/>
                    </a:srgbClr>
                  </a:outerShdw>
                </a:effectLst>
              </a:rPr>
              <a:t>Давайте вылепим из пластилина </a:t>
            </a:r>
            <a:r>
              <a:rPr lang="ru-RU" sz="3000" b="1" i="1" dirty="0" smtClean="0">
                <a:solidFill>
                  <a:srgbClr val="FF0000"/>
                </a:solidFill>
                <a:effectLst>
                  <a:outerShdw blurRad="38100" dist="38100" dir="2700000" algn="tl">
                    <a:srgbClr val="000000">
                      <a:alpha val="43137"/>
                    </a:srgbClr>
                  </a:outerShdw>
                </a:effectLst>
              </a:rPr>
              <a:t>модель</a:t>
            </a:r>
            <a:r>
              <a:rPr lang="ru-RU" sz="3000" b="1" dirty="0" smtClean="0">
                <a:solidFill>
                  <a:schemeClr val="tx1"/>
                </a:solidFill>
                <a:effectLst>
                  <a:outerShdw blurRad="38100" dist="38100" dir="2700000" algn="tl">
                    <a:srgbClr val="000000">
                      <a:alpha val="43137"/>
                    </a:srgbClr>
                  </a:outerShdw>
                </a:effectLst>
              </a:rPr>
              <a:t> Земли. Пластилин какого цвета нам понадобится?</a:t>
            </a:r>
            <a:endParaRPr lang="ru-RU" sz="3000" b="1" dirty="0">
              <a:solidFill>
                <a:schemeClr val="tx1"/>
              </a:solidFill>
              <a:effectLst>
                <a:outerShdw blurRad="38100" dist="38100" dir="2700000" algn="tl">
                  <a:srgbClr val="000000">
                    <a:alpha val="43137"/>
                  </a:srgbClr>
                </a:outerShdw>
              </a:effectLst>
            </a:endParaRPr>
          </a:p>
        </p:txBody>
      </p:sp>
      <p:pic>
        <p:nvPicPr>
          <p:cNvPr id="19458" name="Picture 2" descr="Картинка 17 из 8478"/>
          <p:cNvPicPr>
            <a:picLocks noChangeAspect="1" noChangeArrowheads="1"/>
          </p:cNvPicPr>
          <p:nvPr/>
        </p:nvPicPr>
        <p:blipFill>
          <a:blip r:embed="rId2"/>
          <a:srcRect/>
          <a:stretch>
            <a:fillRect/>
          </a:stretch>
        </p:blipFill>
        <p:spPr bwMode="auto">
          <a:xfrm>
            <a:off x="6143636" y="2214554"/>
            <a:ext cx="2643206" cy="21343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2" descr="C:\Documents and Settings\Admin\Мои документы\ФОТОГРАФИИ\img025.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5720" y="4539635"/>
            <a:ext cx="2286015" cy="2318365"/>
          </a:xfrm>
          <a:prstGeom prst="rect">
            <a:avLst/>
          </a:prstGeom>
          <a:noFill/>
        </p:spPr>
      </p:pic>
      <p:sp>
        <p:nvSpPr>
          <p:cNvPr id="8" name="Выноска-облако 7"/>
          <p:cNvSpPr/>
          <p:nvPr/>
        </p:nvSpPr>
        <p:spPr>
          <a:xfrm>
            <a:off x="428596" y="2285992"/>
            <a:ext cx="5357850" cy="2000264"/>
          </a:xfrm>
          <a:prstGeom prst="cloudCallout">
            <a:avLst>
              <a:gd name="adj1" fmla="val -8435"/>
              <a:gd name="adj2" fmla="val 9225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i="1" dirty="0" smtClean="0">
                <a:solidFill>
                  <a:srgbClr val="FF0000"/>
                </a:solidFill>
                <a:effectLst>
                  <a:outerShdw blurRad="38100" dist="38100" dir="2700000" algn="tl">
                    <a:srgbClr val="000000">
                      <a:alpha val="43137"/>
                    </a:srgbClr>
                  </a:outerShdw>
                </a:effectLst>
                <a:latin typeface="+mj-lt"/>
              </a:rPr>
              <a:t>Модель</a:t>
            </a:r>
            <a:r>
              <a:rPr lang="ru-RU" sz="2400" b="1" dirty="0" smtClean="0">
                <a:effectLst>
                  <a:outerShdw blurRad="38100" dist="38100" dir="2700000" algn="tl">
                    <a:srgbClr val="000000">
                      <a:alpha val="43137"/>
                    </a:srgbClr>
                  </a:outerShdw>
                </a:effectLst>
                <a:latin typeface="+mj-lt"/>
              </a:rPr>
              <a:t> – предмет, который показывает свойства оригинального предмета.</a:t>
            </a:r>
            <a:endParaRPr lang="ru-RU" sz="2400" b="1" dirty="0">
              <a:effectLst>
                <a:outerShdw blurRad="38100" dist="38100" dir="2700000" algn="tl">
                  <a:srgbClr val="000000">
                    <a:alpha val="43137"/>
                  </a:srgbClr>
                </a:outerShdw>
              </a:effectLst>
              <a:latin typeface="+mj-lt"/>
            </a:endParaRPr>
          </a:p>
        </p:txBody>
      </p:sp>
      <p:pic>
        <p:nvPicPr>
          <p:cNvPr id="11" name="Picture 2" descr="Картинка 1 из 40884"/>
          <p:cNvPicPr>
            <a:picLocks noChangeAspect="1" noChangeArrowheads="1"/>
          </p:cNvPicPr>
          <p:nvPr/>
        </p:nvPicPr>
        <p:blipFill>
          <a:blip r:embed="rId4" cstate="print"/>
          <a:srcRect/>
          <a:stretch>
            <a:fillRect/>
          </a:stretch>
        </p:blipFill>
        <p:spPr bwMode="auto">
          <a:xfrm>
            <a:off x="4500562" y="4572008"/>
            <a:ext cx="1928826" cy="1928826"/>
          </a:xfrm>
          <a:prstGeom prst="rect">
            <a:avLst/>
          </a:prstGeom>
          <a:noFill/>
          <a:effectLst>
            <a:outerShdw blurRad="76200" dir="18900000" sy="23000" kx="-1200000" algn="bl" rotWithShape="0">
              <a:prstClr val="black">
                <a:alpha val="20000"/>
              </a:prstClr>
            </a:outerShdw>
          </a:effectLst>
        </p:spPr>
      </p:pic>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Рабочий стол\Презентации\Мудрая Черепаха.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2844" y="4643446"/>
            <a:ext cx="2286000" cy="2047875"/>
          </a:xfrm>
          <a:prstGeom prst="rect">
            <a:avLst/>
          </a:prstGeom>
          <a:noFill/>
        </p:spPr>
      </p:pic>
      <p:sp>
        <p:nvSpPr>
          <p:cNvPr id="6" name="Выноска-облако 5"/>
          <p:cNvSpPr/>
          <p:nvPr/>
        </p:nvSpPr>
        <p:spPr>
          <a:xfrm>
            <a:off x="142844" y="857232"/>
            <a:ext cx="8858312" cy="1785950"/>
          </a:xfrm>
          <a:prstGeom prst="cloudCallout">
            <a:avLst>
              <a:gd name="adj1" fmla="val -22768"/>
              <a:gd name="adj2" fmla="val 18385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smtClean="0">
                <a:effectLst>
                  <a:outerShdw blurRad="38100" dist="38100" dir="2700000" algn="tl">
                    <a:srgbClr val="000000">
                      <a:alpha val="43137"/>
                    </a:srgbClr>
                  </a:outerShdw>
                </a:effectLst>
                <a:latin typeface="+mj-lt"/>
              </a:rPr>
              <a:t>Поскольку на Земле есть                                        огромные моря и океаны,                                                                                        вылепим шары из пластилина голубого цвета.                                                                       А как показать сушу на наших моделях? </a:t>
            </a:r>
          </a:p>
        </p:txBody>
      </p:sp>
      <p:pic>
        <p:nvPicPr>
          <p:cNvPr id="7" name="Picture 4" descr="Картинка 324 из 488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93491" y="3000372"/>
            <a:ext cx="4050509" cy="3857628"/>
          </a:xfrm>
          <a:prstGeom prst="rect">
            <a:avLst/>
          </a:prstGeom>
          <a:noFill/>
        </p:spPr>
      </p:pic>
      <p:pic>
        <p:nvPicPr>
          <p:cNvPr id="8" name="Picture 2" descr="Картинка 171 из 16884"/>
          <p:cNvPicPr>
            <a:picLocks noChangeAspect="1" noChangeArrowheads="1" noCrop="1"/>
          </p:cNvPicPr>
          <p:nvPr/>
        </p:nvPicPr>
        <p:blipFill>
          <a:blip r:embed="rId4"/>
          <a:srcRect/>
          <a:stretch>
            <a:fillRect/>
          </a:stretch>
        </p:blipFill>
        <p:spPr bwMode="auto">
          <a:xfrm>
            <a:off x="6143636" y="3929066"/>
            <a:ext cx="1163419" cy="1357322"/>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Выноска-облако 5"/>
          <p:cNvSpPr/>
          <p:nvPr/>
        </p:nvSpPr>
        <p:spPr>
          <a:xfrm>
            <a:off x="142844" y="857232"/>
            <a:ext cx="7572428" cy="1428760"/>
          </a:xfrm>
          <a:prstGeom prst="cloudCallout">
            <a:avLst>
              <a:gd name="adj1" fmla="val -32068"/>
              <a:gd name="adj2" fmla="val 18182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smtClean="0">
                <a:effectLst>
                  <a:outerShdw blurRad="38100" dist="38100" dir="2700000" algn="tl">
                    <a:srgbClr val="000000">
                      <a:alpha val="43137"/>
                    </a:srgbClr>
                  </a:outerShdw>
                </a:effectLst>
                <a:latin typeface="+mj-lt"/>
              </a:rPr>
              <a:t>Нужно взять пластилин зеленого, желтого, коричневого цвета. Но мы же не знаем, как расположена суша на Земле. </a:t>
            </a:r>
          </a:p>
        </p:txBody>
      </p:sp>
      <p:pic>
        <p:nvPicPr>
          <p:cNvPr id="7" name="Picture 4" descr="Картинка 324 из 4889"/>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71802" y="4143380"/>
            <a:ext cx="2850351" cy="2714620"/>
          </a:xfrm>
          <a:prstGeom prst="rect">
            <a:avLst/>
          </a:prstGeom>
          <a:noFill/>
        </p:spPr>
      </p:pic>
      <p:pic>
        <p:nvPicPr>
          <p:cNvPr id="8" name="Picture 2" descr="Картинка 171 из 16884"/>
          <p:cNvPicPr>
            <a:picLocks noChangeAspect="1" noChangeArrowheads="1" noCrop="1"/>
          </p:cNvPicPr>
          <p:nvPr/>
        </p:nvPicPr>
        <p:blipFill>
          <a:blip r:embed="rId3"/>
          <a:srcRect/>
          <a:stretch>
            <a:fillRect/>
          </a:stretch>
        </p:blipFill>
        <p:spPr bwMode="auto">
          <a:xfrm>
            <a:off x="3857620" y="4857760"/>
            <a:ext cx="785818" cy="916788"/>
          </a:xfrm>
          <a:prstGeom prst="rect">
            <a:avLst/>
          </a:prstGeom>
          <a:noFill/>
        </p:spPr>
      </p:pic>
      <p:pic>
        <p:nvPicPr>
          <p:cNvPr id="9" name="Picture 2" descr="C:\Documents and Settings\Admin\Рабочий стол\Презентации\Муравей Вопросик.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flipH="1">
            <a:off x="285720" y="4572008"/>
            <a:ext cx="1408113" cy="2139950"/>
          </a:xfrm>
          <a:prstGeom prst="rect">
            <a:avLst/>
          </a:prstGeom>
          <a:noFill/>
        </p:spPr>
      </p:pic>
      <p:pic>
        <p:nvPicPr>
          <p:cNvPr id="10" name="Picture 2" descr="Картинка 17 из 8478"/>
          <p:cNvPicPr>
            <a:picLocks noChangeAspect="1" noChangeArrowheads="1"/>
          </p:cNvPicPr>
          <p:nvPr/>
        </p:nvPicPr>
        <p:blipFill>
          <a:blip r:embed="rId5"/>
          <a:srcRect/>
          <a:stretch>
            <a:fillRect/>
          </a:stretch>
        </p:blipFill>
        <p:spPr bwMode="auto">
          <a:xfrm>
            <a:off x="5786446" y="2027744"/>
            <a:ext cx="3071834" cy="248050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Рабочий стол\Презентации\Мудрая Черепаха.jpg"/>
          <p:cNvPicPr>
            <a:picLocks noChangeAspect="1" noChangeArrowheads="1"/>
          </p:cNvPicPr>
          <p:nvPr/>
        </p:nvPicPr>
        <p:blipFill>
          <a:blip r:embed="rId2">
            <a:clrChange>
              <a:clrFrom>
                <a:srgbClr val="FDFDFD"/>
              </a:clrFrom>
              <a:clrTo>
                <a:srgbClr val="FDFDFD">
                  <a:alpha val="0"/>
                </a:srgbClr>
              </a:clrTo>
            </a:clrChange>
          </a:blip>
          <a:srcRect/>
          <a:stretch>
            <a:fillRect/>
          </a:stretch>
        </p:blipFill>
        <p:spPr bwMode="auto">
          <a:xfrm>
            <a:off x="142844" y="4643446"/>
            <a:ext cx="2286000" cy="2047875"/>
          </a:xfrm>
          <a:prstGeom prst="rect">
            <a:avLst/>
          </a:prstGeom>
          <a:noFill/>
        </p:spPr>
      </p:pic>
      <p:sp>
        <p:nvSpPr>
          <p:cNvPr id="6" name="Выноска-облако 5"/>
          <p:cNvSpPr/>
          <p:nvPr/>
        </p:nvSpPr>
        <p:spPr>
          <a:xfrm>
            <a:off x="142844" y="785794"/>
            <a:ext cx="5572164" cy="1785950"/>
          </a:xfrm>
          <a:prstGeom prst="cloudCallout">
            <a:avLst>
              <a:gd name="adj1" fmla="val -8633"/>
              <a:gd name="adj2" fmla="val 18943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effectLst>
                  <a:outerShdw blurRad="38100" dist="38100" dir="2700000" algn="tl">
                    <a:srgbClr val="000000">
                      <a:alpha val="43137"/>
                    </a:srgbClr>
                  </a:outerShdw>
                </a:effectLst>
                <a:latin typeface="+mj-lt"/>
              </a:rPr>
              <a:t>Люди это давно                            изучили и создали                                      </a:t>
            </a:r>
            <a:r>
              <a:rPr lang="ru-RU" sz="2400" b="1" i="1" dirty="0" smtClean="0">
                <a:solidFill>
                  <a:srgbClr val="FF0000"/>
                </a:solidFill>
                <a:effectLst>
                  <a:outerShdw blurRad="38100" dist="38100" dir="2700000" algn="tl">
                    <a:srgbClr val="000000">
                      <a:alpha val="43137"/>
                    </a:srgbClr>
                  </a:outerShdw>
                </a:effectLst>
                <a:latin typeface="+mj-lt"/>
              </a:rPr>
              <a:t>глобус</a:t>
            </a:r>
            <a:r>
              <a:rPr lang="ru-RU" sz="2400" b="1" dirty="0" smtClean="0">
                <a:effectLst>
                  <a:outerShdw blurRad="38100" dist="38100" dir="2700000" algn="tl">
                    <a:srgbClr val="000000">
                      <a:alpha val="43137"/>
                    </a:srgbClr>
                  </a:outerShdw>
                </a:effectLst>
                <a:latin typeface="+mj-lt"/>
              </a:rPr>
              <a:t> — модель Земли.</a:t>
            </a:r>
          </a:p>
        </p:txBody>
      </p:sp>
      <p:pic>
        <p:nvPicPr>
          <p:cNvPr id="36868" name="Picture 4" descr="Картинка 39 из 40884"/>
          <p:cNvPicPr>
            <a:picLocks noChangeAspect="1" noChangeArrowheads="1"/>
          </p:cNvPicPr>
          <p:nvPr/>
        </p:nvPicPr>
        <p:blipFill>
          <a:blip r:embed="rId3"/>
          <a:srcRect/>
          <a:stretch>
            <a:fillRect/>
          </a:stretch>
        </p:blipFill>
        <p:spPr bwMode="auto">
          <a:xfrm>
            <a:off x="4415719" y="1500175"/>
            <a:ext cx="4728281" cy="5357826"/>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9" name="Picture 5" descr="Картинка 207 из 40884"/>
          <p:cNvPicPr>
            <a:picLocks noChangeAspect="1" noChangeArrowheads="1"/>
          </p:cNvPicPr>
          <p:nvPr/>
        </p:nvPicPr>
        <p:blipFill>
          <a:blip r:embed="rId2"/>
          <a:srcRect/>
          <a:stretch>
            <a:fillRect/>
          </a:stretch>
        </p:blipFill>
        <p:spPr bwMode="auto">
          <a:xfrm>
            <a:off x="357158" y="928670"/>
            <a:ext cx="4773665" cy="5717054"/>
          </a:xfrm>
          <a:prstGeom prst="rect">
            <a:avLst/>
          </a:prstGeom>
          <a:noFill/>
        </p:spPr>
      </p:pic>
      <p:sp>
        <p:nvSpPr>
          <p:cNvPr id="9" name="Прямоугольник 8"/>
          <p:cNvSpPr/>
          <p:nvPr/>
        </p:nvSpPr>
        <p:spPr>
          <a:xfrm>
            <a:off x="5572132" y="1571612"/>
            <a:ext cx="1285884"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effectLst>
                  <a:outerShdw blurRad="38100" dist="38100" dir="2700000" algn="tl">
                    <a:srgbClr val="000000">
                      <a:alpha val="43137"/>
                    </a:srgbClr>
                  </a:outerShdw>
                </a:effectLst>
                <a:latin typeface="+mj-lt"/>
              </a:rPr>
              <a:t>СУША</a:t>
            </a:r>
            <a:endParaRPr lang="ru-RU" sz="2400" b="1" dirty="0">
              <a:solidFill>
                <a:schemeClr val="tx1"/>
              </a:solidFill>
              <a:effectLst>
                <a:outerShdw blurRad="38100" dist="38100" dir="2700000" algn="tl">
                  <a:srgbClr val="000000">
                    <a:alpha val="43137"/>
                  </a:srgbClr>
                </a:outerShdw>
              </a:effectLst>
              <a:latin typeface="+mj-lt"/>
            </a:endParaRPr>
          </a:p>
        </p:txBody>
      </p:sp>
      <p:sp>
        <p:nvSpPr>
          <p:cNvPr id="10" name="Прямоугольник 9"/>
          <p:cNvSpPr/>
          <p:nvPr/>
        </p:nvSpPr>
        <p:spPr>
          <a:xfrm>
            <a:off x="5857884" y="4143380"/>
            <a:ext cx="1285884"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effectLst>
                  <a:outerShdw blurRad="38100" dist="38100" dir="2700000" algn="tl">
                    <a:srgbClr val="000000">
                      <a:alpha val="43137"/>
                    </a:srgbClr>
                  </a:outerShdw>
                </a:effectLst>
                <a:latin typeface="+mj-lt"/>
              </a:rPr>
              <a:t>ВОДА</a:t>
            </a:r>
            <a:endParaRPr lang="ru-RU" sz="2400" b="1" dirty="0">
              <a:solidFill>
                <a:schemeClr val="tx1"/>
              </a:solidFill>
              <a:effectLst>
                <a:outerShdw blurRad="38100" dist="38100" dir="2700000" algn="tl">
                  <a:srgbClr val="000000">
                    <a:alpha val="43137"/>
                  </a:srgbClr>
                </a:outerShdw>
              </a:effectLst>
              <a:latin typeface="+mj-lt"/>
            </a:endParaRPr>
          </a:p>
        </p:txBody>
      </p:sp>
      <p:cxnSp>
        <p:nvCxnSpPr>
          <p:cNvPr id="12" name="Прямая соединительная линия 11"/>
          <p:cNvCxnSpPr/>
          <p:nvPr/>
        </p:nvCxnSpPr>
        <p:spPr>
          <a:xfrm>
            <a:off x="4286248" y="1857364"/>
            <a:ext cx="1357322" cy="1588"/>
          </a:xfrm>
          <a:prstGeom prst="line">
            <a:avLst/>
          </a:prstGeom>
        </p:spPr>
        <p:style>
          <a:lnRef idx="3">
            <a:schemeClr val="dk1"/>
          </a:lnRef>
          <a:fillRef idx="0">
            <a:schemeClr val="dk1"/>
          </a:fillRef>
          <a:effectRef idx="2">
            <a:schemeClr val="dk1"/>
          </a:effectRef>
          <a:fontRef idx="minor">
            <a:schemeClr val="tx1"/>
          </a:fontRef>
        </p:style>
      </p:cxnSp>
      <p:cxnSp>
        <p:nvCxnSpPr>
          <p:cNvPr id="13" name="Прямая соединительная линия 12"/>
          <p:cNvCxnSpPr/>
          <p:nvPr/>
        </p:nvCxnSpPr>
        <p:spPr>
          <a:xfrm>
            <a:off x="4357686" y="4429132"/>
            <a:ext cx="1571636" cy="15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6" name="Picture 6" descr="http://vivovoco.astronet.ru/VV/JOURNAL/NATURE/08_07/GLOB011.JPG"/>
          <p:cNvPicPr>
            <a:picLocks noChangeAspect="1" noChangeArrowheads="1"/>
          </p:cNvPicPr>
          <p:nvPr/>
        </p:nvPicPr>
        <p:blipFill>
          <a:blip r:embed="rId2">
            <a:clrChange>
              <a:clrFrom>
                <a:srgbClr val="C0CED7"/>
              </a:clrFrom>
              <a:clrTo>
                <a:srgbClr val="C0CED7">
                  <a:alpha val="0"/>
                </a:srgbClr>
              </a:clrTo>
            </a:clrChange>
          </a:blip>
          <a:srcRect/>
          <a:stretch>
            <a:fillRect/>
          </a:stretch>
        </p:blipFill>
        <p:spPr bwMode="auto">
          <a:xfrm>
            <a:off x="571472" y="642918"/>
            <a:ext cx="3071834" cy="6070819"/>
          </a:xfrm>
          <a:prstGeom prst="rect">
            <a:avLst/>
          </a:prstGeom>
          <a:noFill/>
        </p:spPr>
      </p:pic>
      <p:pic>
        <p:nvPicPr>
          <p:cNvPr id="8" name="Picture 2" descr="C:\Documents and Settings\Admin\Рабочий стол\Презентации\Муравей Вопросик.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572396" y="2285992"/>
            <a:ext cx="1408113" cy="2139950"/>
          </a:xfrm>
          <a:prstGeom prst="rect">
            <a:avLst/>
          </a:prstGeom>
          <a:noFill/>
        </p:spPr>
      </p:pic>
      <p:sp>
        <p:nvSpPr>
          <p:cNvPr id="9" name="Выноска-облако 8"/>
          <p:cNvSpPr/>
          <p:nvPr/>
        </p:nvSpPr>
        <p:spPr>
          <a:xfrm>
            <a:off x="4000496" y="4857760"/>
            <a:ext cx="4929222" cy="1785950"/>
          </a:xfrm>
          <a:prstGeom prst="cloudCallout">
            <a:avLst>
              <a:gd name="adj1" fmla="val 21885"/>
              <a:gd name="adj2" fmla="val -1364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smtClean="0">
                <a:effectLst>
                  <a:outerShdw blurRad="38100" dist="38100" dir="2700000" algn="tl">
                    <a:srgbClr val="000000">
                      <a:alpha val="43137"/>
                    </a:srgbClr>
                  </a:outerShdw>
                </a:effectLst>
                <a:latin typeface="+mj-lt"/>
              </a:rPr>
              <a:t>В 1492 г. первый европейский глобус Земли изготовил астроном </a:t>
            </a:r>
            <a:r>
              <a:rPr lang="ru-RU" sz="2000" b="1" dirty="0" smtClean="0">
                <a:solidFill>
                  <a:srgbClr val="FF0000"/>
                </a:solidFill>
                <a:effectLst>
                  <a:outerShdw blurRad="38100" dist="38100" dir="2700000" algn="tl">
                    <a:srgbClr val="000000">
                      <a:alpha val="43137"/>
                    </a:srgbClr>
                  </a:outerShdw>
                </a:effectLst>
                <a:latin typeface="+mj-lt"/>
              </a:rPr>
              <a:t>М.Бехайм </a:t>
            </a:r>
            <a:r>
              <a:rPr lang="ru-RU" sz="2000" b="1" dirty="0" smtClean="0">
                <a:effectLst>
                  <a:outerShdw blurRad="38100" dist="38100" dir="2700000" algn="tl">
                    <a:srgbClr val="000000">
                      <a:alpha val="43137"/>
                    </a:srgbClr>
                  </a:outerShdw>
                </a:effectLst>
                <a:latin typeface="+mj-lt"/>
              </a:rPr>
              <a:t>из Германии. </a:t>
            </a:r>
            <a:endParaRPr lang="ru-RU" sz="2000" b="1" dirty="0">
              <a:effectLst>
                <a:outerShdw blurRad="38100" dist="38100" dir="2700000" algn="tl">
                  <a:srgbClr val="000000">
                    <a:alpha val="43137"/>
                  </a:srgbClr>
                </a:outerShdw>
              </a:effectLst>
              <a:latin typeface="+mj-lt"/>
            </a:endParaRPr>
          </a:p>
        </p:txBody>
      </p:sp>
    </p:spTree>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Рабочий стол\Презентации\Муравей Вопросик.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flipH="1">
            <a:off x="214282" y="4572008"/>
            <a:ext cx="1408113" cy="2139950"/>
          </a:xfrm>
          <a:prstGeom prst="rect">
            <a:avLst/>
          </a:prstGeom>
          <a:noFill/>
        </p:spPr>
      </p:pic>
      <p:sp>
        <p:nvSpPr>
          <p:cNvPr id="9" name="Выноска-облако 8"/>
          <p:cNvSpPr/>
          <p:nvPr/>
        </p:nvSpPr>
        <p:spPr>
          <a:xfrm>
            <a:off x="142844" y="1142984"/>
            <a:ext cx="4643470" cy="1214446"/>
          </a:xfrm>
          <a:prstGeom prst="cloudCallout">
            <a:avLst>
              <a:gd name="adj1" fmla="val -18341"/>
              <a:gd name="adj2" fmla="val 27253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smtClean="0">
                <a:effectLst>
                  <a:outerShdw blurRad="38100" dist="38100" dir="2700000" algn="tl">
                    <a:srgbClr val="000000">
                      <a:alpha val="43137"/>
                    </a:srgbClr>
                  </a:outerShdw>
                </a:effectLst>
                <a:latin typeface="+mj-lt"/>
              </a:rPr>
              <a:t>Он назывался "Erdapfel", или "Земное яблоко».</a:t>
            </a:r>
            <a:endParaRPr lang="ru-RU" sz="2000" b="1" dirty="0">
              <a:effectLst>
                <a:outerShdw blurRad="38100" dist="38100" dir="2700000" algn="tl">
                  <a:srgbClr val="000000">
                    <a:alpha val="43137"/>
                  </a:srgbClr>
                </a:outerShdw>
              </a:effectLst>
              <a:latin typeface="+mj-lt"/>
            </a:endParaRPr>
          </a:p>
        </p:txBody>
      </p:sp>
      <p:pic>
        <p:nvPicPr>
          <p:cNvPr id="5" name="Picture 4" descr="Файл:Behaims Erdapfel.jpg"/>
          <p:cNvPicPr>
            <a:picLocks noChangeAspect="1" noChangeArrowheads="1"/>
          </p:cNvPicPr>
          <p:nvPr/>
        </p:nvPicPr>
        <p:blipFill>
          <a:blip r:embed="rId3"/>
          <a:srcRect/>
          <a:stretch>
            <a:fillRect/>
          </a:stretch>
        </p:blipFill>
        <p:spPr bwMode="auto">
          <a:xfrm>
            <a:off x="4857752" y="1142984"/>
            <a:ext cx="4109173" cy="5403839"/>
          </a:xfrm>
          <a:prstGeom prst="rect">
            <a:avLst/>
          </a:prstGeom>
          <a:noFill/>
        </p:spPr>
      </p:pic>
      <p:pic>
        <p:nvPicPr>
          <p:cNvPr id="6" name="Picture 6" descr="http://vivovoco.astronet.ru/VV/JOURNAL/NATURE/08_07/GLOB011.JPG"/>
          <p:cNvPicPr>
            <a:picLocks noChangeAspect="1" noChangeArrowheads="1"/>
          </p:cNvPicPr>
          <p:nvPr/>
        </p:nvPicPr>
        <p:blipFill>
          <a:blip r:embed="rId4">
            <a:clrChange>
              <a:clrFrom>
                <a:srgbClr val="C0CED7"/>
              </a:clrFrom>
              <a:clrTo>
                <a:srgbClr val="C0CED7">
                  <a:alpha val="0"/>
                </a:srgbClr>
              </a:clrTo>
            </a:clrChange>
          </a:blip>
          <a:srcRect/>
          <a:stretch>
            <a:fillRect/>
          </a:stretch>
        </p:blipFill>
        <p:spPr bwMode="auto">
          <a:xfrm>
            <a:off x="2714612" y="3429000"/>
            <a:ext cx="1605212" cy="3172356"/>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Рабочий стол\Презентации\Мудрая Черепаха.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2844" y="4643446"/>
            <a:ext cx="2286000" cy="2047875"/>
          </a:xfrm>
          <a:prstGeom prst="rect">
            <a:avLst/>
          </a:prstGeom>
          <a:noFill/>
        </p:spPr>
      </p:pic>
      <p:sp>
        <p:nvSpPr>
          <p:cNvPr id="6" name="Выноска-облако 5"/>
          <p:cNvSpPr/>
          <p:nvPr/>
        </p:nvSpPr>
        <p:spPr>
          <a:xfrm>
            <a:off x="142844" y="785794"/>
            <a:ext cx="8072494" cy="1928826"/>
          </a:xfrm>
          <a:prstGeom prst="cloudCallout">
            <a:avLst>
              <a:gd name="adj1" fmla="val -21502"/>
              <a:gd name="adj2" fmla="val 17701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effectLst>
                  <a:outerShdw blurRad="38100" dist="38100" dir="2700000" algn="tl">
                    <a:srgbClr val="000000">
                      <a:alpha val="43137"/>
                    </a:srgbClr>
                  </a:outerShdw>
                </a:effectLst>
                <a:latin typeface="+mj-lt"/>
              </a:rPr>
              <a:t>Итак, Земля имеет форму шара. Мы этого не замечаем, потому что земной шар очень велик. Кстати, многие люди действительно ходят по нему вверх ногами, но не замечают этого. Их, как и все на Земле, удерживает земное притяжение. </a:t>
            </a:r>
          </a:p>
        </p:txBody>
      </p:sp>
      <p:pic>
        <p:nvPicPr>
          <p:cNvPr id="7" name="Picture 2" descr="C:\Documents and Settings\Admin\Рабочий стол\Новая папка\здравств мир\glob2.png"/>
          <p:cNvPicPr>
            <a:picLocks noChangeAspect="1" noChangeArrowheads="1"/>
          </p:cNvPicPr>
          <p:nvPr/>
        </p:nvPicPr>
        <p:blipFill>
          <a:blip r:embed="rId3"/>
          <a:srcRect/>
          <a:stretch>
            <a:fillRect/>
          </a:stretch>
        </p:blipFill>
        <p:spPr bwMode="auto">
          <a:xfrm>
            <a:off x="5143504" y="2643182"/>
            <a:ext cx="3612626" cy="4026573"/>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Картинка 127 из 385488"/>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00628" y="2786058"/>
            <a:ext cx="3786214" cy="3786214"/>
          </a:xfrm>
          <a:prstGeom prst="rect">
            <a:avLst/>
          </a:prstGeom>
          <a:noFill/>
        </p:spPr>
      </p:pic>
      <p:pic>
        <p:nvPicPr>
          <p:cNvPr id="5" name="Picture 2" descr="C:\Documents and Settings\Admin\Рабочий стол\Презентации\Мудрая Черепаха.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2844" y="4643446"/>
            <a:ext cx="2286000" cy="2047875"/>
          </a:xfrm>
          <a:prstGeom prst="rect">
            <a:avLst/>
          </a:prstGeom>
          <a:noFill/>
        </p:spPr>
      </p:pic>
      <p:sp>
        <p:nvSpPr>
          <p:cNvPr id="6" name="Выноска-облако 5"/>
          <p:cNvSpPr/>
          <p:nvPr/>
        </p:nvSpPr>
        <p:spPr>
          <a:xfrm>
            <a:off x="142844" y="785794"/>
            <a:ext cx="7858180" cy="1928826"/>
          </a:xfrm>
          <a:prstGeom prst="cloudCallout">
            <a:avLst>
              <a:gd name="adj1" fmla="val -20245"/>
              <a:gd name="adj2" fmla="val 17293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effectLst>
                  <a:outerShdw blurRad="38100" dist="38100" dir="2700000" algn="tl">
                    <a:srgbClr val="000000">
                      <a:alpha val="43137"/>
                    </a:srgbClr>
                  </a:outerShdw>
                </a:effectLst>
                <a:latin typeface="+mj-lt"/>
              </a:rPr>
              <a:t>Шарообразная форма нашей планеты объясняет, почему людям никогда не удавалось добраться до края Земли. У нее нет края. Зато люди могут совершать кругосветные путешествия: обогнув Землю, возвращаться в то же место.</a:t>
            </a:r>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Презентации\Муравей Вопросик.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7500958" y="4500570"/>
            <a:ext cx="1408113" cy="2139950"/>
          </a:xfrm>
          <a:prstGeom prst="rect">
            <a:avLst/>
          </a:prstGeom>
          <a:noFill/>
        </p:spPr>
      </p:pic>
      <p:sp>
        <p:nvSpPr>
          <p:cNvPr id="3" name="Выноска-облако 2"/>
          <p:cNvSpPr/>
          <p:nvPr/>
        </p:nvSpPr>
        <p:spPr>
          <a:xfrm>
            <a:off x="3428992" y="5214950"/>
            <a:ext cx="3429024" cy="1357322"/>
          </a:xfrm>
          <a:prstGeom prst="cloudCallout">
            <a:avLst>
              <a:gd name="adj1" fmla="val 64944"/>
              <a:gd name="adj2" fmla="val -5507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200" b="1" dirty="0" smtClean="0">
                <a:effectLst>
                  <a:outerShdw blurRad="38100" dist="38100" dir="2700000" algn="tl">
                    <a:srgbClr val="000000">
                      <a:alpha val="43137"/>
                    </a:srgbClr>
                  </a:outerShdw>
                </a:effectLst>
                <a:latin typeface="+mj-lt"/>
              </a:rPr>
              <a:t>Интересно,                      на что похожа наша планета? </a:t>
            </a:r>
            <a:endParaRPr lang="ru-RU" sz="2200" b="1" dirty="0">
              <a:effectLst>
                <a:outerShdw blurRad="38100" dist="38100" dir="2700000" algn="tl">
                  <a:srgbClr val="000000">
                    <a:alpha val="43137"/>
                  </a:srgbClr>
                </a:outerShdw>
              </a:effectLst>
              <a:latin typeface="+mj-lt"/>
            </a:endParaRPr>
          </a:p>
        </p:txBody>
      </p:sp>
      <p:pic>
        <p:nvPicPr>
          <p:cNvPr id="19458" name="Picture 2" descr="C:\Documents and Settings\Admin\Рабочий стол\Презентации\Мудрая Черепаха.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142844" y="4643446"/>
            <a:ext cx="2286000" cy="2047875"/>
          </a:xfrm>
          <a:prstGeom prst="rect">
            <a:avLst/>
          </a:prstGeom>
          <a:noFill/>
        </p:spPr>
      </p:pic>
      <p:sp>
        <p:nvSpPr>
          <p:cNvPr id="6" name="Выноска-облако 5"/>
          <p:cNvSpPr/>
          <p:nvPr/>
        </p:nvSpPr>
        <p:spPr>
          <a:xfrm>
            <a:off x="357158" y="857232"/>
            <a:ext cx="4572032" cy="1357322"/>
          </a:xfrm>
          <a:prstGeom prst="cloudCallout">
            <a:avLst>
              <a:gd name="adj1" fmla="val -3076"/>
              <a:gd name="adj2" fmla="val 23441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200" b="1" dirty="0" smtClean="0">
                <a:effectLst>
                  <a:outerShdw blurRad="38100" dist="38100" dir="2700000" algn="tl">
                    <a:srgbClr val="000000">
                      <a:alpha val="43137"/>
                    </a:srgbClr>
                  </a:outerShdw>
                </a:effectLst>
                <a:latin typeface="+mj-lt"/>
              </a:rPr>
              <a:t>Наша планета называется Земля. </a:t>
            </a:r>
            <a:endParaRPr lang="ru-RU" sz="2200" b="1" dirty="0">
              <a:effectLst>
                <a:outerShdw blurRad="38100" dist="38100" dir="2700000" algn="tl">
                  <a:srgbClr val="000000">
                    <a:alpha val="43137"/>
                  </a:srgbClr>
                </a:outerShdw>
              </a:effectLst>
              <a:latin typeface="+mj-lt"/>
            </a:endParaRPr>
          </a:p>
        </p:txBody>
      </p:sp>
      <p:pic>
        <p:nvPicPr>
          <p:cNvPr id="7" name="Picture 4" descr="C:\Users\1\Pictures\КАРТИНКИ\АНИМИРОВАННЫЕ КАРТИНКИ\1 (363).gif"/>
          <p:cNvPicPr>
            <a:picLocks noChangeAspect="1" noChangeArrowheads="1" noCrop="1"/>
          </p:cNvPicPr>
          <p:nvPr/>
        </p:nvPicPr>
        <p:blipFill>
          <a:blip r:embed="rId4"/>
          <a:srcRect/>
          <a:stretch>
            <a:fillRect/>
          </a:stretch>
        </p:blipFill>
        <p:spPr bwMode="auto">
          <a:xfrm>
            <a:off x="4929190" y="1857364"/>
            <a:ext cx="3970451" cy="2357454"/>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6" name="Picture 16" descr="Картинка 411 из 215507"/>
          <p:cNvPicPr>
            <a:picLocks noChangeAspect="1" noChangeArrowheads="1"/>
          </p:cNvPicPr>
          <p:nvPr/>
        </p:nvPicPr>
        <p:blipFill>
          <a:blip r:embed="rId2"/>
          <a:srcRect/>
          <a:stretch>
            <a:fillRect/>
          </a:stretch>
        </p:blipFill>
        <p:spPr bwMode="auto">
          <a:xfrm>
            <a:off x="0" y="-1"/>
            <a:ext cx="9144000" cy="6881349"/>
          </a:xfrm>
          <a:prstGeom prst="rect">
            <a:avLst/>
          </a:prstGeom>
          <a:noFill/>
        </p:spPr>
      </p:pic>
      <p:pic>
        <p:nvPicPr>
          <p:cNvPr id="13" name="Picture 2" descr="Картинка 1 из 40884"/>
          <p:cNvPicPr>
            <a:picLocks noChangeAspect="1" noChangeArrowheads="1"/>
          </p:cNvPicPr>
          <p:nvPr/>
        </p:nvPicPr>
        <p:blipFill>
          <a:blip r:embed="rId3" cstate="print"/>
          <a:srcRect/>
          <a:stretch>
            <a:fillRect/>
          </a:stretch>
        </p:blipFill>
        <p:spPr bwMode="auto">
          <a:xfrm>
            <a:off x="6429388" y="4286256"/>
            <a:ext cx="2071702" cy="2071702"/>
          </a:xfrm>
          <a:prstGeom prst="rect">
            <a:avLst/>
          </a:prstGeom>
          <a:noFill/>
          <a:effectLst>
            <a:outerShdw blurRad="76200" dir="18900000" sy="23000" kx="-1200000" algn="bl" rotWithShape="0">
              <a:prstClr val="black">
                <a:alpha val="20000"/>
              </a:prstClr>
            </a:outerShdw>
          </a:effectLst>
        </p:spPr>
      </p:pic>
      <p:sp>
        <p:nvSpPr>
          <p:cNvPr id="14" name="Облако 13"/>
          <p:cNvSpPr/>
          <p:nvPr/>
        </p:nvSpPr>
        <p:spPr>
          <a:xfrm>
            <a:off x="142844" y="142852"/>
            <a:ext cx="5786478" cy="71438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smtClean="0">
                <a:effectLst>
                  <a:outerShdw blurRad="38100" dist="38100" dir="2700000" algn="tl">
                    <a:srgbClr val="000000">
                      <a:alpha val="43137"/>
                    </a:srgbClr>
                  </a:outerShdw>
                </a:effectLst>
                <a:latin typeface="+mj-lt"/>
              </a:rPr>
              <a:t>Земля намного меньше Солнца. </a:t>
            </a:r>
            <a:endParaRPr lang="ru-RU" sz="2000" dirty="0">
              <a:latin typeface="+mj-lt"/>
            </a:endParaRPr>
          </a:p>
        </p:txBody>
      </p:sp>
    </p:spTree>
  </p:cSld>
  <p:clrMapOvr>
    <a:masterClrMapping/>
  </p:clrMapOvr>
  <p:transition>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Картинка 56 из 25765"/>
          <p:cNvPicPr>
            <a:picLocks noChangeAspect="1" noChangeArrowheads="1"/>
          </p:cNvPicPr>
          <p:nvPr/>
        </p:nvPicPr>
        <p:blipFill>
          <a:blip r:embed="rId2"/>
          <a:srcRect/>
          <a:stretch>
            <a:fillRect/>
          </a:stretch>
        </p:blipFill>
        <p:spPr bwMode="auto">
          <a:xfrm flipH="1">
            <a:off x="0" y="0"/>
            <a:ext cx="9144000" cy="6876288"/>
          </a:xfrm>
          <a:prstGeom prst="rect">
            <a:avLst/>
          </a:prstGeom>
          <a:noFill/>
        </p:spPr>
      </p:pic>
      <p:sp>
        <p:nvSpPr>
          <p:cNvPr id="7" name="Стрелка вправо 6"/>
          <p:cNvSpPr/>
          <p:nvPr/>
        </p:nvSpPr>
        <p:spPr>
          <a:xfrm>
            <a:off x="1214414" y="4786322"/>
            <a:ext cx="2714644" cy="428628"/>
          </a:xfrm>
          <a:prstGeom prst="rightArrow">
            <a:avLst>
              <a:gd name="adj1" fmla="val 50000"/>
              <a:gd name="adj2" fmla="val 299143"/>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ru-RU"/>
          </a:p>
        </p:txBody>
      </p:sp>
      <p:sp>
        <p:nvSpPr>
          <p:cNvPr id="9" name="Облако 8"/>
          <p:cNvSpPr/>
          <p:nvPr/>
        </p:nvSpPr>
        <p:spPr>
          <a:xfrm>
            <a:off x="4071934" y="142852"/>
            <a:ext cx="4929222" cy="71438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smtClean="0">
                <a:effectLst>
                  <a:outerShdw blurRad="38100" dist="38100" dir="2700000" algn="tl">
                    <a:srgbClr val="000000">
                      <a:alpha val="43137"/>
                    </a:srgbClr>
                  </a:outerShdw>
                </a:effectLst>
                <a:latin typeface="+mj-lt"/>
              </a:rPr>
              <a:t>Земля постоянно движется вокруг Солнца. </a:t>
            </a:r>
            <a:endParaRPr lang="ru-RU" sz="2000" dirty="0">
              <a:latin typeface="+mj-lt"/>
            </a:endParaRPr>
          </a:p>
        </p:txBody>
      </p:sp>
    </p:spTree>
  </p:cSld>
  <p:clrMapOvr>
    <a:masterClrMapping/>
  </p:clrMapOvr>
  <p:transition>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Картинка 56 из 25765"/>
          <p:cNvPicPr>
            <a:picLocks noChangeAspect="1" noChangeArrowheads="1"/>
          </p:cNvPicPr>
          <p:nvPr/>
        </p:nvPicPr>
        <p:blipFill>
          <a:blip r:embed="rId2"/>
          <a:srcRect/>
          <a:stretch>
            <a:fillRect/>
          </a:stretch>
        </p:blipFill>
        <p:spPr bwMode="auto">
          <a:xfrm flipH="1">
            <a:off x="142844" y="3143248"/>
            <a:ext cx="4572032" cy="3545015"/>
          </a:xfrm>
          <a:prstGeom prst="rect">
            <a:avLst/>
          </a:prstGeom>
          <a:noFill/>
        </p:spPr>
      </p:pic>
      <p:sp>
        <p:nvSpPr>
          <p:cNvPr id="7" name="Стрелка вправо 6"/>
          <p:cNvSpPr/>
          <p:nvPr/>
        </p:nvSpPr>
        <p:spPr>
          <a:xfrm>
            <a:off x="1285852" y="5214950"/>
            <a:ext cx="2357454" cy="357190"/>
          </a:xfrm>
          <a:prstGeom prst="rightArrow">
            <a:avLst>
              <a:gd name="adj1" fmla="val 50000"/>
              <a:gd name="adj2" fmla="val 299143"/>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ru-RU"/>
          </a:p>
        </p:txBody>
      </p:sp>
      <p:sp>
        <p:nvSpPr>
          <p:cNvPr id="9" name="Облако 8"/>
          <p:cNvSpPr/>
          <p:nvPr/>
        </p:nvSpPr>
        <p:spPr>
          <a:xfrm>
            <a:off x="142844" y="571480"/>
            <a:ext cx="4429156" cy="242889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smtClean="0">
                <a:effectLst>
                  <a:outerShdw blurRad="38100" dist="38100" dir="2700000" algn="tl">
                    <a:srgbClr val="000000">
                      <a:alpha val="43137"/>
                    </a:srgbClr>
                  </a:outerShdw>
                </a:effectLst>
                <a:latin typeface="+mj-lt"/>
              </a:rPr>
              <a:t>Польский учёный </a:t>
            </a:r>
            <a:r>
              <a:rPr lang="ru-RU" sz="2000" b="1" dirty="0" smtClean="0">
                <a:solidFill>
                  <a:srgbClr val="FF0000"/>
                </a:solidFill>
                <a:effectLst>
                  <a:outerShdw blurRad="38100" dist="38100" dir="2700000" algn="tl">
                    <a:srgbClr val="000000">
                      <a:alpha val="43137"/>
                    </a:srgbClr>
                  </a:outerShdw>
                </a:effectLst>
                <a:latin typeface="+mj-lt"/>
              </a:rPr>
              <a:t>Николай Коперник </a:t>
            </a:r>
            <a:r>
              <a:rPr lang="ru-RU" sz="2000" b="1" dirty="0" smtClean="0">
                <a:effectLst>
                  <a:outerShdw blurRad="38100" dist="38100" dir="2700000" algn="tl">
                    <a:srgbClr val="000000">
                      <a:alpha val="43137"/>
                    </a:srgbClr>
                  </a:outerShdw>
                </a:effectLst>
                <a:latin typeface="+mj-lt"/>
              </a:rPr>
              <a:t>впервые установил, что Земля и другие планеты вращаются вокруг Солнца.</a:t>
            </a:r>
            <a:endParaRPr lang="ru-RU" sz="2000" dirty="0">
              <a:latin typeface="+mj-lt"/>
            </a:endParaRPr>
          </a:p>
        </p:txBody>
      </p:sp>
      <p:pic>
        <p:nvPicPr>
          <p:cNvPr id="49154" name="Picture 2" descr="Картинка 7 из 2865"/>
          <p:cNvPicPr>
            <a:picLocks noChangeAspect="1" noChangeArrowheads="1"/>
          </p:cNvPicPr>
          <p:nvPr/>
        </p:nvPicPr>
        <p:blipFill>
          <a:blip r:embed="rId3"/>
          <a:srcRect/>
          <a:stretch>
            <a:fillRect/>
          </a:stretch>
        </p:blipFill>
        <p:spPr bwMode="auto">
          <a:xfrm>
            <a:off x="4857752" y="857232"/>
            <a:ext cx="4124651" cy="5857916"/>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Картинка 120 из 2865"/>
          <p:cNvPicPr>
            <a:picLocks noChangeAspect="1" noChangeArrowheads="1"/>
          </p:cNvPicPr>
          <p:nvPr/>
        </p:nvPicPr>
        <p:blipFill>
          <a:blip r:embed="rId2"/>
          <a:srcRect/>
          <a:stretch>
            <a:fillRect/>
          </a:stretch>
        </p:blipFill>
        <p:spPr bwMode="auto">
          <a:xfrm>
            <a:off x="0" y="0"/>
            <a:ext cx="9144000" cy="684904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Картинка 92 из 80680"/>
          <p:cNvPicPr>
            <a:picLocks noChangeAspect="1" noChangeArrowheads="1" noCrop="1"/>
          </p:cNvPicPr>
          <p:nvPr/>
        </p:nvPicPr>
        <p:blipFill>
          <a:blip r:embed="rId2">
            <a:clrChange>
              <a:clrFrom>
                <a:srgbClr val="FE04FE"/>
              </a:clrFrom>
              <a:clrTo>
                <a:srgbClr val="FE04FE">
                  <a:alpha val="0"/>
                </a:srgbClr>
              </a:clrTo>
            </a:clrChange>
            <a:lum contrast="-40000"/>
          </a:blip>
          <a:srcRect/>
          <a:stretch>
            <a:fillRect/>
          </a:stretch>
        </p:blipFill>
        <p:spPr bwMode="auto">
          <a:xfrm>
            <a:off x="6215074" y="785794"/>
            <a:ext cx="2478005" cy="3214686"/>
          </a:xfrm>
          <a:prstGeom prst="rect">
            <a:avLst/>
          </a:prstGeom>
          <a:noFill/>
        </p:spPr>
      </p:pic>
      <p:sp>
        <p:nvSpPr>
          <p:cNvPr id="3" name="Облако 2"/>
          <p:cNvSpPr/>
          <p:nvPr/>
        </p:nvSpPr>
        <p:spPr>
          <a:xfrm>
            <a:off x="4786314" y="5929330"/>
            <a:ext cx="4143404" cy="714380"/>
          </a:xfrm>
          <a:prstGeom prst="cloud">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smtClean="0">
                <a:effectLst>
                  <a:outerShdw blurRad="38100" dist="38100" dir="2700000" algn="tl">
                    <a:srgbClr val="000000">
                      <a:alpha val="43137"/>
                    </a:srgbClr>
                  </a:outerShdw>
                </a:effectLst>
                <a:latin typeface="+mj-lt"/>
              </a:rPr>
              <a:t>Земля вращается вокруг своей оси . </a:t>
            </a:r>
            <a:endParaRPr lang="ru-RU" sz="2000" dirty="0">
              <a:latin typeface="+mj-lt"/>
            </a:endParaRPr>
          </a:p>
        </p:txBody>
      </p:sp>
      <p:pic>
        <p:nvPicPr>
          <p:cNvPr id="30723" name="Picture 3" descr="D:\Общие документы\КАРТИНКИ\АНИМИРОВАННЫЕ КАРТИНКИ\1 (421).gif"/>
          <p:cNvPicPr>
            <a:picLocks noChangeAspect="1" noChangeArrowheads="1" noCrop="1"/>
          </p:cNvPicPr>
          <p:nvPr/>
        </p:nvPicPr>
        <p:blipFill>
          <a:blip r:embed="rId3"/>
          <a:srcRect/>
          <a:stretch>
            <a:fillRect/>
          </a:stretch>
        </p:blipFill>
        <p:spPr bwMode="auto">
          <a:xfrm>
            <a:off x="500034" y="1714488"/>
            <a:ext cx="4500594" cy="4500594"/>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Картинка 7 из 890"/>
          <p:cNvPicPr>
            <a:picLocks noChangeAspect="1" noChangeArrowheads="1" noCrop="1"/>
          </p:cNvPicPr>
          <p:nvPr/>
        </p:nvPicPr>
        <p:blipFill>
          <a:blip r:embed="rId2"/>
          <a:srcRect/>
          <a:stretch>
            <a:fillRect/>
          </a:stretch>
        </p:blipFill>
        <p:spPr bwMode="auto">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Прямоугольник 3"/>
          <p:cNvSpPr/>
          <p:nvPr/>
        </p:nvSpPr>
        <p:spPr>
          <a:xfrm>
            <a:off x="0" y="4214818"/>
            <a:ext cx="9144000" cy="26431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effectLst>
                  <a:outerShdw blurRad="38100" dist="38100" dir="2700000" algn="tl">
                    <a:srgbClr val="000000">
                      <a:alpha val="43137"/>
                    </a:srgbClr>
                  </a:outerShdw>
                </a:effectLst>
                <a:latin typeface="+mj-lt"/>
              </a:rPr>
              <a:t>Земля намного меньше Солнца.                                                                                               Земля постоянно движется вокруг Солнца.                                                                               Да и ещё сама вращается наподобие детского волчка.</a:t>
            </a:r>
            <a:endParaRPr lang="ru-RU" sz="2200" b="1" dirty="0">
              <a:effectLst>
                <a:outerShdw blurRad="38100" dist="38100" dir="2700000" algn="tl">
                  <a:srgbClr val="000000">
                    <a:alpha val="43137"/>
                  </a:srgbClr>
                </a:outerShdw>
              </a:effectLst>
              <a:latin typeface="+mj-lt"/>
            </a:endParaRPr>
          </a:p>
        </p:txBody>
      </p:sp>
      <p:sp>
        <p:nvSpPr>
          <p:cNvPr id="6" name="Облако 5"/>
          <p:cNvSpPr/>
          <p:nvPr/>
        </p:nvSpPr>
        <p:spPr>
          <a:xfrm>
            <a:off x="142844" y="4500570"/>
            <a:ext cx="8858312" cy="2214578"/>
          </a:xfrm>
          <a:prstGeom prst="clou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Картинка 17 из 3387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28596" y="2857496"/>
            <a:ext cx="3714776" cy="3650885"/>
          </a:xfrm>
          <a:prstGeom prst="rect">
            <a:avLst/>
          </a:prstGeom>
          <a:noFill/>
        </p:spPr>
      </p:pic>
      <p:pic>
        <p:nvPicPr>
          <p:cNvPr id="1026" name="Picture 2" descr="C:\Documents and Settings\Admin\Рабочий стол\Презентации\Муравей Вопросик.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500958" y="4500570"/>
            <a:ext cx="1408113" cy="2139950"/>
          </a:xfrm>
          <a:prstGeom prst="rect">
            <a:avLst/>
          </a:prstGeom>
          <a:noFill/>
        </p:spPr>
      </p:pic>
      <p:sp>
        <p:nvSpPr>
          <p:cNvPr id="3" name="Выноска-облако 2"/>
          <p:cNvSpPr/>
          <p:nvPr/>
        </p:nvSpPr>
        <p:spPr>
          <a:xfrm>
            <a:off x="2928926" y="857232"/>
            <a:ext cx="6000792" cy="2214578"/>
          </a:xfrm>
          <a:prstGeom prst="cloudCallout">
            <a:avLst>
              <a:gd name="adj1" fmla="val 26836"/>
              <a:gd name="adj2" fmla="val 12259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2400" b="1" dirty="0" smtClean="0">
              <a:effectLst>
                <a:outerShdw blurRad="38100" dist="38100" dir="2700000" algn="tl">
                  <a:srgbClr val="000000">
                    <a:alpha val="43137"/>
                  </a:srgbClr>
                </a:outerShdw>
              </a:effectLst>
              <a:latin typeface="+mj-lt"/>
            </a:endParaRPr>
          </a:p>
          <a:p>
            <a:pPr algn="ctr"/>
            <a:r>
              <a:rPr lang="ru-RU" sz="2400" b="1" dirty="0" smtClean="0">
                <a:effectLst>
                  <a:outerShdw blurRad="38100" dist="38100" dir="2700000" algn="tl">
                    <a:srgbClr val="000000">
                      <a:alpha val="43137"/>
                    </a:srgbClr>
                  </a:outerShdw>
                </a:effectLst>
                <a:latin typeface="+mj-lt"/>
              </a:rPr>
              <a:t>Ни начала, ни конца,</a:t>
            </a:r>
            <a:br>
              <a:rPr lang="ru-RU" sz="2400" b="1" dirty="0" smtClean="0">
                <a:effectLst>
                  <a:outerShdw blurRad="38100" dist="38100" dir="2700000" algn="tl">
                    <a:srgbClr val="000000">
                      <a:alpha val="43137"/>
                    </a:srgbClr>
                  </a:outerShdw>
                </a:effectLst>
                <a:latin typeface="+mj-lt"/>
              </a:rPr>
            </a:br>
            <a:r>
              <a:rPr lang="ru-RU" sz="2400" b="1" dirty="0" smtClean="0">
                <a:effectLst>
                  <a:outerShdw blurRad="38100" dist="38100" dir="2700000" algn="tl">
                    <a:srgbClr val="000000">
                      <a:alpha val="43137"/>
                    </a:srgbClr>
                  </a:outerShdw>
                </a:effectLst>
                <a:latin typeface="+mj-lt"/>
              </a:rPr>
              <a:t>Ни затылка, ни лица.</a:t>
            </a:r>
            <a:br>
              <a:rPr lang="ru-RU" sz="2400" b="1" dirty="0" smtClean="0">
                <a:effectLst>
                  <a:outerShdw blurRad="38100" dist="38100" dir="2700000" algn="tl">
                    <a:srgbClr val="000000">
                      <a:alpha val="43137"/>
                    </a:srgbClr>
                  </a:outerShdw>
                </a:effectLst>
                <a:latin typeface="+mj-lt"/>
              </a:rPr>
            </a:br>
            <a:r>
              <a:rPr lang="ru-RU" sz="2400" b="1" dirty="0" smtClean="0">
                <a:effectLst>
                  <a:outerShdw blurRad="38100" dist="38100" dir="2700000" algn="tl">
                    <a:srgbClr val="000000">
                      <a:alpha val="43137"/>
                    </a:srgbClr>
                  </a:outerShdw>
                </a:effectLst>
                <a:latin typeface="+mj-lt"/>
              </a:rPr>
              <a:t>Знают все, и млад и стар,</a:t>
            </a:r>
            <a:br>
              <a:rPr lang="ru-RU" sz="2400" b="1" dirty="0" smtClean="0">
                <a:effectLst>
                  <a:outerShdw blurRad="38100" dist="38100" dir="2700000" algn="tl">
                    <a:srgbClr val="000000">
                      <a:alpha val="43137"/>
                    </a:srgbClr>
                  </a:outerShdw>
                </a:effectLst>
                <a:latin typeface="+mj-lt"/>
              </a:rPr>
            </a:br>
            <a:r>
              <a:rPr lang="ru-RU" sz="2400" b="1" dirty="0" smtClean="0">
                <a:effectLst>
                  <a:outerShdw blurRad="38100" dist="38100" dir="2700000" algn="tl">
                    <a:srgbClr val="000000">
                      <a:alpha val="43137"/>
                    </a:srgbClr>
                  </a:outerShdw>
                </a:effectLst>
                <a:latin typeface="+mj-lt"/>
              </a:rPr>
              <a:t>Что она — большущий шар.</a:t>
            </a:r>
            <a:br>
              <a:rPr lang="ru-RU" sz="2400" b="1" dirty="0" smtClean="0">
                <a:effectLst>
                  <a:outerShdw blurRad="38100" dist="38100" dir="2700000" algn="tl">
                    <a:srgbClr val="000000">
                      <a:alpha val="43137"/>
                    </a:srgbClr>
                  </a:outerShdw>
                </a:effectLst>
                <a:latin typeface="+mj-lt"/>
              </a:rPr>
            </a:br>
            <a:endParaRPr lang="ru-RU" sz="2200" b="1" dirty="0">
              <a:effectLst>
                <a:outerShdw blurRad="38100" dist="38100" dir="2700000" algn="tl">
                  <a:srgbClr val="000000">
                    <a:alpha val="43137"/>
                  </a:srgbClr>
                </a:outerShdw>
              </a:effectLst>
              <a:latin typeface="+mj-l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Картинка 207 из 4088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7158" y="2214554"/>
            <a:ext cx="3749273" cy="4359731"/>
          </a:xfrm>
          <a:prstGeom prst="rect">
            <a:avLst/>
          </a:prstGeom>
          <a:noFill/>
        </p:spPr>
      </p:pic>
      <p:pic>
        <p:nvPicPr>
          <p:cNvPr id="1026" name="Picture 2" descr="C:\Documents and Settings\Admin\Рабочий стол\Презентации\Муравей Вопросик.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500958" y="4500570"/>
            <a:ext cx="1408113" cy="2139950"/>
          </a:xfrm>
          <a:prstGeom prst="rect">
            <a:avLst/>
          </a:prstGeom>
          <a:noFill/>
        </p:spPr>
      </p:pic>
      <p:sp>
        <p:nvSpPr>
          <p:cNvPr id="3" name="Выноска-облако 2"/>
          <p:cNvSpPr/>
          <p:nvPr/>
        </p:nvSpPr>
        <p:spPr>
          <a:xfrm>
            <a:off x="3643306" y="857232"/>
            <a:ext cx="5286412" cy="2214578"/>
          </a:xfrm>
          <a:prstGeom prst="cloudCallout">
            <a:avLst>
              <a:gd name="adj1" fmla="val 26836"/>
              <a:gd name="adj2" fmla="val 12259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effectLst>
                  <a:outerShdw blurRad="38100" dist="38100" dir="2700000" algn="tl">
                    <a:srgbClr val="000000">
                      <a:alpha val="43137"/>
                    </a:srgbClr>
                  </a:outerShdw>
                </a:effectLst>
                <a:latin typeface="+mj-lt"/>
              </a:rPr>
              <a:t>На ноге стоит одной,</a:t>
            </a:r>
            <a:br>
              <a:rPr lang="ru-RU" sz="2400" b="1" dirty="0" smtClean="0">
                <a:effectLst>
                  <a:outerShdw blurRad="38100" dist="38100" dir="2700000" algn="tl">
                    <a:srgbClr val="000000">
                      <a:alpha val="43137"/>
                    </a:srgbClr>
                  </a:outerShdw>
                </a:effectLst>
                <a:latin typeface="+mj-lt"/>
              </a:rPr>
            </a:br>
            <a:r>
              <a:rPr lang="ru-RU" sz="2400" b="1" dirty="0" smtClean="0">
                <a:effectLst>
                  <a:outerShdw blurRad="38100" dist="38100" dir="2700000" algn="tl">
                    <a:srgbClr val="000000">
                      <a:alpha val="43137"/>
                    </a:srgbClr>
                  </a:outerShdw>
                </a:effectLst>
                <a:latin typeface="+mj-lt"/>
              </a:rPr>
              <a:t>Крутит - вертит головой.</a:t>
            </a:r>
            <a:br>
              <a:rPr lang="ru-RU" sz="2400" b="1" dirty="0" smtClean="0">
                <a:effectLst>
                  <a:outerShdw blurRad="38100" dist="38100" dir="2700000" algn="tl">
                    <a:srgbClr val="000000">
                      <a:alpha val="43137"/>
                    </a:srgbClr>
                  </a:outerShdw>
                </a:effectLst>
                <a:latin typeface="+mj-lt"/>
              </a:rPr>
            </a:br>
            <a:r>
              <a:rPr lang="ru-RU" sz="2400" b="1" dirty="0" smtClean="0">
                <a:effectLst>
                  <a:outerShdw blurRad="38100" dist="38100" dir="2700000" algn="tl">
                    <a:srgbClr val="000000">
                      <a:alpha val="43137"/>
                    </a:srgbClr>
                  </a:outerShdw>
                </a:effectLst>
                <a:latin typeface="+mj-lt"/>
              </a:rPr>
              <a:t>Нам показывает страны,</a:t>
            </a:r>
            <a:br>
              <a:rPr lang="ru-RU" sz="2400" b="1" dirty="0" smtClean="0">
                <a:effectLst>
                  <a:outerShdw blurRad="38100" dist="38100" dir="2700000" algn="tl">
                    <a:srgbClr val="000000">
                      <a:alpha val="43137"/>
                    </a:srgbClr>
                  </a:outerShdw>
                </a:effectLst>
                <a:latin typeface="+mj-lt"/>
              </a:rPr>
            </a:br>
            <a:r>
              <a:rPr lang="ru-RU" sz="2400" b="1" dirty="0" smtClean="0">
                <a:effectLst>
                  <a:outerShdw blurRad="38100" dist="38100" dir="2700000" algn="tl">
                    <a:srgbClr val="000000">
                      <a:alpha val="43137"/>
                    </a:srgbClr>
                  </a:outerShdw>
                </a:effectLst>
                <a:latin typeface="+mj-lt"/>
              </a:rPr>
              <a:t>Реки, горы, океаны.</a:t>
            </a:r>
            <a:endParaRPr lang="ru-RU" sz="2200" b="1" dirty="0">
              <a:effectLst>
                <a:outerShdw blurRad="38100" dist="38100" dir="2700000" algn="tl">
                  <a:srgbClr val="000000">
                    <a:alpha val="43137"/>
                  </a:srgbClr>
                </a:outerShdw>
              </a:effectLst>
              <a:latin typeface="+mj-l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26" y="0"/>
            <a:ext cx="8786874" cy="7868424"/>
          </a:xfrm>
        </p:spPr>
        <p:txBody>
          <a:bodyPr>
            <a:normAutofit fontScale="90000"/>
          </a:bodyPr>
          <a:lstStyle/>
          <a:p>
            <a:r>
              <a:rPr lang="ru-RU" dirty="0" smtClean="0"/>
              <a:t>Вопросы:</a:t>
            </a:r>
            <a:br>
              <a:rPr lang="ru-RU" dirty="0" smtClean="0"/>
            </a:br>
            <a:r>
              <a:rPr lang="ru-RU" sz="3200" dirty="0" smtClean="0"/>
              <a:t>1. Как называется планета, на которой мы живем?</a:t>
            </a:r>
            <a:br>
              <a:rPr lang="ru-RU" sz="3200" dirty="0" smtClean="0"/>
            </a:br>
            <a:r>
              <a:rPr lang="ru-RU" sz="3200" dirty="0" smtClean="0"/>
              <a:t>2. На что похожа наша планета?</a:t>
            </a:r>
            <a:br>
              <a:rPr lang="ru-RU" sz="3200" dirty="0" smtClean="0"/>
            </a:br>
            <a:r>
              <a:rPr lang="ru-RU" sz="3200" dirty="0" smtClean="0"/>
              <a:t>3. Какой португальский учёный решил </a:t>
            </a:r>
            <a:r>
              <a:rPr lang="ru-RU" sz="3200" dirty="0" smtClean="0"/>
              <a:t>обойти вокруг Земли на </a:t>
            </a:r>
            <a:r>
              <a:rPr lang="ru-RU" sz="3200" dirty="0" smtClean="0"/>
              <a:t>корабле?</a:t>
            </a:r>
            <a:br>
              <a:rPr lang="ru-RU" sz="3200" dirty="0" smtClean="0"/>
            </a:br>
            <a:r>
              <a:rPr lang="ru-RU" sz="3200" dirty="0" smtClean="0"/>
              <a:t>4. Почему мы не замечаем, что Земля имеет форму шара?</a:t>
            </a:r>
            <a:br>
              <a:rPr lang="ru-RU" sz="3200" dirty="0" smtClean="0"/>
            </a:br>
            <a:r>
              <a:rPr lang="ru-RU" sz="3200" dirty="0" smtClean="0"/>
              <a:t>5. Земля намного меньше Солнца?</a:t>
            </a:r>
            <a:br>
              <a:rPr lang="ru-RU" sz="3200" dirty="0" smtClean="0"/>
            </a:br>
            <a:r>
              <a:rPr lang="ru-RU" sz="3200" dirty="0" smtClean="0"/>
              <a:t>6. Вокруг чего постоянно движется Земля?</a:t>
            </a:r>
            <a:br>
              <a:rPr lang="ru-RU" sz="3200" dirty="0" smtClean="0"/>
            </a:br>
            <a:r>
              <a:rPr lang="ru-RU" sz="3200" dirty="0" smtClean="0"/>
              <a:t>7. </a:t>
            </a:r>
            <a:r>
              <a:rPr lang="ru-RU" sz="3100" dirty="0" smtClean="0"/>
              <a:t>Какой </a:t>
            </a:r>
            <a:r>
              <a:rPr lang="ru-RU" sz="3100" dirty="0" smtClean="0"/>
              <a:t>п</a:t>
            </a:r>
            <a:r>
              <a:rPr lang="ru-RU" sz="3100" dirty="0" smtClean="0"/>
              <a:t>ольский </a:t>
            </a:r>
            <a:r>
              <a:rPr lang="ru-RU" sz="3100" dirty="0" smtClean="0"/>
              <a:t>учёный </a:t>
            </a:r>
            <a:r>
              <a:rPr lang="ru-RU" sz="3100" dirty="0" smtClean="0"/>
              <a:t>впервые </a:t>
            </a:r>
            <a:r>
              <a:rPr lang="ru-RU" sz="3100" dirty="0" smtClean="0"/>
              <a:t>установил, что Земля и другие планеты вращаются вокруг </a:t>
            </a:r>
            <a:r>
              <a:rPr lang="ru-RU" sz="3100" dirty="0" smtClean="0"/>
              <a:t>Солнца?</a:t>
            </a:r>
            <a:br>
              <a:rPr lang="ru-RU" sz="3100" dirty="0" smtClean="0"/>
            </a:br>
            <a:r>
              <a:rPr lang="ru-RU" sz="3600" dirty="0" smtClean="0"/>
              <a:t/>
            </a:r>
            <a:br>
              <a:rPr lang="ru-RU" sz="3600" dirty="0" smtClean="0"/>
            </a:br>
            <a:r>
              <a:rPr lang="ru-RU" sz="3200" dirty="0" smtClean="0"/>
              <a:t/>
            </a:r>
            <a:br>
              <a:rPr lang="ru-RU" sz="3200" dirty="0" smtClean="0"/>
            </a:br>
            <a:r>
              <a:rPr lang="ru-RU" dirty="0" smtClean="0"/>
              <a:t/>
            </a:r>
            <a:br>
              <a:rPr lang="ru-RU" dirty="0" smtClean="0"/>
            </a:br>
            <a:endParaRPr lang="ru-RU" dirty="0"/>
          </a:p>
        </p:txBody>
      </p:sp>
    </p:spTree>
  </p:cSld>
  <p:clrMapOvr>
    <a:masterClrMapping/>
  </p:clrMapOvr>
  <p:transition>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285720" y="1071546"/>
          <a:ext cx="4429156"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Схема 2"/>
          <p:cNvGraphicFramePr/>
          <p:nvPr/>
        </p:nvGraphicFramePr>
        <p:xfrm>
          <a:off x="4429156" y="1000108"/>
          <a:ext cx="4429156" cy="49292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Picture 12" descr="D:\Общие документы\КАРТИНКИ\АНИМИРОВАННЫЕ КАРТИНКИ\1 (42).gif"/>
          <p:cNvPicPr>
            <a:picLocks noChangeAspect="1" noChangeArrowheads="1" noCrop="1"/>
          </p:cNvPicPr>
          <p:nvPr/>
        </p:nvPicPr>
        <p:blipFill>
          <a:blip r:embed="rId10"/>
          <a:srcRect/>
          <a:stretch>
            <a:fillRect/>
          </a:stretch>
        </p:blipFill>
        <p:spPr bwMode="auto">
          <a:xfrm>
            <a:off x="5429256" y="5225666"/>
            <a:ext cx="3167078" cy="1108477"/>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Картинка 14 из 5517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429124" y="3357562"/>
            <a:ext cx="4357686" cy="3500438"/>
          </a:xfrm>
          <a:prstGeom prst="rect">
            <a:avLst/>
          </a:prstGeom>
          <a:noFill/>
        </p:spPr>
      </p:pic>
      <p:pic>
        <p:nvPicPr>
          <p:cNvPr id="5" name="Picture 2" descr="C:\Documents and Settings\Admin\Рабочий стол\Презентации\Мудрая Черепаха.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2844" y="4643446"/>
            <a:ext cx="2286000" cy="2047875"/>
          </a:xfrm>
          <a:prstGeom prst="rect">
            <a:avLst/>
          </a:prstGeom>
          <a:noFill/>
        </p:spPr>
      </p:pic>
      <p:sp>
        <p:nvSpPr>
          <p:cNvPr id="6" name="Выноска-облако 5"/>
          <p:cNvSpPr/>
          <p:nvPr/>
        </p:nvSpPr>
        <p:spPr>
          <a:xfrm>
            <a:off x="357158" y="857232"/>
            <a:ext cx="8143932" cy="2571768"/>
          </a:xfrm>
          <a:prstGeom prst="cloudCallout">
            <a:avLst>
              <a:gd name="adj1" fmla="val -21109"/>
              <a:gd name="adj2" fmla="val 11805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effectLst>
                  <a:outerShdw blurRad="38100" dist="38100" dir="2700000" algn="tl">
                    <a:srgbClr val="000000">
                      <a:alpha val="43137"/>
                    </a:srgbClr>
                  </a:outerShdw>
                </a:effectLst>
                <a:latin typeface="+mj-lt"/>
              </a:rPr>
              <a:t>Когда мы смотрим в окно, Земля к</a:t>
            </a:r>
            <a:r>
              <a:rPr lang="ru-RU" sz="2400" b="1" dirty="0" smtClean="0">
                <a:solidFill>
                  <a:srgbClr val="FF0000"/>
                </a:solidFill>
                <a:effectLst>
                  <a:outerShdw blurRad="38100" dist="38100" dir="2700000" algn="tl">
                    <a:srgbClr val="000000">
                      <a:alpha val="43137"/>
                    </a:srgbClr>
                  </a:outerShdw>
                </a:effectLst>
                <a:latin typeface="+mj-lt"/>
              </a:rPr>
              <a:t>а</a:t>
            </a:r>
            <a:r>
              <a:rPr lang="ru-RU" sz="2400" b="1" dirty="0" smtClean="0">
                <a:effectLst>
                  <a:outerShdw blurRad="38100" dist="38100" dir="2700000" algn="tl">
                    <a:srgbClr val="000000">
                      <a:alpha val="43137"/>
                    </a:srgbClr>
                  </a:outerShdw>
                </a:effectLst>
                <a:latin typeface="+mj-lt"/>
              </a:rPr>
              <a:t>жется нам плоской, как это блюдо. Предст</a:t>
            </a:r>
            <a:r>
              <a:rPr lang="ru-RU" sz="2400" b="1" dirty="0" smtClean="0">
                <a:solidFill>
                  <a:srgbClr val="FF0000"/>
                </a:solidFill>
                <a:effectLst>
                  <a:outerShdw blurRad="38100" dist="38100" dir="2700000" algn="tl">
                    <a:srgbClr val="000000">
                      <a:alpha val="43137"/>
                    </a:srgbClr>
                  </a:outerShdw>
                </a:effectLst>
                <a:latin typeface="+mj-lt"/>
              </a:rPr>
              <a:t>а</a:t>
            </a:r>
            <a:r>
              <a:rPr lang="ru-RU" sz="2400" b="1" dirty="0" smtClean="0">
                <a:effectLst>
                  <a:outerShdw blurRad="38100" dist="38100" dir="2700000" algn="tl">
                    <a:srgbClr val="000000">
                      <a:alpha val="43137"/>
                    </a:srgbClr>
                  </a:outerShdw>
                </a:effectLst>
                <a:latin typeface="+mj-lt"/>
              </a:rPr>
              <a:t>вьте, что на нем располож</a:t>
            </a:r>
            <a:r>
              <a:rPr lang="ru-RU" sz="2400" b="1" dirty="0" smtClean="0">
                <a:solidFill>
                  <a:srgbClr val="FF0000"/>
                </a:solidFill>
                <a:effectLst>
                  <a:outerShdw blurRad="38100" dist="38100" dir="2700000" algn="tl">
                    <a:srgbClr val="000000">
                      <a:alpha val="43137"/>
                    </a:srgbClr>
                  </a:outerShdw>
                </a:effectLst>
                <a:latin typeface="+mj-lt"/>
              </a:rPr>
              <a:t>и</a:t>
            </a:r>
            <a:r>
              <a:rPr lang="ru-RU" sz="2400" b="1" dirty="0" smtClean="0">
                <a:effectLst>
                  <a:outerShdw blurRad="38100" dist="38100" dir="2700000" algn="tl">
                    <a:srgbClr val="000000">
                      <a:alpha val="43137"/>
                    </a:srgbClr>
                  </a:outerShdw>
                </a:effectLst>
                <a:latin typeface="+mj-lt"/>
              </a:rPr>
              <a:t>лись дом</a:t>
            </a:r>
            <a:r>
              <a:rPr lang="ru-RU" sz="2400" b="1" dirty="0" smtClean="0">
                <a:solidFill>
                  <a:srgbClr val="FF0000"/>
                </a:solidFill>
                <a:effectLst>
                  <a:outerShdw blurRad="38100" dist="38100" dir="2700000" algn="tl">
                    <a:srgbClr val="000000">
                      <a:alpha val="43137"/>
                    </a:srgbClr>
                  </a:outerShdw>
                </a:effectLst>
                <a:latin typeface="+mj-lt"/>
              </a:rPr>
              <a:t>а</a:t>
            </a:r>
            <a:r>
              <a:rPr lang="ru-RU" sz="2400" b="1" dirty="0" smtClean="0">
                <a:effectLst>
                  <a:outerShdw blurRad="38100" dist="38100" dir="2700000" algn="tl">
                    <a:srgbClr val="000000">
                      <a:alpha val="43137"/>
                    </a:srgbClr>
                  </a:outerShdw>
                </a:effectLst>
                <a:latin typeface="+mj-lt"/>
              </a:rPr>
              <a:t>, дер</a:t>
            </a:r>
            <a:r>
              <a:rPr lang="ru-RU" sz="2400" b="1" dirty="0" smtClean="0">
                <a:solidFill>
                  <a:srgbClr val="FF0000"/>
                </a:solidFill>
                <a:effectLst>
                  <a:outerShdw blurRad="38100" dist="38100" dir="2700000" algn="tl">
                    <a:srgbClr val="000000">
                      <a:alpha val="43137"/>
                    </a:srgbClr>
                  </a:outerShdw>
                </a:effectLst>
                <a:latin typeface="+mj-lt"/>
              </a:rPr>
              <a:t>е</a:t>
            </a:r>
            <a:r>
              <a:rPr lang="ru-RU" sz="2400" b="1" dirty="0" smtClean="0">
                <a:effectLst>
                  <a:outerShdw blurRad="38100" dist="38100" dir="2700000" algn="tl">
                    <a:srgbClr val="000000">
                      <a:alpha val="43137"/>
                    </a:srgbClr>
                  </a:outerShdw>
                </a:effectLst>
                <a:latin typeface="+mj-lt"/>
              </a:rPr>
              <a:t>вья, целые город</a:t>
            </a:r>
            <a:r>
              <a:rPr lang="ru-RU" sz="2400" b="1" dirty="0" smtClean="0">
                <a:solidFill>
                  <a:srgbClr val="FF0000"/>
                </a:solidFill>
                <a:effectLst>
                  <a:outerShdw blurRad="38100" dist="38100" dir="2700000" algn="tl">
                    <a:srgbClr val="000000">
                      <a:alpha val="43137"/>
                    </a:srgbClr>
                  </a:outerShdw>
                </a:effectLst>
                <a:latin typeface="+mj-lt"/>
              </a:rPr>
              <a:t>а </a:t>
            </a:r>
            <a:r>
              <a:rPr lang="ru-RU" sz="2400" b="1" dirty="0" smtClean="0">
                <a:effectLst>
                  <a:outerShdw blurRad="38100" dist="38100" dir="2700000" algn="tl">
                    <a:srgbClr val="000000">
                      <a:alpha val="43137"/>
                    </a:srgbClr>
                  </a:outerShdw>
                </a:effectLst>
                <a:latin typeface="+mj-lt"/>
              </a:rPr>
              <a:t>и стр</a:t>
            </a:r>
            <a:r>
              <a:rPr lang="ru-RU" sz="2400" b="1" dirty="0" smtClean="0">
                <a:solidFill>
                  <a:srgbClr val="FF0000"/>
                </a:solidFill>
                <a:effectLst>
                  <a:outerShdw blurRad="38100" dist="38100" dir="2700000" algn="tl">
                    <a:srgbClr val="000000">
                      <a:alpha val="43137"/>
                    </a:srgbClr>
                  </a:outerShdw>
                </a:effectLst>
                <a:latin typeface="+mj-lt"/>
              </a:rPr>
              <a:t>а</a:t>
            </a:r>
            <a:r>
              <a:rPr lang="ru-RU" sz="2400" b="1" dirty="0" smtClean="0">
                <a:effectLst>
                  <a:outerShdw blurRad="38100" dist="38100" dir="2700000" algn="tl">
                    <a:srgbClr val="000000">
                      <a:alpha val="43137"/>
                    </a:srgbClr>
                  </a:outerShdw>
                </a:effectLst>
                <a:latin typeface="+mj-lt"/>
              </a:rPr>
              <a:t>ны, л</a:t>
            </a:r>
            <a:r>
              <a:rPr lang="ru-RU" sz="2400" b="1" dirty="0" smtClean="0">
                <a:solidFill>
                  <a:srgbClr val="FF0000"/>
                </a:solidFill>
                <a:effectLst>
                  <a:outerShdw blurRad="38100" dist="38100" dir="2700000" algn="tl">
                    <a:srgbClr val="000000">
                      <a:alpha val="43137"/>
                    </a:srgbClr>
                  </a:outerShdw>
                </a:effectLst>
                <a:latin typeface="+mj-lt"/>
              </a:rPr>
              <a:t>ю</a:t>
            </a:r>
            <a:r>
              <a:rPr lang="ru-RU" sz="2400" b="1" dirty="0" smtClean="0">
                <a:effectLst>
                  <a:outerShdw blurRad="38100" dist="38100" dir="2700000" algn="tl">
                    <a:srgbClr val="000000">
                      <a:alpha val="43137"/>
                    </a:srgbClr>
                  </a:outerShdw>
                </a:effectLst>
                <a:latin typeface="+mj-lt"/>
              </a:rPr>
              <a:t>ди и жив</a:t>
            </a:r>
            <a:r>
              <a:rPr lang="ru-RU" sz="2400" b="1" dirty="0" smtClean="0">
                <a:solidFill>
                  <a:srgbClr val="FF0000"/>
                </a:solidFill>
                <a:effectLst>
                  <a:outerShdw blurRad="38100" dist="38100" dir="2700000" algn="tl">
                    <a:srgbClr val="000000">
                      <a:alpha val="43137"/>
                    </a:srgbClr>
                  </a:outerShdw>
                </a:effectLst>
                <a:latin typeface="+mj-lt"/>
              </a:rPr>
              <a:t>о</a:t>
            </a:r>
            <a:r>
              <a:rPr lang="ru-RU" sz="2400" b="1" dirty="0" smtClean="0">
                <a:effectLst>
                  <a:outerShdw blurRad="38100" dist="38100" dir="2700000" algn="tl">
                    <a:srgbClr val="000000">
                      <a:alpha val="43137"/>
                    </a:srgbClr>
                  </a:outerShdw>
                </a:effectLst>
                <a:latin typeface="+mj-lt"/>
              </a:rPr>
              <a:t>тные.</a:t>
            </a:r>
            <a:endParaRPr lang="ru-RU" sz="2200" b="1" dirty="0">
              <a:effectLst>
                <a:outerShdw blurRad="38100" dist="38100" dir="2700000" algn="tl">
                  <a:srgbClr val="000000">
                    <a:alpha val="43137"/>
                  </a:srgbClr>
                </a:outerShdw>
              </a:effectLst>
              <a:latin typeface="+mj-lt"/>
            </a:endParaRPr>
          </a:p>
        </p:txBody>
      </p:sp>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14 из 5517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42910" y="928670"/>
            <a:ext cx="7775078" cy="5929330"/>
          </a:xfrm>
          <a:prstGeom prst="rect">
            <a:avLst/>
          </a:prstGeom>
          <a:noFill/>
        </p:spPr>
      </p:pic>
      <p:pic>
        <p:nvPicPr>
          <p:cNvPr id="21508" name="Picture 4" descr="D:\Общие документы\КАРТИНКИ\АНИМИРОВАННЫЕ КАРТИНКИ\1 (20).gif"/>
          <p:cNvPicPr>
            <a:picLocks noChangeAspect="1" noChangeArrowheads="1" noCrop="1"/>
          </p:cNvPicPr>
          <p:nvPr/>
        </p:nvPicPr>
        <p:blipFill>
          <a:blip r:embed="rId3"/>
          <a:srcRect/>
          <a:stretch>
            <a:fillRect/>
          </a:stretch>
        </p:blipFill>
        <p:spPr bwMode="auto">
          <a:xfrm>
            <a:off x="6500826" y="3643314"/>
            <a:ext cx="768637" cy="948786"/>
          </a:xfrm>
          <a:prstGeom prst="rect">
            <a:avLst/>
          </a:prstGeom>
          <a:noFill/>
        </p:spPr>
      </p:pic>
      <p:pic>
        <p:nvPicPr>
          <p:cNvPr id="21511" name="Picture 7" descr="D:\Общие документы\КАРТИНКИ\АНИМИРОВАННЫЕ КАРТИНКИ\1 (274).gif"/>
          <p:cNvPicPr>
            <a:picLocks noChangeAspect="1" noChangeArrowheads="1" noCrop="1"/>
          </p:cNvPicPr>
          <p:nvPr/>
        </p:nvPicPr>
        <p:blipFill>
          <a:blip r:embed="rId4"/>
          <a:srcRect/>
          <a:stretch>
            <a:fillRect/>
          </a:stretch>
        </p:blipFill>
        <p:spPr bwMode="auto">
          <a:xfrm>
            <a:off x="6163758" y="1643050"/>
            <a:ext cx="1930839" cy="1506479"/>
          </a:xfrm>
          <a:prstGeom prst="rect">
            <a:avLst/>
          </a:prstGeom>
          <a:noFill/>
        </p:spPr>
      </p:pic>
      <p:pic>
        <p:nvPicPr>
          <p:cNvPr id="10" name="Picture 2" descr="C:\Users\1\Pictures\КАРТИНКИ\АНИМИРОВАННЫЕ КАРТИНКИ\1 (445).gif"/>
          <p:cNvPicPr>
            <a:picLocks noChangeAspect="1" noChangeArrowheads="1"/>
          </p:cNvPicPr>
          <p:nvPr/>
        </p:nvPicPr>
        <p:blipFill>
          <a:blip r:embed="rId5"/>
          <a:srcRect/>
          <a:stretch>
            <a:fillRect/>
          </a:stretch>
        </p:blipFill>
        <p:spPr bwMode="auto">
          <a:xfrm>
            <a:off x="2357422" y="571480"/>
            <a:ext cx="2071702" cy="2457068"/>
          </a:xfrm>
          <a:prstGeom prst="rect">
            <a:avLst/>
          </a:prstGeom>
          <a:noFill/>
        </p:spPr>
      </p:pic>
      <p:pic>
        <p:nvPicPr>
          <p:cNvPr id="21512" name="Picture 8" descr="D:\Общие документы\КАРТИНКИ\АНИМИРОВАННЫЕ КАРТИНКИ\1 (346).gif"/>
          <p:cNvPicPr>
            <a:picLocks noChangeAspect="1" noChangeArrowheads="1" noCrop="1"/>
          </p:cNvPicPr>
          <p:nvPr/>
        </p:nvPicPr>
        <p:blipFill>
          <a:blip r:embed="rId6"/>
          <a:srcRect/>
          <a:stretch>
            <a:fillRect/>
          </a:stretch>
        </p:blipFill>
        <p:spPr bwMode="auto">
          <a:xfrm>
            <a:off x="4357686" y="1857364"/>
            <a:ext cx="2000264" cy="2000264"/>
          </a:xfrm>
          <a:prstGeom prst="rect">
            <a:avLst/>
          </a:prstGeom>
          <a:noFill/>
        </p:spPr>
      </p:pic>
      <p:pic>
        <p:nvPicPr>
          <p:cNvPr id="21513" name="Picture 9" descr="D:\Общие документы\КАРТИНКИ\АНИМИРОВАННЫЕ КАРТИНКИ\1 (413).gif"/>
          <p:cNvPicPr>
            <a:picLocks noChangeAspect="1" noChangeArrowheads="1" noCrop="1"/>
          </p:cNvPicPr>
          <p:nvPr/>
        </p:nvPicPr>
        <p:blipFill>
          <a:blip r:embed="rId7"/>
          <a:srcRect/>
          <a:stretch>
            <a:fillRect/>
          </a:stretch>
        </p:blipFill>
        <p:spPr bwMode="auto">
          <a:xfrm>
            <a:off x="2643174" y="3286124"/>
            <a:ext cx="1724025" cy="1028700"/>
          </a:xfrm>
          <a:prstGeom prst="rect">
            <a:avLst/>
          </a:prstGeom>
          <a:noFill/>
        </p:spPr>
      </p:pic>
      <p:pic>
        <p:nvPicPr>
          <p:cNvPr id="21514" name="Picture 10" descr="D:\Общие документы\КАРТИНКИ\АНИМИРОВАННЫЕ КАРТИНКИ\1 (392).gif"/>
          <p:cNvPicPr>
            <a:picLocks noChangeAspect="1" noChangeArrowheads="1" noCrop="1"/>
          </p:cNvPicPr>
          <p:nvPr/>
        </p:nvPicPr>
        <p:blipFill>
          <a:blip r:embed="rId8"/>
          <a:srcRect/>
          <a:stretch>
            <a:fillRect/>
          </a:stretch>
        </p:blipFill>
        <p:spPr bwMode="auto">
          <a:xfrm>
            <a:off x="5286380" y="642918"/>
            <a:ext cx="928694" cy="1083477"/>
          </a:xfrm>
          <a:prstGeom prst="rect">
            <a:avLst/>
          </a:prstGeom>
          <a:noFill/>
        </p:spPr>
      </p:pic>
      <p:pic>
        <p:nvPicPr>
          <p:cNvPr id="21515" name="Picture 11" descr="D:\Общие документы\КАРТИНКИ\АНИМИРОВАННЫЕ КАРТИНКИ\1 (410).gif"/>
          <p:cNvPicPr>
            <a:picLocks noChangeAspect="1" noChangeArrowheads="1" noCrop="1"/>
          </p:cNvPicPr>
          <p:nvPr/>
        </p:nvPicPr>
        <p:blipFill>
          <a:blip r:embed="rId9"/>
          <a:srcRect/>
          <a:stretch>
            <a:fillRect/>
          </a:stretch>
        </p:blipFill>
        <p:spPr bwMode="auto">
          <a:xfrm>
            <a:off x="4214810" y="4357694"/>
            <a:ext cx="1514475" cy="952500"/>
          </a:xfrm>
          <a:prstGeom prst="rect">
            <a:avLst/>
          </a:prstGeom>
          <a:noFill/>
        </p:spPr>
      </p:pic>
      <p:pic>
        <p:nvPicPr>
          <p:cNvPr id="21516" name="Picture 12" descr="D:\Общие документы\КАРТИНКИ\АНИМИРОВАННЫЕ КАРТИНКИ\1 (408).gif"/>
          <p:cNvPicPr>
            <a:picLocks noChangeAspect="1" noChangeArrowheads="1" noCrop="1"/>
          </p:cNvPicPr>
          <p:nvPr/>
        </p:nvPicPr>
        <p:blipFill>
          <a:blip r:embed="rId10"/>
          <a:srcRect/>
          <a:stretch>
            <a:fillRect/>
          </a:stretch>
        </p:blipFill>
        <p:spPr bwMode="auto">
          <a:xfrm>
            <a:off x="1142976" y="2214554"/>
            <a:ext cx="1609312" cy="188678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Картинка 177 из 7967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143504" y="3214686"/>
            <a:ext cx="3324228" cy="3411707"/>
          </a:xfrm>
          <a:prstGeom prst="rect">
            <a:avLst/>
          </a:prstGeom>
          <a:noFill/>
        </p:spPr>
      </p:pic>
      <p:pic>
        <p:nvPicPr>
          <p:cNvPr id="5" name="Picture 2" descr="C:\Documents and Settings\Admin\Рабочий стол\Презентации\Мудрая Черепаха.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2844" y="4643446"/>
            <a:ext cx="2286000" cy="2047875"/>
          </a:xfrm>
          <a:prstGeom prst="rect">
            <a:avLst/>
          </a:prstGeom>
          <a:noFill/>
        </p:spPr>
      </p:pic>
      <p:sp>
        <p:nvSpPr>
          <p:cNvPr id="6" name="Выноска-облако 5"/>
          <p:cNvSpPr/>
          <p:nvPr/>
        </p:nvSpPr>
        <p:spPr>
          <a:xfrm>
            <a:off x="357158" y="857232"/>
            <a:ext cx="8143932" cy="2071702"/>
          </a:xfrm>
          <a:prstGeom prst="cloudCallout">
            <a:avLst>
              <a:gd name="adj1" fmla="val -23644"/>
              <a:gd name="adj2" fmla="val 14557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effectLst>
                  <a:outerShdw blurRad="38100" dist="38100" dir="2700000" algn="tl">
                    <a:srgbClr val="000000">
                      <a:alpha val="43137"/>
                    </a:srgbClr>
                  </a:outerShdw>
                </a:effectLst>
                <a:latin typeface="+mj-lt"/>
              </a:rPr>
              <a:t>Но некоторые из вас, ребята, сказали, что Земля похожа на мяч, то есть имеет форму шара. </a:t>
            </a:r>
            <a:endParaRPr lang="ru-RU" sz="2200" b="1" dirty="0">
              <a:effectLst>
                <a:outerShdw blurRad="38100" dist="38100" dir="2700000" algn="tl">
                  <a:srgbClr val="000000">
                    <a:alpha val="43137"/>
                  </a:srgbClr>
                </a:outerShdw>
              </a:effectLst>
              <a:latin typeface="+mj-lt"/>
            </a:endParaRPr>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Новая папка\здравств мир\glob2.png"/>
          <p:cNvPicPr>
            <a:picLocks noChangeAspect="1" noChangeArrowheads="1"/>
          </p:cNvPicPr>
          <p:nvPr/>
        </p:nvPicPr>
        <p:blipFill>
          <a:blip r:embed="rId2"/>
          <a:srcRect/>
          <a:stretch>
            <a:fillRect/>
          </a:stretch>
        </p:blipFill>
        <p:spPr bwMode="auto">
          <a:xfrm>
            <a:off x="1857356" y="857232"/>
            <a:ext cx="5214974" cy="5812523"/>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Презентации\Муравей Вопросик.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500958" y="4500570"/>
            <a:ext cx="1408113" cy="2139950"/>
          </a:xfrm>
          <a:prstGeom prst="rect">
            <a:avLst/>
          </a:prstGeom>
          <a:noFill/>
        </p:spPr>
      </p:pic>
      <p:sp>
        <p:nvSpPr>
          <p:cNvPr id="3" name="Выноска-облако 2"/>
          <p:cNvSpPr/>
          <p:nvPr/>
        </p:nvSpPr>
        <p:spPr>
          <a:xfrm>
            <a:off x="142844" y="857232"/>
            <a:ext cx="8786874" cy="3143272"/>
          </a:xfrm>
          <a:prstGeom prst="cloudCallout">
            <a:avLst>
              <a:gd name="adj1" fmla="val 27880"/>
              <a:gd name="adj2" fmla="val 813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2400" b="1" dirty="0" smtClean="0">
              <a:effectLst>
                <a:outerShdw blurRad="38100" dist="38100" dir="2700000" algn="tl">
                  <a:srgbClr val="000000">
                    <a:alpha val="43137"/>
                  </a:srgbClr>
                </a:outerShdw>
              </a:effectLst>
              <a:latin typeface="+mj-lt"/>
            </a:endParaRPr>
          </a:p>
          <a:p>
            <a:pPr algn="ctr"/>
            <a:r>
              <a:rPr lang="ru-RU" sz="2400" b="1" dirty="0" smtClean="0">
                <a:effectLst>
                  <a:outerShdw blurRad="38100" dist="38100" dir="2700000" algn="tl">
                    <a:srgbClr val="000000">
                      <a:alpha val="43137"/>
                    </a:srgbClr>
                  </a:outerShdw>
                </a:effectLst>
                <a:latin typeface="+mj-lt"/>
              </a:rPr>
              <a:t>Кто же прав? Если Земля плоская, значит, можно идти-идти по ней и в конце концов дойти до края Земли… Но пока никому из людей это не удавалось… А если Земля имеет форму шара, значит, многие люди ходят по ней вверх ногами…</a:t>
            </a:r>
            <a:endParaRPr lang="ru-RU" sz="2200" b="1" dirty="0">
              <a:effectLst>
                <a:outerShdw blurRad="38100" dist="38100" dir="2700000" algn="tl">
                  <a:srgbClr val="000000">
                    <a:alpha val="43137"/>
                  </a:srgbClr>
                </a:outerShdw>
              </a:effectLst>
              <a:latin typeface="+mj-lt"/>
            </a:endParaRPr>
          </a:p>
        </p:txBody>
      </p:sp>
      <p:pic>
        <p:nvPicPr>
          <p:cNvPr id="5" name="Picture 4" descr="C:\Users\1\Pictures\КАРТИНКИ\АНИМИРОВАННЫЕ КАРТИНКИ\1 (363).gif"/>
          <p:cNvPicPr>
            <a:picLocks noChangeAspect="1" noChangeArrowheads="1" noCrop="1"/>
          </p:cNvPicPr>
          <p:nvPr/>
        </p:nvPicPr>
        <p:blipFill>
          <a:blip r:embed="rId3"/>
          <a:srcRect/>
          <a:stretch>
            <a:fillRect/>
          </a:stretch>
        </p:blipFill>
        <p:spPr bwMode="auto">
          <a:xfrm>
            <a:off x="785786" y="4572008"/>
            <a:ext cx="3286148" cy="1951149"/>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676" name="Picture 4" descr="Картинка 89 из 2034"/>
          <p:cNvPicPr>
            <a:picLocks noChangeAspect="1" noChangeArrowheads="1"/>
          </p:cNvPicPr>
          <p:nvPr/>
        </p:nvPicPr>
        <p:blipFill>
          <a:blip r:embed="rId2"/>
          <a:srcRect/>
          <a:stretch>
            <a:fillRect/>
          </a:stretch>
        </p:blipFill>
        <p:spPr bwMode="auto">
          <a:xfrm>
            <a:off x="285720" y="3643314"/>
            <a:ext cx="4286280" cy="285751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7" name="Блок-схема: ручной ввод 16"/>
          <p:cNvSpPr/>
          <p:nvPr/>
        </p:nvSpPr>
        <p:spPr>
          <a:xfrm>
            <a:off x="1142976" y="4572008"/>
            <a:ext cx="3429024" cy="1928826"/>
          </a:xfrm>
          <a:prstGeom prst="flowChartManualInput">
            <a:avLst/>
          </a:prstGeom>
          <a:solidFill>
            <a:schemeClr val="tx1"/>
          </a:solidFill>
          <a:ln>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8678" name="Picture 6" descr="Картинка 1 из 385488"/>
          <p:cNvPicPr>
            <a:picLocks noChangeAspect="1" noChangeArrowheads="1"/>
          </p:cNvPicPr>
          <p:nvPr/>
        </p:nvPicPr>
        <p:blipFill>
          <a:blip r:embed="rId3">
            <a:clrChange>
              <a:clrFrom>
                <a:srgbClr val="0E0E0E"/>
              </a:clrFrom>
              <a:clrTo>
                <a:srgbClr val="0E0E0E">
                  <a:alpha val="0"/>
                </a:srgbClr>
              </a:clrTo>
            </a:clrChange>
          </a:blip>
          <a:srcRect/>
          <a:stretch>
            <a:fillRect/>
          </a:stretch>
        </p:blipFill>
        <p:spPr bwMode="auto">
          <a:xfrm>
            <a:off x="5286380" y="857232"/>
            <a:ext cx="3643338" cy="3580676"/>
          </a:xfrm>
          <a:prstGeom prst="rect">
            <a:avLst/>
          </a:prstGeom>
          <a:ln>
            <a:noFill/>
          </a:ln>
          <a:effectLst>
            <a:outerShdw blurRad="292100" dist="139700" dir="2700000" algn="tl" rotWithShape="0">
              <a:srgbClr val="333333">
                <a:alpha val="65000"/>
              </a:srgbClr>
            </a:outerShdw>
          </a:effectLst>
        </p:spPr>
      </p:pic>
      <p:sp>
        <p:nvSpPr>
          <p:cNvPr id="23" name="Пятно 2 22"/>
          <p:cNvSpPr/>
          <p:nvPr/>
        </p:nvSpPr>
        <p:spPr>
          <a:xfrm>
            <a:off x="142844" y="642918"/>
            <a:ext cx="5286412" cy="264320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effectLst>
                  <a:outerShdw blurRad="38100" dist="38100" dir="2700000" algn="tl">
                    <a:srgbClr val="000000">
                      <a:alpha val="43137"/>
                    </a:srgbClr>
                  </a:outerShdw>
                </a:effectLst>
                <a:latin typeface="+mj-lt"/>
              </a:rPr>
              <a:t>На каком из них показана плоская Земля, а на каком — шарообразная? </a:t>
            </a:r>
            <a:endParaRPr lang="ru-RU" b="1" dirty="0">
              <a:solidFill>
                <a:schemeClr val="bg1"/>
              </a:solidFill>
              <a:effectLst>
                <a:outerShdw blurRad="38100" dist="38100" dir="2700000" algn="tl">
                  <a:srgbClr val="000000">
                    <a:alpha val="43137"/>
                  </a:srgbClr>
                </a:outerShdw>
              </a:effectLst>
              <a:latin typeface="+mj-lt"/>
            </a:endParaRPr>
          </a:p>
        </p:txBody>
      </p:sp>
      <p:sp>
        <p:nvSpPr>
          <p:cNvPr id="25" name="Пятно 2 24"/>
          <p:cNvSpPr/>
          <p:nvPr/>
        </p:nvSpPr>
        <p:spPr>
          <a:xfrm>
            <a:off x="5072066" y="4714884"/>
            <a:ext cx="3786214" cy="192882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effectLst>
                  <a:outerShdw blurRad="38100" dist="38100" dir="2700000" algn="tl">
                    <a:srgbClr val="000000">
                      <a:alpha val="43137"/>
                    </a:srgbClr>
                  </a:outerShdw>
                </a:effectLst>
                <a:latin typeface="+mj-lt"/>
              </a:rPr>
              <a:t>Какое же изображение правильное?</a:t>
            </a:r>
            <a:endParaRPr lang="ru-RU" b="1"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F98D"/>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360</TotalTime>
  <Words>281</Words>
  <Application>Microsoft Office PowerPoint</Application>
  <PresentationFormat>Экран (4:3)</PresentationFormat>
  <Paragraphs>52</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Поток</vt:lpstr>
      <vt:lpstr>Мир вокруг нас</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Давайте вылепим из пластилина модель Земли. Пластилин какого цвета нам понадобится?</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Вопросы: 1. Как называется планета, на которой мы живем? 2. На что похожа наша планета? 3. Какой португальский учёный решил обойти вокруг Земли на корабле? 4. Почему мы не замечаем, что Земля имеет форму шара? 5. Земля намного меньше Солнца? 6. Вокруг чего постоянно движется Земля? 7. Какой польский учёный впервые установил, что Земля и другие планеты вращаются вокруг Солнца?    </vt:lpstr>
      <vt:lpstr>Слайд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Мир вокруг нас</dc:title>
  <dc:creator>Евгения</dc:creator>
  <cp:lastModifiedBy>каргина</cp:lastModifiedBy>
  <cp:revision>45</cp:revision>
  <dcterms:modified xsi:type="dcterms:W3CDTF">2009-12-22T06:20:03Z</dcterms:modified>
</cp:coreProperties>
</file>