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" r:id="rId2"/>
    <p:sldId id="323" r:id="rId3"/>
    <p:sldId id="325" r:id="rId4"/>
    <p:sldId id="326" r:id="rId5"/>
    <p:sldId id="327" r:id="rId6"/>
    <p:sldId id="328" r:id="rId7"/>
    <p:sldId id="329" r:id="rId8"/>
    <p:sldId id="330" r:id="rId9"/>
    <p:sldId id="333" r:id="rId10"/>
    <p:sldId id="33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F68A"/>
    <a:srgbClr val="99FF66"/>
    <a:srgbClr val="6699FF"/>
    <a:srgbClr val="5CB090"/>
    <a:srgbClr val="808000"/>
    <a:srgbClr val="009900"/>
    <a:srgbClr val="FFFF66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72A6A-0F63-4C0C-99B5-CF1963DFA646}" type="datetimeFigureOut">
              <a:rPr lang="ru-RU"/>
              <a:pPr>
                <a:defRPr/>
              </a:pPr>
              <a:t>02.08.2013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A62F8-F975-4070-89CE-B16A342EBC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A3361-9F9D-458A-9067-47FBC90AF5C8}" type="datetimeFigureOut">
              <a:rPr lang="ru-RU"/>
              <a:pPr>
                <a:defRPr/>
              </a:pPr>
              <a:t>02.08.2013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53FD0-5E54-437C-BDBA-738F82F33B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9EB66-8F1D-4A4B-BBAE-88B86DA7F833}" type="datetimeFigureOut">
              <a:rPr lang="ru-RU"/>
              <a:pPr>
                <a:defRPr/>
              </a:pPr>
              <a:t>02.08.2013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DE820-A29E-40AC-B43E-5D7FD54E9C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5223B-E96F-4941-92CC-85D8416B0B15}" type="datetimeFigureOut">
              <a:rPr lang="ru-RU"/>
              <a:pPr>
                <a:defRPr/>
              </a:pPr>
              <a:t>02.08.2013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5DEC8-91D1-4608-8698-AACC641AFA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CB769-7DF6-42D0-BA7B-3BB32F3D8C01}" type="datetimeFigureOut">
              <a:rPr lang="ru-RU"/>
              <a:pPr>
                <a:defRPr/>
              </a:pPr>
              <a:t>02.08.2013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AD904-3264-42C5-A0EE-2FA7A7E11B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98E22-052B-448A-9359-89E0EAB1F2CB}" type="datetimeFigureOut">
              <a:rPr lang="ru-RU"/>
              <a:pPr>
                <a:defRPr/>
              </a:pPr>
              <a:t>02.08.2013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0EC8F-438F-4ED2-8944-BC56FFC4DB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1DDEA-EBFB-4893-BC68-3D4041F7E56B}" type="datetimeFigureOut">
              <a:rPr lang="ru-RU"/>
              <a:pPr>
                <a:defRPr/>
              </a:pPr>
              <a:t>02.08.2013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36F30-5DB6-433C-917D-2B47B0A07E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B8488-B5B8-443D-8230-9655C8CBED3B}" type="datetimeFigureOut">
              <a:rPr lang="ru-RU"/>
              <a:pPr>
                <a:defRPr/>
              </a:pPr>
              <a:t>02.08.2013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5D114-22B9-4911-8ED9-46F9C54D4D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9EE0D-1767-4087-BD84-1D44DC013FFF}" type="datetimeFigureOut">
              <a:rPr lang="ru-RU"/>
              <a:pPr>
                <a:defRPr/>
              </a:pPr>
              <a:t>02.08.2013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1F2DD-CFCF-4058-9E86-A6E0F7C89C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CE8CC-F358-4E2E-98C5-675F0A7A5F0A}" type="datetimeFigureOut">
              <a:rPr lang="ru-RU"/>
              <a:pPr>
                <a:defRPr/>
              </a:pPr>
              <a:t>02.08.2013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BCE11-96F5-48C6-9B16-9473A8BDA6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CA419-3F67-43FC-ABCA-58A668AE2F67}" type="datetimeFigureOut">
              <a:rPr lang="ru-RU"/>
              <a:pPr>
                <a:defRPr/>
              </a:pPr>
              <a:t>02.08.2013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CCABF-28BB-44A5-8160-92A61C3A5B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3694F2-75A9-45B9-9234-D31EDD7CE525}" type="datetimeFigureOut">
              <a:rPr lang="ru-RU"/>
              <a:pPr>
                <a:defRPr/>
              </a:pPr>
              <a:t>02.08.2013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4ACC19-05A1-4DDB-B655-1DEFE5AF44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2376264"/>
          </a:xfrm>
        </p:spPr>
        <p:txBody>
          <a:bodyPr/>
          <a:lstStyle/>
          <a:p>
            <a:r>
              <a:rPr lang="ru-RU" sz="4800" b="1" dirty="0" smtClean="0">
                <a:solidFill>
                  <a:srgbClr val="00B050"/>
                </a:solidFill>
                <a:latin typeface="Batang" pitchFamily="18" charset="-127"/>
                <a:ea typeface="Batang" pitchFamily="18" charset="-127"/>
              </a:rPr>
              <a:t>И, </a:t>
            </a:r>
            <a:r>
              <a:rPr lang="ru-RU" sz="4800" b="1" dirty="0" err="1" smtClean="0">
                <a:solidFill>
                  <a:srgbClr val="00B050"/>
                </a:solidFill>
                <a:latin typeface="Batang" pitchFamily="18" charset="-127"/>
                <a:ea typeface="Batang" pitchFamily="18" charset="-127"/>
              </a:rPr>
              <a:t>ы</a:t>
            </a:r>
            <a:r>
              <a:rPr lang="ru-RU" sz="4800" b="1" dirty="0" smtClean="0">
                <a:solidFill>
                  <a:srgbClr val="00B050"/>
                </a:solidFill>
                <a:latin typeface="Batang" pitchFamily="18" charset="-127"/>
                <a:ea typeface="Batang" pitchFamily="18" charset="-127"/>
              </a:rPr>
              <a:t>   после приставок.</a:t>
            </a:r>
            <a:r>
              <a:rPr lang="ru-RU" b="1" dirty="0" smtClean="0">
                <a:solidFill>
                  <a:srgbClr val="00B050"/>
                </a:solidFill>
                <a:latin typeface="Batang" pitchFamily="18" charset="-127"/>
                <a:ea typeface="Batang" pitchFamily="18" charset="-127"/>
              </a:rPr>
              <a:t/>
            </a:r>
            <a:br>
              <a:rPr lang="ru-RU" b="1" dirty="0" smtClean="0">
                <a:solidFill>
                  <a:srgbClr val="00B050"/>
                </a:solidFill>
                <a:latin typeface="Batang" pitchFamily="18" charset="-127"/>
                <a:ea typeface="Batang" pitchFamily="18" charset="-127"/>
              </a:rPr>
            </a:br>
            <a:r>
              <a:rPr lang="ru-RU" b="1" dirty="0" smtClean="0">
                <a:solidFill>
                  <a:srgbClr val="00B050"/>
                </a:solidFill>
                <a:latin typeface="Batang" pitchFamily="18" charset="-127"/>
                <a:ea typeface="Batang" pitchFamily="18" charset="-127"/>
              </a:rPr>
              <a:t> </a:t>
            </a:r>
            <a:endParaRPr lang="ru-RU" b="1" dirty="0">
              <a:solidFill>
                <a:srgbClr val="00B05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933056"/>
            <a:ext cx="7560840" cy="1705744"/>
          </a:xfrm>
        </p:spPr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284984"/>
            <a:ext cx="2880320" cy="2444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2952328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                            Всем  удачи!!!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8288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4581129"/>
            <a:ext cx="58326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Презентацию подготовила: </a:t>
            </a:r>
          </a:p>
          <a:p>
            <a:r>
              <a:rPr lang="ru-RU" dirty="0" err="1" smtClean="0"/>
              <a:t>Скакова</a:t>
            </a:r>
            <a:r>
              <a:rPr lang="ru-RU" dirty="0" smtClean="0"/>
              <a:t> </a:t>
            </a:r>
            <a:r>
              <a:rPr lang="ru-RU" dirty="0" err="1" smtClean="0"/>
              <a:t>Л.В.,учитель</a:t>
            </a:r>
            <a:r>
              <a:rPr lang="ru-RU" dirty="0" smtClean="0"/>
              <a:t> русского языка и литературы, МБОУ СОШ №10 с УИОП,</a:t>
            </a:r>
          </a:p>
          <a:p>
            <a:r>
              <a:rPr lang="ru-RU" dirty="0" smtClean="0"/>
              <a:t>г.Красногорск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764704"/>
            <a:ext cx="5184576" cy="213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64807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 l="14699" t="10001" r="19930" b="18925"/>
          <a:stretch>
            <a:fillRect/>
          </a:stretch>
        </p:blipFill>
        <p:spPr bwMode="auto">
          <a:xfrm>
            <a:off x="395536" y="548680"/>
            <a:ext cx="8496944" cy="5914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2160240"/>
          </a:xfr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После русских приставок (без-, </a:t>
            </a:r>
            <a:r>
              <a:rPr lang="ru-RU" dirty="0" err="1" smtClean="0"/>
              <a:t>вз</a:t>
            </a:r>
            <a:r>
              <a:rPr lang="ru-RU" dirty="0" smtClean="0"/>
              <a:t>-, об-, из-, над-, от-, пред-, раз-, с-, под-)   на согласный --      </a:t>
            </a:r>
            <a:r>
              <a:rPr lang="ru-RU" dirty="0" smtClean="0">
                <a:solidFill>
                  <a:srgbClr val="FF0000"/>
                </a:solidFill>
              </a:rPr>
              <a:t>-</a:t>
            </a:r>
            <a:r>
              <a:rPr lang="ru-RU" sz="6600" dirty="0" err="1" smtClean="0">
                <a:solidFill>
                  <a:srgbClr val="FF0000"/>
                </a:solidFill>
              </a:rPr>
              <a:t>ы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трелка углом вверх 2"/>
          <p:cNvSpPr/>
          <p:nvPr/>
        </p:nvSpPr>
        <p:spPr>
          <a:xfrm rot="10800000" flipH="1">
            <a:off x="7092280" y="476672"/>
            <a:ext cx="1008112" cy="144016"/>
          </a:xfrm>
          <a:prstGeom prst="bentUpArrow">
            <a:avLst>
              <a:gd name="adj1" fmla="val 21175"/>
              <a:gd name="adj2" fmla="val 27354"/>
              <a:gd name="adj3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Выгнутая вниз стрелка 3"/>
          <p:cNvSpPr/>
          <p:nvPr/>
        </p:nvSpPr>
        <p:spPr>
          <a:xfrm rot="10643584">
            <a:off x="7244980" y="1798630"/>
            <a:ext cx="1144386" cy="40790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15616" y="2852936"/>
            <a:ext cx="69847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/>
              <a:t>Ра</a:t>
            </a:r>
            <a:r>
              <a:rPr lang="ru-RU" sz="3200" u="sng" dirty="0" err="1" smtClean="0"/>
              <a:t>з</a:t>
            </a:r>
            <a:r>
              <a:rPr lang="ru-RU" sz="3200" dirty="0" err="1" smtClean="0"/>
              <a:t>-</a:t>
            </a:r>
            <a:r>
              <a:rPr lang="ru-RU" sz="3200" dirty="0" err="1" smtClean="0">
                <a:solidFill>
                  <a:srgbClr val="FF0000"/>
                </a:solidFill>
              </a:rPr>
              <a:t>Ы</a:t>
            </a:r>
            <a:r>
              <a:rPr lang="ru-RU" sz="3200" dirty="0" err="1" smtClean="0"/>
              <a:t>гр-ывал</a:t>
            </a:r>
            <a:r>
              <a:rPr lang="ru-RU" sz="3200" dirty="0" smtClean="0"/>
              <a:t>,        </a:t>
            </a:r>
            <a:r>
              <a:rPr lang="ru-RU" sz="3200" dirty="0" err="1" smtClean="0"/>
              <a:t>под-</a:t>
            </a:r>
            <a:r>
              <a:rPr lang="ru-RU" sz="3200" dirty="0" err="1" smtClean="0">
                <a:solidFill>
                  <a:srgbClr val="FF0000"/>
                </a:solidFill>
              </a:rPr>
              <a:t>Ы</a:t>
            </a:r>
            <a:r>
              <a:rPr lang="ru-RU" sz="3200" dirty="0" err="1" smtClean="0"/>
              <a:t>тож-ить</a:t>
            </a:r>
            <a:r>
              <a:rPr lang="ru-RU" sz="3200" dirty="0" smtClean="0"/>
              <a:t>,</a:t>
            </a:r>
          </a:p>
          <a:p>
            <a:endParaRPr lang="ru-RU" sz="3200" dirty="0" smtClean="0"/>
          </a:p>
          <a:p>
            <a:r>
              <a:rPr lang="ru-RU" sz="3200" dirty="0" err="1" smtClean="0"/>
              <a:t>раз--</a:t>
            </a:r>
            <a:r>
              <a:rPr lang="ru-RU" sz="3200" dirty="0" err="1" smtClean="0">
                <a:solidFill>
                  <a:srgbClr val="FF0000"/>
                </a:solidFill>
              </a:rPr>
              <a:t>Ы</a:t>
            </a:r>
            <a:r>
              <a:rPr lang="ru-RU" sz="3200" dirty="0" err="1" smtClean="0"/>
              <a:t>ск-ивал</a:t>
            </a:r>
            <a:r>
              <a:rPr lang="ru-RU" sz="3200" dirty="0" smtClean="0"/>
              <a:t>,        </a:t>
            </a:r>
            <a:r>
              <a:rPr lang="ru-RU" sz="3200" dirty="0" err="1" smtClean="0"/>
              <a:t>пред-</a:t>
            </a:r>
            <a:r>
              <a:rPr lang="ru-RU" sz="3200" dirty="0" err="1" smtClean="0">
                <a:solidFill>
                  <a:srgbClr val="FF0000"/>
                </a:solidFill>
              </a:rPr>
              <a:t>Ы</a:t>
            </a:r>
            <a:r>
              <a:rPr lang="ru-RU" sz="3200" dirty="0" err="1" smtClean="0"/>
              <a:t>д-ущий</a:t>
            </a:r>
            <a:r>
              <a:rPr lang="ru-RU" sz="3200" dirty="0" smtClean="0"/>
              <a:t>,</a:t>
            </a:r>
          </a:p>
          <a:p>
            <a:endParaRPr lang="ru-RU" sz="3200" dirty="0" smtClean="0"/>
          </a:p>
          <a:p>
            <a:r>
              <a:rPr lang="ru-RU" sz="3200" dirty="0" err="1" smtClean="0"/>
              <a:t>небез-</a:t>
            </a:r>
            <a:r>
              <a:rPr lang="ru-RU" sz="3200" dirty="0" err="1" smtClean="0">
                <a:solidFill>
                  <a:srgbClr val="FF0000"/>
                </a:solidFill>
              </a:rPr>
              <a:t>Ы</a:t>
            </a:r>
            <a:r>
              <a:rPr lang="ru-RU" sz="3200" dirty="0" err="1" smtClean="0"/>
              <a:t>звест-но</a:t>
            </a:r>
            <a:r>
              <a:rPr lang="ru-RU" sz="3200" dirty="0" smtClean="0"/>
              <a:t>,     </a:t>
            </a:r>
            <a:r>
              <a:rPr lang="ru-RU" sz="3200" dirty="0" err="1" smtClean="0"/>
              <a:t>пред-</a:t>
            </a:r>
            <a:r>
              <a:rPr lang="ru-RU" sz="3200" dirty="0" err="1" smtClean="0">
                <a:solidFill>
                  <a:srgbClr val="FF0000"/>
                </a:solidFill>
              </a:rPr>
              <a:t>ы</a:t>
            </a:r>
            <a:r>
              <a:rPr lang="ru-RU" sz="3200" dirty="0" err="1" smtClean="0"/>
              <a:t>стория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12" name="Стрелка углом вверх 11"/>
          <p:cNvSpPr/>
          <p:nvPr/>
        </p:nvSpPr>
        <p:spPr>
          <a:xfrm rot="11007342" flipH="1">
            <a:off x="1118035" y="2898950"/>
            <a:ext cx="858837" cy="12009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Выгнутая влево стрелка 12"/>
          <p:cNvSpPr/>
          <p:nvPr/>
        </p:nvSpPr>
        <p:spPr>
          <a:xfrm rot="5400000">
            <a:off x="2195736" y="2564904"/>
            <a:ext cx="288032" cy="5760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Стрелка углом вверх 16"/>
          <p:cNvSpPr/>
          <p:nvPr/>
        </p:nvSpPr>
        <p:spPr>
          <a:xfrm flipV="1">
            <a:off x="1187624" y="3861048"/>
            <a:ext cx="720080" cy="144016"/>
          </a:xfrm>
          <a:prstGeom prst="bentUpArrow">
            <a:avLst>
              <a:gd name="adj1" fmla="val 36474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Выгнутая влево стрелка 17"/>
          <p:cNvSpPr/>
          <p:nvPr/>
        </p:nvSpPr>
        <p:spPr>
          <a:xfrm rot="5400000">
            <a:off x="2310768" y="3548192"/>
            <a:ext cx="336245" cy="673930"/>
          </a:xfrm>
          <a:prstGeom prst="curvedRightArrow">
            <a:avLst>
              <a:gd name="adj1" fmla="val 25000"/>
              <a:gd name="adj2" fmla="val 65401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Стрелка углом вверх 18"/>
          <p:cNvSpPr/>
          <p:nvPr/>
        </p:nvSpPr>
        <p:spPr>
          <a:xfrm rot="10800000" flipH="1">
            <a:off x="1835696" y="4869160"/>
            <a:ext cx="432048" cy="98297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Выгнутая влево стрелка 19"/>
          <p:cNvSpPr/>
          <p:nvPr/>
        </p:nvSpPr>
        <p:spPr>
          <a:xfrm rot="5683850">
            <a:off x="6104758" y="2365978"/>
            <a:ext cx="179159" cy="1064656"/>
          </a:xfrm>
          <a:prstGeom prst="curvedRightArrow">
            <a:avLst>
              <a:gd name="adj1" fmla="val 25000"/>
              <a:gd name="adj2" fmla="val 4319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Стрелка углом вверх 20"/>
          <p:cNvSpPr/>
          <p:nvPr/>
        </p:nvSpPr>
        <p:spPr>
          <a:xfrm flipV="1">
            <a:off x="4788024" y="2780928"/>
            <a:ext cx="792088" cy="21602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Выгнутая влево стрелка 21"/>
          <p:cNvSpPr/>
          <p:nvPr/>
        </p:nvSpPr>
        <p:spPr>
          <a:xfrm rot="5400000">
            <a:off x="6120172" y="3537012"/>
            <a:ext cx="216024" cy="432048"/>
          </a:xfrm>
          <a:prstGeom prst="curvedRightArrow">
            <a:avLst>
              <a:gd name="adj1" fmla="val 25000"/>
              <a:gd name="adj2" fmla="val 38037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Стрелка углом вверх 22"/>
          <p:cNvSpPr/>
          <p:nvPr/>
        </p:nvSpPr>
        <p:spPr>
          <a:xfrm rot="10800000" flipH="1">
            <a:off x="4860032" y="3717031"/>
            <a:ext cx="1008112" cy="21602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углом вверх 23"/>
          <p:cNvSpPr/>
          <p:nvPr/>
        </p:nvSpPr>
        <p:spPr>
          <a:xfrm flipV="1">
            <a:off x="5004048" y="4869160"/>
            <a:ext cx="1008112" cy="7200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Выгнутая влево стрелка 24"/>
          <p:cNvSpPr/>
          <p:nvPr/>
        </p:nvSpPr>
        <p:spPr>
          <a:xfrm rot="5400000">
            <a:off x="6673730" y="4207590"/>
            <a:ext cx="219730" cy="125483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Стрелка углом вверх 25"/>
          <p:cNvSpPr/>
          <p:nvPr/>
        </p:nvSpPr>
        <p:spPr>
          <a:xfrm flipV="1">
            <a:off x="755576" y="1052736"/>
            <a:ext cx="432048" cy="14401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углом вверх 26"/>
          <p:cNvSpPr/>
          <p:nvPr/>
        </p:nvSpPr>
        <p:spPr>
          <a:xfrm flipV="1">
            <a:off x="1619672" y="1052736"/>
            <a:ext cx="634368" cy="14401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углом вверх 27"/>
          <p:cNvSpPr/>
          <p:nvPr/>
        </p:nvSpPr>
        <p:spPr>
          <a:xfrm flipV="1">
            <a:off x="3635896" y="980728"/>
            <a:ext cx="850392" cy="21602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углом вверх 28"/>
          <p:cNvSpPr/>
          <p:nvPr/>
        </p:nvSpPr>
        <p:spPr>
          <a:xfrm flipV="1">
            <a:off x="4788024" y="980728"/>
            <a:ext cx="850392" cy="21602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углом вверх 29"/>
          <p:cNvSpPr/>
          <p:nvPr/>
        </p:nvSpPr>
        <p:spPr>
          <a:xfrm flipV="1">
            <a:off x="5868144" y="1052736"/>
            <a:ext cx="1210432" cy="14401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углом вверх 30"/>
          <p:cNvSpPr/>
          <p:nvPr/>
        </p:nvSpPr>
        <p:spPr>
          <a:xfrm flipV="1">
            <a:off x="1619672" y="1916832"/>
            <a:ext cx="850392" cy="21602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углом вверх 31"/>
          <p:cNvSpPr/>
          <p:nvPr/>
        </p:nvSpPr>
        <p:spPr>
          <a:xfrm flipV="1">
            <a:off x="539552" y="1916832"/>
            <a:ext cx="850392" cy="21602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углом вверх 32"/>
          <p:cNvSpPr/>
          <p:nvPr/>
        </p:nvSpPr>
        <p:spPr>
          <a:xfrm flipV="1">
            <a:off x="2483768" y="1052736"/>
            <a:ext cx="850392" cy="14401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углом вверх 33"/>
          <p:cNvSpPr/>
          <p:nvPr/>
        </p:nvSpPr>
        <p:spPr>
          <a:xfrm flipV="1">
            <a:off x="7524328" y="1052736"/>
            <a:ext cx="792088" cy="7200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920880" cy="1152128"/>
          </a:xfrm>
          <a:solidFill>
            <a:srgbClr val="8AF68A"/>
          </a:solidFill>
        </p:spPr>
        <p:txBody>
          <a:bodyPr/>
          <a:lstStyle/>
          <a:p>
            <a:r>
              <a:rPr lang="ru-RU" dirty="0" smtClean="0"/>
              <a:t>После приставок на </a:t>
            </a:r>
            <a:r>
              <a:rPr lang="ru-RU" dirty="0" err="1" smtClean="0"/>
              <a:t>гласный--</a:t>
            </a:r>
            <a:r>
              <a:rPr lang="ru-RU" sz="6000" dirty="0" err="1" smtClean="0">
                <a:solidFill>
                  <a:srgbClr val="FF0000"/>
                </a:solidFill>
              </a:rPr>
              <a:t>и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132856"/>
            <a:ext cx="705678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err="1" smtClean="0"/>
              <a:t>До-</a:t>
            </a:r>
            <a:r>
              <a:rPr lang="ru-RU" sz="4400" dirty="0" err="1" smtClean="0">
                <a:solidFill>
                  <a:srgbClr val="FF0000"/>
                </a:solidFill>
              </a:rPr>
              <a:t>И</a:t>
            </a:r>
            <a:r>
              <a:rPr lang="ru-RU" sz="4400" dirty="0" err="1" smtClean="0"/>
              <a:t>гр-ал</a:t>
            </a:r>
            <a:r>
              <a:rPr lang="ru-RU" sz="4400" dirty="0" smtClean="0"/>
              <a:t>, </a:t>
            </a:r>
          </a:p>
          <a:p>
            <a:r>
              <a:rPr lang="ru-RU" sz="4400" dirty="0" smtClean="0"/>
              <a:t>             </a:t>
            </a:r>
            <a:r>
              <a:rPr lang="ru-RU" sz="4400" dirty="0" err="1" smtClean="0"/>
              <a:t>до-</a:t>
            </a:r>
            <a:r>
              <a:rPr lang="ru-RU" sz="4400" dirty="0" err="1" smtClean="0">
                <a:solidFill>
                  <a:srgbClr val="FF0000"/>
                </a:solidFill>
              </a:rPr>
              <a:t>И</a:t>
            </a:r>
            <a:r>
              <a:rPr lang="ru-RU" sz="4400" dirty="0" err="1" smtClean="0"/>
              <a:t>ск-аться</a:t>
            </a:r>
            <a:r>
              <a:rPr lang="ru-RU" sz="4400" dirty="0" smtClean="0"/>
              <a:t>, </a:t>
            </a:r>
          </a:p>
          <a:p>
            <a:r>
              <a:rPr lang="ru-RU" sz="4400" dirty="0" smtClean="0"/>
              <a:t>  </a:t>
            </a:r>
            <a:r>
              <a:rPr lang="ru-RU" sz="4400" dirty="0" err="1" smtClean="0"/>
              <a:t>по-</a:t>
            </a:r>
            <a:r>
              <a:rPr lang="ru-RU" sz="4400" dirty="0" err="1" smtClean="0">
                <a:solidFill>
                  <a:srgbClr val="FF0000"/>
                </a:solidFill>
              </a:rPr>
              <a:t>И</a:t>
            </a:r>
            <a:r>
              <a:rPr lang="ru-RU" sz="4400" dirty="0" err="1" smtClean="0"/>
              <a:t>ск-ать,вы-</a:t>
            </a:r>
            <a:r>
              <a:rPr lang="ru-RU" sz="4400" dirty="0" err="1" smtClean="0">
                <a:solidFill>
                  <a:srgbClr val="FF0000"/>
                </a:solidFill>
              </a:rPr>
              <a:t>И</a:t>
            </a:r>
            <a:r>
              <a:rPr lang="ru-RU" sz="4400" dirty="0" err="1" smtClean="0"/>
              <a:t>ск-ать</a:t>
            </a:r>
            <a:r>
              <a:rPr lang="ru-RU" sz="4400" dirty="0" smtClean="0"/>
              <a:t>,</a:t>
            </a:r>
          </a:p>
          <a:p>
            <a:r>
              <a:rPr lang="ru-RU" sz="4400" dirty="0" smtClean="0"/>
              <a:t>      </a:t>
            </a:r>
            <a:r>
              <a:rPr lang="ru-RU" sz="4400" dirty="0" err="1" smtClean="0"/>
              <a:t>вы-</a:t>
            </a:r>
            <a:r>
              <a:rPr lang="ru-RU" sz="4400" dirty="0" err="1" smtClean="0">
                <a:solidFill>
                  <a:srgbClr val="FF0000"/>
                </a:solidFill>
              </a:rPr>
              <a:t>И</a:t>
            </a:r>
            <a:r>
              <a:rPr lang="ru-RU" sz="4400" dirty="0" err="1" smtClean="0"/>
              <a:t>гр-ать,по-</a:t>
            </a:r>
            <a:r>
              <a:rPr lang="ru-RU" sz="4400" dirty="0" err="1" smtClean="0">
                <a:solidFill>
                  <a:srgbClr val="FF0000"/>
                </a:solidFill>
              </a:rPr>
              <a:t>И</a:t>
            </a:r>
            <a:r>
              <a:rPr lang="ru-RU" sz="4400" dirty="0" err="1" smtClean="0"/>
              <a:t>гр-ать</a:t>
            </a:r>
            <a:r>
              <a:rPr lang="ru-RU" sz="4400" dirty="0" smtClean="0"/>
              <a:t>,</a:t>
            </a:r>
          </a:p>
          <a:p>
            <a:r>
              <a:rPr lang="ru-RU" sz="4400" dirty="0" err="1" smtClean="0"/>
              <a:t>на-</a:t>
            </a:r>
            <a:r>
              <a:rPr lang="ru-RU" sz="4400" dirty="0" err="1" smtClean="0">
                <a:solidFill>
                  <a:srgbClr val="FF0000"/>
                </a:solidFill>
              </a:rPr>
              <a:t>И</a:t>
            </a:r>
            <a:r>
              <a:rPr lang="ru-RU" sz="4400" dirty="0" err="1" smtClean="0"/>
              <a:t>грался</a:t>
            </a:r>
            <a:r>
              <a:rPr lang="ru-RU" dirty="0" smtClean="0"/>
              <a:t>….</a:t>
            </a:r>
            <a:endParaRPr lang="ru-RU" dirty="0"/>
          </a:p>
        </p:txBody>
      </p:sp>
      <p:sp>
        <p:nvSpPr>
          <p:cNvPr id="4" name="Выгнутая влево стрелка 3"/>
          <p:cNvSpPr/>
          <p:nvPr/>
        </p:nvSpPr>
        <p:spPr>
          <a:xfrm rot="5400000">
            <a:off x="7992379" y="512676"/>
            <a:ext cx="216023" cy="864095"/>
          </a:xfrm>
          <a:prstGeom prst="curvedRightArrow">
            <a:avLst>
              <a:gd name="adj1" fmla="val 25000"/>
              <a:gd name="adj2" fmla="val 41388"/>
              <a:gd name="adj3" fmla="val 482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низ стрелка 4"/>
          <p:cNvSpPr/>
          <p:nvPr/>
        </p:nvSpPr>
        <p:spPr>
          <a:xfrm flipV="1">
            <a:off x="1763688" y="2132856"/>
            <a:ext cx="1216152" cy="21602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низ стрелка 5"/>
          <p:cNvSpPr/>
          <p:nvPr/>
        </p:nvSpPr>
        <p:spPr>
          <a:xfrm flipV="1">
            <a:off x="3851920" y="2780928"/>
            <a:ext cx="1152128" cy="14401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низ стрелка 6"/>
          <p:cNvSpPr/>
          <p:nvPr/>
        </p:nvSpPr>
        <p:spPr>
          <a:xfrm flipV="1">
            <a:off x="2051720" y="3501008"/>
            <a:ext cx="1152128" cy="14401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низ стрелка 7"/>
          <p:cNvSpPr/>
          <p:nvPr/>
        </p:nvSpPr>
        <p:spPr>
          <a:xfrm flipV="1">
            <a:off x="5292080" y="3573016"/>
            <a:ext cx="864096" cy="14401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низ стрелка 8"/>
          <p:cNvSpPr/>
          <p:nvPr/>
        </p:nvSpPr>
        <p:spPr>
          <a:xfrm flipV="1">
            <a:off x="5580112" y="4221088"/>
            <a:ext cx="1216152" cy="21602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низ стрелка 9"/>
          <p:cNvSpPr/>
          <p:nvPr/>
        </p:nvSpPr>
        <p:spPr>
          <a:xfrm flipV="1">
            <a:off x="1835696" y="4797152"/>
            <a:ext cx="1008112" cy="28803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Стрелка углом вверх 10"/>
          <p:cNvSpPr/>
          <p:nvPr/>
        </p:nvSpPr>
        <p:spPr>
          <a:xfrm flipV="1">
            <a:off x="755576" y="2204864"/>
            <a:ext cx="936104" cy="21602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углом вверх 11"/>
          <p:cNvSpPr/>
          <p:nvPr/>
        </p:nvSpPr>
        <p:spPr>
          <a:xfrm flipV="1">
            <a:off x="2843808" y="2852936"/>
            <a:ext cx="850392" cy="14401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углом вверх 12"/>
          <p:cNvSpPr/>
          <p:nvPr/>
        </p:nvSpPr>
        <p:spPr>
          <a:xfrm flipV="1">
            <a:off x="1115616" y="3645024"/>
            <a:ext cx="850392" cy="14401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углом вверх 13"/>
          <p:cNvSpPr/>
          <p:nvPr/>
        </p:nvSpPr>
        <p:spPr>
          <a:xfrm flipV="1">
            <a:off x="4139952" y="3573016"/>
            <a:ext cx="850392" cy="21602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углом вверх 14"/>
          <p:cNvSpPr/>
          <p:nvPr/>
        </p:nvSpPr>
        <p:spPr>
          <a:xfrm flipV="1">
            <a:off x="4716016" y="4221088"/>
            <a:ext cx="850392" cy="14401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углом вверх 15"/>
          <p:cNvSpPr/>
          <p:nvPr/>
        </p:nvSpPr>
        <p:spPr>
          <a:xfrm flipV="1">
            <a:off x="1835696" y="4221088"/>
            <a:ext cx="850392" cy="14401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углом вверх 16"/>
          <p:cNvSpPr/>
          <p:nvPr/>
        </p:nvSpPr>
        <p:spPr>
          <a:xfrm flipV="1">
            <a:off x="971600" y="4941168"/>
            <a:ext cx="850392" cy="7200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Выгнутая вниз стрелка 17"/>
          <p:cNvSpPr/>
          <p:nvPr/>
        </p:nvSpPr>
        <p:spPr>
          <a:xfrm flipV="1">
            <a:off x="2699792" y="4149080"/>
            <a:ext cx="1080120" cy="21602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2218258"/>
          </a:xfrm>
          <a:solidFill>
            <a:srgbClr val="8AF68A"/>
          </a:solidFill>
        </p:spPr>
        <p:txBody>
          <a:bodyPr/>
          <a:lstStyle/>
          <a:p>
            <a:r>
              <a:rPr lang="ru-RU" dirty="0" smtClean="0"/>
              <a:t>В словах с иностранными приставками 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sz="2400" dirty="0" smtClean="0"/>
              <a:t>ДЕЗ-, СУБ-, КОНТР-, ТРАНС-, ПОСТ-ПАН-, СУПЕР)---   </a:t>
            </a:r>
            <a:r>
              <a:rPr lang="ru-RU" sz="4800" dirty="0" smtClean="0">
                <a:solidFill>
                  <a:srgbClr val="FF0000"/>
                </a:solidFill>
              </a:rPr>
              <a:t>И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Выгнутая влево стрелка 2"/>
          <p:cNvSpPr/>
          <p:nvPr/>
        </p:nvSpPr>
        <p:spPr>
          <a:xfrm rot="5400000">
            <a:off x="7848364" y="1304764"/>
            <a:ext cx="216024" cy="100811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323528" y="2500084"/>
            <a:ext cx="793270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</a:t>
            </a:r>
            <a:r>
              <a:rPr lang="ru-RU" dirty="0" smtClean="0"/>
              <a:t>  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             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1" y="3244334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708920"/>
            <a:ext cx="70567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/>
              <a:t>Дез</a:t>
            </a:r>
            <a:r>
              <a:rPr lang="ru-RU" sz="3200" dirty="0" err="1" smtClean="0">
                <a:solidFill>
                  <a:srgbClr val="FF0000"/>
                </a:solidFill>
              </a:rPr>
              <a:t>И</a:t>
            </a:r>
            <a:r>
              <a:rPr lang="ru-RU" sz="3200" dirty="0" err="1" smtClean="0"/>
              <a:t>нфекция</a:t>
            </a:r>
            <a:r>
              <a:rPr lang="ru-RU" sz="3200" dirty="0" smtClean="0"/>
              <a:t>,</a:t>
            </a:r>
          </a:p>
          <a:p>
            <a:r>
              <a:rPr lang="ru-RU" sz="3200" dirty="0" err="1" smtClean="0"/>
              <a:t>суб</a:t>
            </a:r>
            <a:r>
              <a:rPr lang="ru-RU" sz="3200" dirty="0" err="1" smtClean="0">
                <a:solidFill>
                  <a:srgbClr val="FF0000"/>
                </a:solidFill>
              </a:rPr>
              <a:t>И</a:t>
            </a:r>
            <a:r>
              <a:rPr lang="ru-RU" sz="3200" dirty="0" err="1" smtClean="0"/>
              <a:t>орданский</a:t>
            </a:r>
            <a:r>
              <a:rPr lang="ru-RU" sz="3200" dirty="0" smtClean="0"/>
              <a:t>, </a:t>
            </a:r>
            <a:endParaRPr lang="ru-RU" sz="3200" dirty="0" smtClean="0"/>
          </a:p>
          <a:p>
            <a:r>
              <a:rPr lang="ru-RU" sz="3200" dirty="0" err="1" smtClean="0"/>
              <a:t>контр</a:t>
            </a:r>
            <a:r>
              <a:rPr lang="ru-RU" sz="3200" dirty="0" err="1" smtClean="0">
                <a:solidFill>
                  <a:srgbClr val="FF0000"/>
                </a:solidFill>
              </a:rPr>
              <a:t>И</a:t>
            </a:r>
            <a:r>
              <a:rPr lang="ru-RU" sz="3200" dirty="0" err="1" smtClean="0"/>
              <a:t>гра</a:t>
            </a:r>
            <a:r>
              <a:rPr lang="ru-RU" sz="3200" dirty="0" smtClean="0"/>
              <a:t>,</a:t>
            </a:r>
          </a:p>
          <a:p>
            <a:r>
              <a:rPr lang="ru-RU" sz="3200" dirty="0" err="1" smtClean="0"/>
              <a:t>пост</a:t>
            </a:r>
            <a:r>
              <a:rPr lang="ru-RU" sz="3200" dirty="0" err="1" smtClean="0">
                <a:solidFill>
                  <a:srgbClr val="FF0000"/>
                </a:solidFill>
              </a:rPr>
              <a:t>И</a:t>
            </a:r>
            <a:r>
              <a:rPr lang="ru-RU" sz="3200" dirty="0" err="1" smtClean="0"/>
              <a:t>мпрессионизм</a:t>
            </a:r>
            <a:r>
              <a:rPr lang="ru-RU" sz="3200" dirty="0" smtClean="0"/>
              <a:t>,</a:t>
            </a:r>
          </a:p>
          <a:p>
            <a:r>
              <a:rPr lang="ru-RU" sz="3200" dirty="0" err="1" smtClean="0"/>
              <a:t>пан</a:t>
            </a:r>
            <a:r>
              <a:rPr lang="ru-RU" sz="3200" dirty="0" err="1" smtClean="0">
                <a:solidFill>
                  <a:srgbClr val="FF0000"/>
                </a:solidFill>
              </a:rPr>
              <a:t>И</a:t>
            </a:r>
            <a:r>
              <a:rPr lang="ru-RU" sz="3200" dirty="0" err="1" smtClean="0"/>
              <a:t>сламиз</a:t>
            </a:r>
            <a:r>
              <a:rPr lang="ru-RU" sz="3200" dirty="0" smtClean="0"/>
              <a:t>,</a:t>
            </a:r>
            <a:endParaRPr lang="ru-RU" sz="3200" dirty="0" smtClean="0"/>
          </a:p>
          <a:p>
            <a:r>
              <a:rPr lang="ru-RU" sz="3200" dirty="0" err="1" smtClean="0"/>
              <a:t>транс</a:t>
            </a:r>
            <a:r>
              <a:rPr lang="ru-RU" sz="3200" dirty="0" err="1" smtClean="0">
                <a:solidFill>
                  <a:srgbClr val="FF0000"/>
                </a:solidFill>
              </a:rPr>
              <a:t>И</a:t>
            </a:r>
            <a:r>
              <a:rPr lang="ru-RU" sz="3200" dirty="0" err="1" smtClean="0"/>
              <a:t>орданский</a:t>
            </a:r>
            <a:r>
              <a:rPr lang="ru-RU" sz="3200" dirty="0" smtClean="0"/>
              <a:t>,</a:t>
            </a:r>
          </a:p>
          <a:p>
            <a:r>
              <a:rPr lang="ru-RU" sz="3200" dirty="0" err="1" smtClean="0"/>
              <a:t>супер</a:t>
            </a:r>
            <a:r>
              <a:rPr lang="ru-RU" sz="3200" dirty="0" err="1" smtClean="0">
                <a:solidFill>
                  <a:srgbClr val="FF0000"/>
                </a:solidFill>
              </a:rPr>
              <a:t>И</a:t>
            </a:r>
            <a:r>
              <a:rPr lang="ru-RU" sz="3200" dirty="0" err="1" smtClean="0"/>
              <a:t>нтересный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8" name="Стрелка углом вверх 7"/>
          <p:cNvSpPr/>
          <p:nvPr/>
        </p:nvSpPr>
        <p:spPr>
          <a:xfrm flipV="1">
            <a:off x="1763688" y="1988840"/>
            <a:ext cx="641030" cy="53093"/>
          </a:xfrm>
          <a:prstGeom prst="bentUpArrow">
            <a:avLst>
              <a:gd name="adj1" fmla="val 25000"/>
              <a:gd name="adj2" fmla="val 26093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углом вверх 8"/>
          <p:cNvSpPr/>
          <p:nvPr/>
        </p:nvSpPr>
        <p:spPr>
          <a:xfrm flipV="1">
            <a:off x="1259632" y="1916832"/>
            <a:ext cx="360040" cy="14401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углом вверх 9"/>
          <p:cNvSpPr/>
          <p:nvPr/>
        </p:nvSpPr>
        <p:spPr>
          <a:xfrm flipV="1">
            <a:off x="5580112" y="1988840"/>
            <a:ext cx="576064" cy="7200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углом вверх 10"/>
          <p:cNvSpPr/>
          <p:nvPr/>
        </p:nvSpPr>
        <p:spPr>
          <a:xfrm flipV="1">
            <a:off x="6228184" y="1916832"/>
            <a:ext cx="850392" cy="14401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углом вверх 11"/>
          <p:cNvSpPr/>
          <p:nvPr/>
        </p:nvSpPr>
        <p:spPr>
          <a:xfrm flipV="1">
            <a:off x="2843808" y="1916832"/>
            <a:ext cx="562360" cy="14401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углом вверх 12"/>
          <p:cNvSpPr/>
          <p:nvPr/>
        </p:nvSpPr>
        <p:spPr>
          <a:xfrm flipV="1">
            <a:off x="4788024" y="1916832"/>
            <a:ext cx="648072" cy="14401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углом вверх 13"/>
          <p:cNvSpPr/>
          <p:nvPr/>
        </p:nvSpPr>
        <p:spPr>
          <a:xfrm flipV="1">
            <a:off x="3563888" y="1916832"/>
            <a:ext cx="850392" cy="14401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93022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В словах с русскими приставками МЕЖ- и СВЕРХ-(т.к.нельзя писать </a:t>
            </a:r>
            <a:r>
              <a:rPr lang="ru-RU" dirty="0" err="1" smtClean="0"/>
              <a:t>ы</a:t>
            </a:r>
            <a:r>
              <a:rPr lang="ru-RU" dirty="0" smtClean="0"/>
              <a:t> после ж, </a:t>
            </a:r>
            <a:r>
              <a:rPr lang="ru-RU" dirty="0" err="1" smtClean="0"/>
              <a:t>ш</a:t>
            </a:r>
            <a:r>
              <a:rPr lang="ru-RU" dirty="0" smtClean="0"/>
              <a:t> , а также к, г, </a:t>
            </a:r>
            <a:r>
              <a:rPr lang="ru-RU" dirty="0" err="1" smtClean="0"/>
              <a:t>х</a:t>
            </a:r>
            <a:r>
              <a:rPr lang="ru-RU" dirty="0" smtClean="0"/>
              <a:t>)-  -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95736" y="5445225"/>
            <a:ext cx="50831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</a:p>
          <a:p>
            <a:r>
              <a:rPr lang="ru-RU" sz="3200" dirty="0" err="1" smtClean="0"/>
              <a:t>меж</a:t>
            </a:r>
            <a:r>
              <a:rPr lang="ru-RU" sz="3200" dirty="0" err="1" smtClean="0">
                <a:solidFill>
                  <a:srgbClr val="FF0000"/>
                </a:solidFill>
              </a:rPr>
              <a:t>И</a:t>
            </a:r>
            <a:r>
              <a:rPr lang="ru-RU" sz="3200" dirty="0" err="1" smtClean="0"/>
              <a:t>нтернатский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780928"/>
            <a:ext cx="60779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     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Меж</a:t>
            </a:r>
            <a:r>
              <a:rPr lang="ru-RU" sz="3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нститутский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0800000" flipV="1">
            <a:off x="2051720" y="3630839"/>
            <a:ext cx="53285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/>
          </a:p>
          <a:p>
            <a:r>
              <a:rPr lang="ru-RU" sz="3200" dirty="0" err="1" smtClean="0"/>
              <a:t>сверх</a:t>
            </a:r>
            <a:r>
              <a:rPr lang="ru-RU" sz="3200" dirty="0" err="1" smtClean="0">
                <a:solidFill>
                  <a:srgbClr val="FF0000"/>
                </a:solidFill>
              </a:rPr>
              <a:t>И</a:t>
            </a:r>
            <a:r>
              <a:rPr lang="ru-RU" sz="3200" dirty="0" err="1" smtClean="0"/>
              <a:t>нтересный</a:t>
            </a:r>
            <a:r>
              <a:rPr lang="ru-RU" sz="3200" dirty="0" smtClean="0"/>
              <a:t>,</a:t>
            </a:r>
            <a:endParaRPr lang="ru-RU" sz="3200" dirty="0"/>
          </a:p>
        </p:txBody>
      </p:sp>
      <p:sp>
        <p:nvSpPr>
          <p:cNvPr id="6" name="Стрелка углом вверх 5"/>
          <p:cNvSpPr/>
          <p:nvPr/>
        </p:nvSpPr>
        <p:spPr>
          <a:xfrm flipV="1">
            <a:off x="755576" y="908720"/>
            <a:ext cx="1426456" cy="21602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углом вверх 6"/>
          <p:cNvSpPr/>
          <p:nvPr/>
        </p:nvSpPr>
        <p:spPr>
          <a:xfrm flipV="1">
            <a:off x="2843808" y="908720"/>
            <a:ext cx="1296144" cy="14401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углом вверх 7"/>
          <p:cNvSpPr/>
          <p:nvPr/>
        </p:nvSpPr>
        <p:spPr>
          <a:xfrm flipV="1">
            <a:off x="2195736" y="2780928"/>
            <a:ext cx="864096" cy="14401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углом вверх 8"/>
          <p:cNvSpPr/>
          <p:nvPr/>
        </p:nvSpPr>
        <p:spPr>
          <a:xfrm flipV="1">
            <a:off x="2339752" y="4149080"/>
            <a:ext cx="850392" cy="7200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углом вверх 9"/>
          <p:cNvSpPr/>
          <p:nvPr/>
        </p:nvSpPr>
        <p:spPr>
          <a:xfrm flipV="1">
            <a:off x="2195736" y="5733256"/>
            <a:ext cx="837807" cy="14401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Выгнутая вниз стрелка 10"/>
          <p:cNvSpPr/>
          <p:nvPr/>
        </p:nvSpPr>
        <p:spPr>
          <a:xfrm flipV="1">
            <a:off x="7740352" y="1556792"/>
            <a:ext cx="1216152" cy="28803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В сложносокращенных словах  ----</a:t>
            </a:r>
            <a:r>
              <a:rPr lang="ru-RU" dirty="0" smtClean="0">
                <a:solidFill>
                  <a:srgbClr val="FF0000"/>
                </a:solidFill>
              </a:rPr>
              <a:t>И..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Выгнутая влево стрелка 2"/>
          <p:cNvSpPr/>
          <p:nvPr/>
        </p:nvSpPr>
        <p:spPr>
          <a:xfrm rot="5178617">
            <a:off x="4338484" y="442030"/>
            <a:ext cx="443097" cy="151366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636912"/>
            <a:ext cx="68926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err="1" smtClean="0"/>
              <a:t>Пед</a:t>
            </a:r>
            <a:r>
              <a:rPr lang="ru-RU" sz="4000" dirty="0" err="1" smtClean="0">
                <a:solidFill>
                  <a:srgbClr val="FF0000"/>
                </a:solidFill>
              </a:rPr>
              <a:t>И</a:t>
            </a:r>
            <a:r>
              <a:rPr lang="ru-RU" sz="4000" dirty="0" err="1" smtClean="0"/>
              <a:t>нститут</a:t>
            </a:r>
            <a:r>
              <a:rPr lang="ru-RU" sz="4000" dirty="0" smtClean="0"/>
              <a:t>, </a:t>
            </a:r>
            <a:r>
              <a:rPr lang="ru-RU" sz="4000" dirty="0" err="1" smtClean="0"/>
              <a:t>спорт</a:t>
            </a:r>
            <a:r>
              <a:rPr lang="ru-RU" sz="4000" dirty="0" err="1" smtClean="0">
                <a:solidFill>
                  <a:srgbClr val="FF0000"/>
                </a:solidFill>
              </a:rPr>
              <a:t>И</a:t>
            </a:r>
            <a:r>
              <a:rPr lang="ru-RU" sz="4000" dirty="0" err="1" smtClean="0"/>
              <a:t>нвентарь</a:t>
            </a:r>
            <a:r>
              <a:rPr lang="ru-RU" sz="4000" dirty="0" smtClean="0"/>
              <a:t>,</a:t>
            </a:r>
          </a:p>
          <a:p>
            <a:r>
              <a:rPr lang="ru-RU" sz="4000" dirty="0" err="1" smtClean="0"/>
              <a:t>полит</a:t>
            </a:r>
            <a:r>
              <a:rPr lang="ru-RU" sz="4000" dirty="0" err="1" smtClean="0">
                <a:solidFill>
                  <a:srgbClr val="FF0000"/>
                </a:solidFill>
              </a:rPr>
              <a:t>И</a:t>
            </a:r>
            <a:r>
              <a:rPr lang="ru-RU" sz="4000" dirty="0" err="1" smtClean="0"/>
              <a:t>здат</a:t>
            </a:r>
            <a:r>
              <a:rPr lang="ru-RU" sz="4000" dirty="0" smtClean="0"/>
              <a:t>,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635896" y="4365104"/>
            <a:ext cx="37597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err="1" smtClean="0"/>
              <a:t>мед</a:t>
            </a:r>
            <a:r>
              <a:rPr lang="ru-RU" sz="4000" dirty="0" err="1" smtClean="0">
                <a:solidFill>
                  <a:srgbClr val="FF0000"/>
                </a:solidFill>
              </a:rPr>
              <a:t>И</a:t>
            </a:r>
            <a:r>
              <a:rPr lang="ru-RU" sz="4000" dirty="0" err="1" smtClean="0"/>
              <a:t>нститут</a:t>
            </a:r>
            <a:r>
              <a:rPr lang="ru-RU" sz="4000" dirty="0" smtClean="0"/>
              <a:t>, </a:t>
            </a:r>
            <a:r>
              <a:rPr lang="ru-RU" sz="4000" dirty="0" err="1" smtClean="0"/>
              <a:t>сан</a:t>
            </a:r>
            <a:r>
              <a:rPr lang="ru-RU" sz="4000" dirty="0" err="1" smtClean="0">
                <a:solidFill>
                  <a:srgbClr val="FF0000"/>
                </a:solidFill>
              </a:rPr>
              <a:t>И</a:t>
            </a:r>
            <a:r>
              <a:rPr lang="ru-RU" sz="4000" dirty="0" err="1" smtClean="0"/>
              <a:t>нспекция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6" name="Выгнутая вниз стрелка 5"/>
          <p:cNvSpPr/>
          <p:nvPr/>
        </p:nvSpPr>
        <p:spPr>
          <a:xfrm flipV="1">
            <a:off x="1763688" y="2564904"/>
            <a:ext cx="1792216" cy="28803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низ стрелка 6"/>
          <p:cNvSpPr/>
          <p:nvPr/>
        </p:nvSpPr>
        <p:spPr>
          <a:xfrm flipV="1">
            <a:off x="2267744" y="3284984"/>
            <a:ext cx="2008240" cy="14401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низ стрелка 7"/>
          <p:cNvSpPr/>
          <p:nvPr/>
        </p:nvSpPr>
        <p:spPr>
          <a:xfrm flipV="1">
            <a:off x="2195736" y="3933056"/>
            <a:ext cx="1360168" cy="28803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низ стрелка 8"/>
          <p:cNvSpPr/>
          <p:nvPr/>
        </p:nvSpPr>
        <p:spPr>
          <a:xfrm flipV="1">
            <a:off x="4932040" y="4293096"/>
            <a:ext cx="1944216" cy="28803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низ стрелка 9"/>
          <p:cNvSpPr/>
          <p:nvPr/>
        </p:nvSpPr>
        <p:spPr>
          <a:xfrm flipV="1">
            <a:off x="4644008" y="4941168"/>
            <a:ext cx="2016224" cy="36004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После числительных двух-, трёх-, четырёх-    -   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27784" y="2708920"/>
            <a:ext cx="465909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err="1" smtClean="0"/>
              <a:t>Двух</a:t>
            </a:r>
            <a:r>
              <a:rPr lang="ru-RU" sz="4400" dirty="0" err="1" smtClean="0">
                <a:solidFill>
                  <a:srgbClr val="FF0000"/>
                </a:solidFill>
              </a:rPr>
              <a:t>И</a:t>
            </a:r>
            <a:r>
              <a:rPr lang="ru-RU" sz="4400" dirty="0" err="1" smtClean="0"/>
              <a:t>гольный</a:t>
            </a:r>
            <a:r>
              <a:rPr lang="ru-RU" sz="4400" dirty="0" smtClean="0"/>
              <a:t>, </a:t>
            </a:r>
          </a:p>
          <a:p>
            <a:endParaRPr lang="ru-RU" sz="4400" dirty="0" smtClean="0"/>
          </a:p>
          <a:p>
            <a:r>
              <a:rPr lang="ru-RU" sz="4400" dirty="0" err="1" smtClean="0"/>
              <a:t>трёх</a:t>
            </a:r>
            <a:r>
              <a:rPr lang="ru-RU" sz="4400" dirty="0" err="1" smtClean="0">
                <a:solidFill>
                  <a:srgbClr val="FF0000"/>
                </a:solidFill>
              </a:rPr>
              <a:t>И</a:t>
            </a:r>
            <a:r>
              <a:rPr lang="ru-RU" sz="4400" dirty="0" err="1" smtClean="0"/>
              <a:t>мпульсный</a:t>
            </a:r>
            <a:endParaRPr lang="ru-RU" sz="4400" dirty="0"/>
          </a:p>
        </p:txBody>
      </p:sp>
      <p:sp>
        <p:nvSpPr>
          <p:cNvPr id="4" name="Выгнутая вниз стрелка 3"/>
          <p:cNvSpPr/>
          <p:nvPr/>
        </p:nvSpPr>
        <p:spPr>
          <a:xfrm flipV="1">
            <a:off x="4139952" y="2564904"/>
            <a:ext cx="1152128" cy="36004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низ стрелка 4"/>
          <p:cNvSpPr/>
          <p:nvPr/>
        </p:nvSpPr>
        <p:spPr>
          <a:xfrm flipV="1">
            <a:off x="4067944" y="4005064"/>
            <a:ext cx="2160240" cy="21602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низ стрелка 5"/>
          <p:cNvSpPr/>
          <p:nvPr/>
        </p:nvSpPr>
        <p:spPr>
          <a:xfrm flipV="1">
            <a:off x="5508104" y="836712"/>
            <a:ext cx="1216152" cy="14401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Исключения: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>вз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мать,</a:t>
            </a:r>
            <a:br>
              <a:rPr lang="ru-RU" dirty="0" smtClean="0"/>
            </a:br>
            <a:r>
              <a:rPr lang="ru-RU" dirty="0" smtClean="0"/>
              <a:t>пред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словие.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3625" y="3354751"/>
            <a:ext cx="3175500" cy="3043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</TotalTime>
  <Words>183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И, ы   после приставок.  </vt:lpstr>
      <vt:lpstr>Слайд 2</vt:lpstr>
      <vt:lpstr>После русских приставок (без-, вз-, об-, из-, над-, от-, пред-, раз-, с-, под-)   на согласный --      -ы </vt:lpstr>
      <vt:lpstr>После приставок на гласный--и</vt:lpstr>
      <vt:lpstr>В словах с иностранными приставками  (ДЕЗ-, СУБ-, КОНТР-, ТРАНС-, ПОСТ-ПАН-, СУПЕР)---   И</vt:lpstr>
      <vt:lpstr>В словах с русскими приставками МЕЖ- и СВЕРХ-(т.к.нельзя писать ы после ж, ш , а также к, г, х)-  -И</vt:lpstr>
      <vt:lpstr>В сложносокращенных словах  ----И..</vt:lpstr>
      <vt:lpstr>После числительных двух-, трёх-, четырёх-    -   И</vt:lpstr>
      <vt:lpstr>Исключения: взимать, предисловие.</vt:lpstr>
      <vt:lpstr>                            Всем  удачи!!!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Характеристика предложения</dc:title>
  <dc:creator>Admin</dc:creator>
  <cp:lastModifiedBy>asus</cp:lastModifiedBy>
  <cp:revision>84</cp:revision>
  <dcterms:created xsi:type="dcterms:W3CDTF">2011-12-24T06:36:21Z</dcterms:created>
  <dcterms:modified xsi:type="dcterms:W3CDTF">2013-08-02T16:19:14Z</dcterms:modified>
</cp:coreProperties>
</file>