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62" r:id="rId4"/>
    <p:sldId id="258" r:id="rId5"/>
    <p:sldId id="259" r:id="rId6"/>
    <p:sldId id="263" r:id="rId7"/>
    <p:sldId id="260" r:id="rId8"/>
    <p:sldId id="261"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Дом" initials="Д" lastIdx="0"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33" autoAdjust="0"/>
    <p:restoredTop sz="94660"/>
  </p:normalViewPr>
  <p:slideViewPr>
    <p:cSldViewPr>
      <p:cViewPr varScale="1">
        <p:scale>
          <a:sx n="102" d="100"/>
          <a:sy n="102" d="100"/>
        </p:scale>
        <p:origin x="-234"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95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82828B-7762-49C2-B50C-2D12D446411B}" type="doc">
      <dgm:prSet loTypeId="urn:microsoft.com/office/officeart/2005/8/layout/vList6" loCatId="process" qsTypeId="urn:microsoft.com/office/officeart/2005/8/quickstyle/simple1" qsCatId="simple" csTypeId="urn:microsoft.com/office/officeart/2005/8/colors/accent1_2" csCatId="accent1" phldr="0"/>
      <dgm:spPr/>
      <dgm:t>
        <a:bodyPr/>
        <a:lstStyle/>
        <a:p>
          <a:endParaRPr lang="ru-RU"/>
        </a:p>
      </dgm:t>
    </dgm:pt>
    <dgm:pt modelId="{5EDF7F18-0A8A-4BF0-8427-3FFE143924C1}" type="pres">
      <dgm:prSet presAssocID="{9482828B-7762-49C2-B50C-2D12D446411B}" presName="Name0" presStyleCnt="0">
        <dgm:presLayoutVars>
          <dgm:dir/>
          <dgm:animLvl val="lvl"/>
          <dgm:resizeHandles/>
        </dgm:presLayoutVars>
      </dgm:prSet>
      <dgm:spPr/>
      <dgm:t>
        <a:bodyPr/>
        <a:lstStyle/>
        <a:p>
          <a:endParaRPr lang="ru-RU"/>
        </a:p>
      </dgm:t>
    </dgm:pt>
  </dgm:ptLst>
  <dgm:cxnLst>
    <dgm:cxn modelId="{A9B7429D-E699-4522-840E-A0E738936C9D}" type="presOf" srcId="{9482828B-7762-49C2-B50C-2D12D446411B}" destId="{5EDF7F18-0A8A-4BF0-8427-3FFE143924C1}" srcOrd="0"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5B106E36-FD25-4E2D-B0AA-010F637433A0}" type="datetimeFigureOut">
              <a:rPr lang="ru-RU" smtClean="0"/>
              <a:pPr/>
              <a:t>14.08.2013</a:t>
            </a:fld>
            <a:endParaRPr lang="ru-RU"/>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14.08.2013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14.08.2013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5B106E36-FD25-4E2D-B0AA-010F637433A0}" type="datetimeFigureOut">
              <a:rPr lang="ru-RU" smtClean="0"/>
              <a:pPr/>
              <a:t>14.08.2013</a:t>
            </a:fld>
            <a:endParaRPr lang="ru-RU"/>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5B106E36-FD25-4E2D-B0AA-010F637433A0}" type="datetimeFigureOut">
              <a:rPr lang="ru-RU" smtClean="0"/>
              <a:pPr/>
              <a:t>14.08.2013</a:t>
            </a:fld>
            <a:endParaRPr lang="ru-RU"/>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a:p>
        </p:txBody>
      </p:sp>
      <p:sp>
        <p:nvSpPr>
          <p:cNvPr id="6" name="Номер слайда 5"/>
          <p:cNvSpPr>
            <a:spLocks noGrp="1"/>
          </p:cNvSpPr>
          <p:nvPr>
            <p:ph type="sldNum" sz="quarter" idx="12"/>
          </p:nvPr>
        </p:nvSpPr>
        <p:spPr>
          <a:xfrm>
            <a:off x="8451056" y="809624"/>
            <a:ext cx="502920" cy="300831"/>
          </a:xfrm>
        </p:spPr>
        <p:txBody>
          <a:bodyPr/>
          <a:lstStyle/>
          <a:p>
            <a:fld id="{725C68B6-61C2-468F-89AB-4B9F7531AA68}" type="slidenum">
              <a:rPr lang="ru-RU" smtClean="0"/>
              <a:pPr/>
              <a:t>‹#›</a:t>
            </a:fld>
            <a:endParaRPr lang="ru-RU"/>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5B106E36-FD25-4E2D-B0AA-010F637433A0}" type="datetimeFigureOut">
              <a:rPr lang="ru-RU" smtClean="0"/>
              <a:pPr/>
              <a:t>14.08.2013</a:t>
            </a:fld>
            <a:endParaRPr lang="ru-RU"/>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a:p>
        </p:txBody>
      </p:sp>
      <p:sp>
        <p:nvSpPr>
          <p:cNvPr id="7" name="Номер слайда 6"/>
          <p:cNvSpPr>
            <a:spLocks noGrp="1"/>
          </p:cNvSpPr>
          <p:nvPr>
            <p:ph type="sldNum" sz="quarter" idx="12"/>
          </p:nvPr>
        </p:nvSpPr>
        <p:spPr>
          <a:xfrm>
            <a:off x="7589520" y="6480969"/>
            <a:ext cx="502920" cy="301752"/>
          </a:xfrm>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5B106E36-FD25-4E2D-B0AA-010F637433A0}" type="datetimeFigureOut">
              <a:rPr lang="ru-RU" smtClean="0"/>
              <a:pPr/>
              <a:t>14.08.2013</a:t>
            </a:fld>
            <a:endParaRPr lang="ru-RU"/>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14.08.2013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5B106E36-FD25-4E2D-B0AA-010F637433A0}" type="datetimeFigureOut">
              <a:rPr lang="ru-RU" smtClean="0"/>
              <a:pPr/>
              <a:t>14.08.2013</a:t>
            </a:fld>
            <a:endParaRPr lang="ru-RU"/>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a:p>
        </p:txBody>
      </p:sp>
      <p:sp>
        <p:nvSpPr>
          <p:cNvPr id="4" name="Номер слайда 3"/>
          <p:cNvSpPr>
            <a:spLocks noGrp="1"/>
          </p:cNvSpPr>
          <p:nvPr>
            <p:ph type="sldNum" sz="quarter" idx="12"/>
          </p:nvPr>
        </p:nvSpPr>
        <p:spPr>
          <a:xfrm>
            <a:off x="7589520" y="6480969"/>
            <a:ext cx="502920" cy="301752"/>
          </a:xfrm>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5B106E36-FD25-4E2D-B0AA-010F637433A0}" type="datetimeFigureOut">
              <a:rPr lang="ru-RU" smtClean="0"/>
              <a:pPr/>
              <a:t>14.08.2013</a:t>
            </a:fld>
            <a:endParaRPr lang="ru-RU"/>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5B106E36-FD25-4E2D-B0AA-010F637433A0}" type="datetimeFigureOut">
              <a:rPr lang="ru-RU" smtClean="0"/>
              <a:pPr/>
              <a:t>14.08.2013</a:t>
            </a:fld>
            <a:endParaRPr lang="ru-RU"/>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B106E36-FD25-4E2D-B0AA-010F637433A0}" type="datetimeFigureOut">
              <a:rPr lang="ru-RU" smtClean="0"/>
              <a:pPr/>
              <a:t>14.08.2013</a:t>
            </a:fld>
            <a:endParaRPr lang="ru-RU"/>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     </a:t>
            </a:r>
            <a:endParaRPr lang="ru-RU" dirty="0"/>
          </a:p>
        </p:txBody>
      </p:sp>
      <p:sp>
        <p:nvSpPr>
          <p:cNvPr id="3" name="Подзаголовок 2"/>
          <p:cNvSpPr>
            <a:spLocks noGrp="1"/>
          </p:cNvSpPr>
          <p:nvPr>
            <p:ph type="subTitle" idx="1"/>
          </p:nvPr>
        </p:nvSpPr>
        <p:spPr>
          <a:xfrm>
            <a:off x="540544" y="620688"/>
            <a:ext cx="8062912" cy="5472608"/>
          </a:xfrm>
        </p:spPr>
        <p:txBody>
          <a:bodyPr>
            <a:normAutofit/>
          </a:bodyPr>
          <a:lstStyle/>
          <a:p>
            <a:pPr algn="ctr"/>
            <a:endParaRPr lang="ru-RU" sz="6000" dirty="0" smtClean="0"/>
          </a:p>
          <a:p>
            <a:pPr algn="ctr"/>
            <a:endParaRPr lang="ru-RU" sz="2800" dirty="0" smtClean="0"/>
          </a:p>
          <a:p>
            <a:pPr algn="ctr"/>
            <a:endParaRPr lang="ru-RU" sz="2800" dirty="0" smtClean="0"/>
          </a:p>
          <a:p>
            <a:pPr algn="ctr"/>
            <a:endParaRPr lang="ru-RU" sz="2800" dirty="0" smtClean="0"/>
          </a:p>
          <a:p>
            <a:pPr algn="ctr"/>
            <a:endParaRPr lang="ru-RU" sz="2800" dirty="0" smtClean="0"/>
          </a:p>
          <a:p>
            <a:pPr algn="ctr"/>
            <a:endParaRPr lang="ru-RU" sz="2800" dirty="0" smtClean="0"/>
          </a:p>
          <a:p>
            <a:pPr algn="ctr"/>
            <a:endParaRPr lang="ru-RU" sz="2800" dirty="0" smtClean="0"/>
          </a:p>
          <a:p>
            <a:pPr algn="ctr"/>
            <a:endParaRPr lang="ru-RU" sz="2800" dirty="0" smtClean="0"/>
          </a:p>
          <a:p>
            <a:pPr algn="ctr"/>
            <a:endParaRPr lang="ru-RU" sz="2800" dirty="0" smtClean="0"/>
          </a:p>
          <a:p>
            <a:pPr algn="ctr"/>
            <a:endParaRPr lang="ru-RU" sz="2800" dirty="0" smtClean="0">
              <a:solidFill>
                <a:srgbClr val="0070C0"/>
              </a:solidFill>
            </a:endParaRPr>
          </a:p>
          <a:p>
            <a:pPr algn="ctr"/>
            <a:endParaRPr lang="ru-RU" sz="2800" dirty="0" smtClean="0">
              <a:solidFill>
                <a:srgbClr val="0070C0"/>
              </a:solidFill>
            </a:endParaRPr>
          </a:p>
        </p:txBody>
      </p:sp>
      <p:sp>
        <p:nvSpPr>
          <p:cNvPr id="4" name="Прямоугольник 3"/>
          <p:cNvSpPr/>
          <p:nvPr/>
        </p:nvSpPr>
        <p:spPr>
          <a:xfrm>
            <a:off x="1187624" y="980728"/>
            <a:ext cx="6336704" cy="1015663"/>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ru-RU" sz="6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Междометие</a:t>
            </a:r>
            <a:r>
              <a:rPr lang="ru-RU"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endParaRPr lang="ru-RU"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6" name="Прямоугольник 5"/>
          <p:cNvSpPr/>
          <p:nvPr/>
        </p:nvSpPr>
        <p:spPr>
          <a:xfrm rot="20705374">
            <a:off x="467544" y="2967335"/>
            <a:ext cx="1296143" cy="923330"/>
          </a:xfrm>
          <a:prstGeom prst="rect">
            <a:avLst/>
          </a:prstGeom>
          <a:noFill/>
        </p:spPr>
        <p:txBody>
          <a:bodyPr wrap="square" lIns="91440" tIns="45720" rIns="91440" bIns="45720">
            <a:spAutoFit/>
          </a:bodyPr>
          <a:lstStyle/>
          <a:p>
            <a:pPr algn="ctr"/>
            <a:r>
              <a:rPr lang="ru-RU" sz="54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Ах!</a:t>
            </a:r>
            <a:endParaRPr lang="ru-RU"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7" name="Прямоугольник 6"/>
          <p:cNvSpPr/>
          <p:nvPr/>
        </p:nvSpPr>
        <p:spPr>
          <a:xfrm rot="882218">
            <a:off x="4059894" y="2513212"/>
            <a:ext cx="1414733"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Эх!</a:t>
            </a:r>
            <a:endParaRPr lang="ru-RU"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 name="Прямоугольник 7"/>
          <p:cNvSpPr/>
          <p:nvPr/>
        </p:nvSpPr>
        <p:spPr>
          <a:xfrm rot="21129806">
            <a:off x="7236296" y="2967334"/>
            <a:ext cx="1440160" cy="923330"/>
          </a:xfrm>
          <a:prstGeom prst="rect">
            <a:avLst/>
          </a:prstGeom>
          <a:noFill/>
        </p:spPr>
        <p:txBody>
          <a:bodyPr wrap="square" lIns="91440" tIns="45720" rIns="91440" bIns="45720">
            <a:spAutoFit/>
          </a:bodyPr>
          <a:lstStyle/>
          <a:p>
            <a:pPr algn="ctr"/>
            <a:r>
              <a:rPr lang="ru-RU"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Ох!</a:t>
            </a:r>
            <a:endParaRPr lang="ru-RU"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0" name="Прямоугольник 9"/>
          <p:cNvSpPr/>
          <p:nvPr/>
        </p:nvSpPr>
        <p:spPr>
          <a:xfrm rot="466628">
            <a:off x="5868144" y="2060848"/>
            <a:ext cx="1440160" cy="923330"/>
          </a:xfrm>
          <a:prstGeom prst="rect">
            <a:avLst/>
          </a:prstGeom>
          <a:noFill/>
        </p:spPr>
        <p:txBody>
          <a:bodyPr wrap="square" lIns="91440" tIns="45720" rIns="91440" bIns="45720">
            <a:spAutoFit/>
          </a:bodyPr>
          <a:lstStyle/>
          <a:p>
            <a:pPr algn="ctr"/>
            <a:r>
              <a:rPr lang="ru-RU" sz="5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Ух!</a:t>
            </a:r>
            <a:endParaRPr lang="ru-RU"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1" name="Прямоугольник 10"/>
          <p:cNvSpPr/>
          <p:nvPr/>
        </p:nvSpPr>
        <p:spPr>
          <a:xfrm rot="20875660">
            <a:off x="2123729" y="2204864"/>
            <a:ext cx="1656184" cy="923330"/>
          </a:xfrm>
          <a:prstGeom prst="rect">
            <a:avLst/>
          </a:prstGeom>
          <a:noFill/>
        </p:spPr>
        <p:txBody>
          <a:bodyPr wrap="square" lIns="91440" tIns="45720" rIns="91440" bIns="45720">
            <a:spAutoFit/>
          </a:bodyPr>
          <a:lstStyle/>
          <a:p>
            <a:pPr algn="ctr"/>
            <a:r>
              <a:rPr lang="ru-RU" sz="5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Ой!</a:t>
            </a:r>
            <a:endParaRPr lang="ru-RU" sz="5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3" name="Прямоугольник 12"/>
          <p:cNvSpPr/>
          <p:nvPr/>
        </p:nvSpPr>
        <p:spPr>
          <a:xfrm>
            <a:off x="611560" y="5373216"/>
            <a:ext cx="7632848" cy="1323439"/>
          </a:xfrm>
          <a:prstGeom prst="rect">
            <a:avLst/>
          </a:prstGeom>
          <a:noFill/>
        </p:spPr>
        <p:txBody>
          <a:bodyPr wrap="square" lIns="91440" tIns="45720" rIns="91440" bIns="45720">
            <a:spAutoFit/>
          </a:bodyPr>
          <a:lstStyle/>
          <a:p>
            <a:pPr algn="ctr"/>
            <a:r>
              <a:rPr lang="ru-RU" sz="2000" b="1" cap="none" spc="0" dirty="0" smtClean="0">
                <a:ln w="17780" cmpd="sng">
                  <a:solidFill>
                    <a:schemeClr val="accent1">
                      <a:tint val="3000"/>
                    </a:schemeClr>
                  </a:solidFill>
                  <a:prstDash val="solid"/>
                  <a:miter lim="800000"/>
                </a:ln>
                <a:solidFill>
                  <a:schemeClr val="accent1">
                    <a:lumMod val="50000"/>
                  </a:schemeClr>
                </a:solidFill>
                <a:effectLst>
                  <a:outerShdw blurRad="55000" dist="50800" dir="5400000" algn="tl">
                    <a:srgbClr val="000000">
                      <a:alpha val="33000"/>
                    </a:srgbClr>
                  </a:outerShdw>
                </a:effectLst>
              </a:rPr>
              <a:t>Урок русского языка в 7 классе </a:t>
            </a:r>
            <a:endParaRPr lang="ru-RU" sz="2000" b="1" cap="none" spc="0" dirty="0" smtClean="0">
              <a:ln w="17780" cmpd="sng">
                <a:solidFill>
                  <a:schemeClr val="accent1">
                    <a:tint val="3000"/>
                  </a:schemeClr>
                </a:solidFill>
                <a:prstDash val="solid"/>
                <a:miter lim="800000"/>
              </a:ln>
              <a:solidFill>
                <a:schemeClr val="accent1">
                  <a:lumMod val="50000"/>
                </a:schemeClr>
              </a:solidFill>
              <a:effectLst>
                <a:outerShdw blurRad="55000" dist="50800" dir="5400000" algn="tl">
                  <a:srgbClr val="000000">
                    <a:alpha val="33000"/>
                  </a:srgbClr>
                </a:outerShdw>
              </a:effectLst>
            </a:endParaRPr>
          </a:p>
          <a:p>
            <a:pPr algn="ctr"/>
            <a:r>
              <a:rPr lang="ru-RU" sz="2000" b="1" dirty="0" smtClean="0">
                <a:ln w="17780" cmpd="sng">
                  <a:solidFill>
                    <a:schemeClr val="accent1">
                      <a:tint val="3000"/>
                    </a:schemeClr>
                  </a:solidFill>
                  <a:prstDash val="solid"/>
                  <a:miter lim="800000"/>
                </a:ln>
                <a:solidFill>
                  <a:schemeClr val="accent1">
                    <a:lumMod val="50000"/>
                  </a:schemeClr>
                </a:solidFill>
                <a:effectLst>
                  <a:outerShdw blurRad="55000" dist="50800" dir="5400000" algn="tl">
                    <a:srgbClr val="000000">
                      <a:alpha val="33000"/>
                    </a:srgbClr>
                  </a:outerShdw>
                </a:effectLst>
              </a:rPr>
              <a:t>Презентацию </a:t>
            </a:r>
            <a:r>
              <a:rPr lang="ru-RU" sz="2000" b="1" dirty="0" smtClean="0">
                <a:ln w="17780" cmpd="sng">
                  <a:solidFill>
                    <a:schemeClr val="accent1">
                      <a:tint val="3000"/>
                    </a:schemeClr>
                  </a:solidFill>
                  <a:prstDash val="solid"/>
                  <a:miter lim="800000"/>
                </a:ln>
                <a:solidFill>
                  <a:schemeClr val="accent1">
                    <a:lumMod val="50000"/>
                  </a:schemeClr>
                </a:solidFill>
                <a:effectLst>
                  <a:outerShdw blurRad="55000" dist="50800" dir="5400000" algn="tl">
                    <a:srgbClr val="000000">
                      <a:alpha val="33000"/>
                    </a:srgbClr>
                  </a:outerShdw>
                </a:effectLst>
              </a:rPr>
              <a:t>выполнила учитель русского языка и литературы ГБОУ СОШ № 62 г. Санкт-Петербурга</a:t>
            </a:r>
          </a:p>
          <a:p>
            <a:pPr algn="ctr"/>
            <a:r>
              <a:rPr lang="ru-RU" sz="2000" b="1" dirty="0" smtClean="0">
                <a:ln w="17780" cmpd="sng">
                  <a:solidFill>
                    <a:schemeClr val="accent1">
                      <a:tint val="3000"/>
                    </a:schemeClr>
                  </a:solidFill>
                  <a:prstDash val="solid"/>
                  <a:miter lim="800000"/>
                </a:ln>
                <a:solidFill>
                  <a:schemeClr val="accent1">
                    <a:lumMod val="50000"/>
                  </a:schemeClr>
                </a:solidFill>
                <a:effectLst>
                  <a:outerShdw blurRad="55000" dist="50800" dir="5400000" algn="tl">
                    <a:srgbClr val="000000">
                      <a:alpha val="33000"/>
                    </a:srgbClr>
                  </a:outerShdw>
                </a:effectLst>
              </a:rPr>
              <a:t> </a:t>
            </a:r>
            <a:r>
              <a:rPr lang="ru-RU" sz="2000" b="1" dirty="0" err="1" smtClean="0">
                <a:ln w="17780" cmpd="sng">
                  <a:solidFill>
                    <a:schemeClr val="accent1">
                      <a:tint val="3000"/>
                    </a:schemeClr>
                  </a:solidFill>
                  <a:prstDash val="solid"/>
                  <a:miter lim="800000"/>
                </a:ln>
                <a:solidFill>
                  <a:schemeClr val="accent1">
                    <a:lumMod val="50000"/>
                  </a:schemeClr>
                </a:solidFill>
                <a:effectLst>
                  <a:outerShdw blurRad="55000" dist="50800" dir="5400000" algn="tl">
                    <a:srgbClr val="000000">
                      <a:alpha val="33000"/>
                    </a:srgbClr>
                  </a:outerShdw>
                </a:effectLst>
              </a:rPr>
              <a:t>Кудряшева</a:t>
            </a:r>
            <a:r>
              <a:rPr lang="ru-RU" sz="2000" b="1" dirty="0" smtClean="0">
                <a:ln w="17780" cmpd="sng">
                  <a:solidFill>
                    <a:schemeClr val="accent1">
                      <a:tint val="3000"/>
                    </a:schemeClr>
                  </a:solidFill>
                  <a:prstDash val="solid"/>
                  <a:miter lim="800000"/>
                </a:ln>
                <a:solidFill>
                  <a:schemeClr val="accent1">
                    <a:lumMod val="50000"/>
                  </a:schemeClr>
                </a:solidFill>
                <a:effectLst>
                  <a:outerShdw blurRad="55000" dist="50800" dir="5400000" algn="tl">
                    <a:srgbClr val="000000">
                      <a:alpha val="33000"/>
                    </a:srgbClr>
                  </a:outerShdw>
                </a:effectLst>
              </a:rPr>
              <a:t> Вероника Петровна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229600" cy="6113834"/>
          </a:xfrm>
        </p:spPr>
        <p:txBody>
          <a:bodyPr>
            <a:normAutofit/>
          </a:bodyPr>
          <a:lstStyle/>
          <a:p>
            <a:pPr lvl="0"/>
            <a:r>
              <a:rPr lang="ru-RU" sz="2800" dirty="0" smtClean="0"/>
              <a:t/>
            </a:r>
            <a:br>
              <a:rPr lang="ru-RU" sz="2800" dirty="0" smtClean="0"/>
            </a:br>
            <a:endParaRPr lang="ru-RU" sz="2800" dirty="0"/>
          </a:p>
        </p:txBody>
      </p:sp>
      <p:graphicFrame>
        <p:nvGraphicFramePr>
          <p:cNvPr id="4" name="Схема 3"/>
          <p:cNvGraphicFramePr/>
          <p:nvPr/>
        </p:nvGraphicFramePr>
        <p:xfrm>
          <a:off x="3491880" y="3140968"/>
          <a:ext cx="4128120" cy="15121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Прямая со стрелкой 5"/>
          <p:cNvCxnSpPr/>
          <p:nvPr/>
        </p:nvCxnSpPr>
        <p:spPr>
          <a:xfrm>
            <a:off x="5940152" y="1124744"/>
            <a:ext cx="57606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Прямая со стрелкой 7"/>
          <p:cNvCxnSpPr/>
          <p:nvPr/>
        </p:nvCxnSpPr>
        <p:spPr>
          <a:xfrm>
            <a:off x="5292080" y="2276872"/>
            <a:ext cx="72008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a:off x="5868144" y="3429000"/>
            <a:ext cx="57606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p:nvPr/>
        </p:nvCxnSpPr>
        <p:spPr>
          <a:xfrm>
            <a:off x="5148064" y="4653136"/>
            <a:ext cx="5040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6516216" y="692696"/>
            <a:ext cx="2448272" cy="646331"/>
          </a:xfrm>
          <a:prstGeom prst="rect">
            <a:avLst/>
          </a:prstGeom>
          <a:noFill/>
        </p:spPr>
        <p:txBody>
          <a:bodyPr wrap="square" rtlCol="0">
            <a:spAutoFit/>
          </a:bodyPr>
          <a:lstStyle/>
          <a:p>
            <a:r>
              <a:rPr lang="ru-RU" b="1" dirty="0" smtClean="0">
                <a:solidFill>
                  <a:schemeClr val="accent1">
                    <a:lumMod val="50000"/>
                  </a:schemeClr>
                </a:solidFill>
              </a:rPr>
              <a:t>Господи, батюшки, глупости, беда</a:t>
            </a:r>
            <a:endParaRPr lang="ru-RU" b="1" dirty="0">
              <a:solidFill>
                <a:schemeClr val="accent1">
                  <a:lumMod val="50000"/>
                </a:schemeClr>
              </a:solidFill>
            </a:endParaRPr>
          </a:p>
        </p:txBody>
      </p:sp>
      <p:sp>
        <p:nvSpPr>
          <p:cNvPr id="34" name="TextBox 33"/>
          <p:cNvSpPr txBox="1"/>
          <p:nvPr/>
        </p:nvSpPr>
        <p:spPr>
          <a:xfrm>
            <a:off x="6084168" y="1988840"/>
            <a:ext cx="2592288" cy="646331"/>
          </a:xfrm>
          <a:prstGeom prst="rect">
            <a:avLst/>
          </a:prstGeom>
          <a:noFill/>
        </p:spPr>
        <p:txBody>
          <a:bodyPr wrap="square" rtlCol="0">
            <a:spAutoFit/>
          </a:bodyPr>
          <a:lstStyle/>
          <a:p>
            <a:r>
              <a:rPr lang="ru-RU" b="1" dirty="0" smtClean="0">
                <a:solidFill>
                  <a:schemeClr val="accent1">
                    <a:lumMod val="50000"/>
                  </a:schemeClr>
                </a:solidFill>
              </a:rPr>
              <a:t> Брось, благодарю, извините, прощайте</a:t>
            </a:r>
            <a:endParaRPr lang="ru-RU" b="1" dirty="0">
              <a:solidFill>
                <a:schemeClr val="accent1">
                  <a:lumMod val="50000"/>
                </a:schemeClr>
              </a:solidFill>
            </a:endParaRPr>
          </a:p>
        </p:txBody>
      </p:sp>
      <p:sp>
        <p:nvSpPr>
          <p:cNvPr id="35" name="TextBox 34"/>
          <p:cNvSpPr txBox="1"/>
          <p:nvPr/>
        </p:nvSpPr>
        <p:spPr>
          <a:xfrm>
            <a:off x="6516216" y="3068960"/>
            <a:ext cx="2376264" cy="646331"/>
          </a:xfrm>
          <a:prstGeom prst="rect">
            <a:avLst/>
          </a:prstGeom>
          <a:noFill/>
        </p:spPr>
        <p:txBody>
          <a:bodyPr wrap="square" rtlCol="0">
            <a:spAutoFit/>
          </a:bodyPr>
          <a:lstStyle/>
          <a:p>
            <a:r>
              <a:rPr lang="ru-RU" b="1" dirty="0" smtClean="0">
                <a:solidFill>
                  <a:schemeClr val="accent1">
                    <a:lumMod val="50000"/>
                  </a:schemeClr>
                </a:solidFill>
              </a:rPr>
              <a:t>Какие страсти, подумать только</a:t>
            </a:r>
            <a:endParaRPr lang="ru-RU" b="1" dirty="0">
              <a:solidFill>
                <a:schemeClr val="accent1">
                  <a:lumMod val="50000"/>
                </a:schemeClr>
              </a:solidFill>
            </a:endParaRPr>
          </a:p>
        </p:txBody>
      </p:sp>
      <p:sp>
        <p:nvSpPr>
          <p:cNvPr id="37" name="TextBox 36"/>
          <p:cNvSpPr txBox="1"/>
          <p:nvPr/>
        </p:nvSpPr>
        <p:spPr>
          <a:xfrm>
            <a:off x="6012160" y="4365105"/>
            <a:ext cx="1944216" cy="646331"/>
          </a:xfrm>
          <a:prstGeom prst="rect">
            <a:avLst/>
          </a:prstGeom>
          <a:noFill/>
        </p:spPr>
        <p:txBody>
          <a:bodyPr wrap="square" rtlCol="0">
            <a:spAutoFit/>
          </a:bodyPr>
          <a:lstStyle/>
          <a:p>
            <a:r>
              <a:rPr lang="ru-RU" dirty="0" smtClean="0"/>
              <a:t> </a:t>
            </a:r>
            <a:r>
              <a:rPr lang="ru-RU" b="1" dirty="0" smtClean="0">
                <a:solidFill>
                  <a:schemeClr val="accent1">
                    <a:lumMod val="50000"/>
                  </a:schemeClr>
                </a:solidFill>
              </a:rPr>
              <a:t>Ну и ну, то-то, вот те раз</a:t>
            </a:r>
            <a:endParaRPr lang="ru-RU" b="1" dirty="0">
              <a:solidFill>
                <a:schemeClr val="accent1">
                  <a:lumMod val="50000"/>
                </a:schemeClr>
              </a:solidFill>
            </a:endParaRPr>
          </a:p>
        </p:txBody>
      </p:sp>
      <p:cxnSp>
        <p:nvCxnSpPr>
          <p:cNvPr id="39" name="Прямая со стрелкой 38"/>
          <p:cNvCxnSpPr/>
          <p:nvPr/>
        </p:nvCxnSpPr>
        <p:spPr>
          <a:xfrm rot="10800000">
            <a:off x="2555776" y="1124744"/>
            <a:ext cx="86409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Прямая со стрелкой 42"/>
          <p:cNvCxnSpPr/>
          <p:nvPr/>
        </p:nvCxnSpPr>
        <p:spPr>
          <a:xfrm rot="10800000">
            <a:off x="2627784" y="2276872"/>
            <a:ext cx="79208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Прямая со стрелкой 45"/>
          <p:cNvCxnSpPr/>
          <p:nvPr/>
        </p:nvCxnSpPr>
        <p:spPr>
          <a:xfrm rot="10800000">
            <a:off x="2699792" y="3429000"/>
            <a:ext cx="72008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Прямая со стрелкой 47"/>
          <p:cNvCxnSpPr/>
          <p:nvPr/>
        </p:nvCxnSpPr>
        <p:spPr>
          <a:xfrm rot="10800000">
            <a:off x="2771800" y="4653136"/>
            <a:ext cx="79208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4" name="Прямоугольник 53"/>
          <p:cNvSpPr/>
          <p:nvPr/>
        </p:nvSpPr>
        <p:spPr>
          <a:xfrm>
            <a:off x="251520" y="2204865"/>
            <a:ext cx="2664296" cy="1200329"/>
          </a:xfrm>
          <a:prstGeom prst="rect">
            <a:avLst/>
          </a:prstGeom>
          <a:noFill/>
        </p:spPr>
        <p:txBody>
          <a:bodyPr wrap="square" lIns="91440" tIns="45720" rIns="91440" bIns="45720">
            <a:spAutoFit/>
          </a:bodyPr>
          <a:lstStyle/>
          <a:p>
            <a:pPr algn="ctr"/>
            <a:r>
              <a:rPr lang="ru-RU" sz="2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Источники </a:t>
            </a:r>
          </a:p>
          <a:p>
            <a:pPr algn="ctr"/>
            <a:r>
              <a:rPr lang="ru-RU" sz="2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пополнения </a:t>
            </a:r>
          </a:p>
          <a:p>
            <a:pPr algn="ctr"/>
            <a:r>
              <a:rPr lang="ru-RU" sz="2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междометий</a:t>
            </a:r>
            <a:endParaRPr lang="ru-RU" sz="2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55" name="Прямоугольник 54"/>
          <p:cNvSpPr/>
          <p:nvPr/>
        </p:nvSpPr>
        <p:spPr>
          <a:xfrm>
            <a:off x="3419872" y="903070"/>
            <a:ext cx="2592288" cy="4001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2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существительное</a:t>
            </a:r>
            <a:endParaRPr lang="ru-RU"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6" name="Прямоугольник 55"/>
          <p:cNvSpPr/>
          <p:nvPr/>
        </p:nvSpPr>
        <p:spPr>
          <a:xfrm>
            <a:off x="3347864" y="1916832"/>
            <a:ext cx="2160240"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глагольные формы</a:t>
            </a:r>
            <a:endParaRPr lang="ru-RU"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7" name="Прямоугольник 56"/>
          <p:cNvSpPr/>
          <p:nvPr/>
        </p:nvSpPr>
        <p:spPr>
          <a:xfrm>
            <a:off x="3419871" y="3212976"/>
            <a:ext cx="2376265" cy="4001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2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словосочетания</a:t>
            </a:r>
            <a:endParaRPr lang="ru-RU"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9" name="Прямоугольник 58"/>
          <p:cNvSpPr/>
          <p:nvPr/>
        </p:nvSpPr>
        <p:spPr>
          <a:xfrm>
            <a:off x="3419873" y="4437112"/>
            <a:ext cx="1872208" cy="4001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2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частицы</a:t>
            </a:r>
            <a:endParaRPr lang="ru-RU"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1" name="Прямоугольник 20"/>
          <p:cNvSpPr/>
          <p:nvPr/>
        </p:nvSpPr>
        <p:spPr>
          <a:xfrm rot="20572262">
            <a:off x="193139" y="5471819"/>
            <a:ext cx="3888431" cy="769441"/>
          </a:xfrm>
          <a:prstGeom prst="rect">
            <a:avLst/>
          </a:prstGeom>
          <a:noFill/>
        </p:spPr>
        <p:txBody>
          <a:bodyPr wrap="square" lIns="91440" tIns="45720" rIns="91440" bIns="45720">
            <a:spAutoFit/>
          </a:bodyPr>
          <a:lstStyle/>
          <a:p>
            <a:pPr algn="ctr"/>
            <a:r>
              <a:rPr lang="ru-RU" sz="44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Подумаешь</a:t>
            </a:r>
            <a:endParaRPr lang="ru-RU" sz="4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22" name="Прямоугольник 21"/>
          <p:cNvSpPr/>
          <p:nvPr/>
        </p:nvSpPr>
        <p:spPr>
          <a:xfrm rot="20857902">
            <a:off x="323528" y="260648"/>
            <a:ext cx="2088232" cy="830997"/>
          </a:xfrm>
          <a:prstGeom prst="rect">
            <a:avLst/>
          </a:prstGeom>
          <a:noFill/>
        </p:spPr>
        <p:txBody>
          <a:bodyPr wrap="square" lIns="91440" tIns="45720" rIns="91440" bIns="45720">
            <a:spAutoFit/>
          </a:bodyPr>
          <a:lstStyle/>
          <a:p>
            <a:pPr algn="ctr"/>
            <a:r>
              <a:rPr lang="ru-RU" sz="48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То-то</a:t>
            </a:r>
            <a:endParaRPr lang="ru-RU" sz="48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041826"/>
          </a:xfrm>
        </p:spPr>
        <p:txBody>
          <a:bodyPr>
            <a:normAutofit/>
          </a:bodyPr>
          <a:lstStyle/>
          <a:p>
            <a:r>
              <a:rPr lang="ru-RU" sz="2800" dirty="0" smtClean="0"/>
              <a:t>  А, ага, ай, ах, ай-ай-ай, батюшки, баю-бай, боже мой, браво,</a:t>
            </a:r>
            <a:r>
              <a:rPr lang="en-US" sz="2800" dirty="0" smtClean="0"/>
              <a:t> </a:t>
            </a:r>
            <a:r>
              <a:rPr lang="ru-RU" sz="2800" dirty="0" err="1" smtClean="0"/>
              <a:t>бррр</a:t>
            </a:r>
            <a:r>
              <a:rPr lang="ru-RU" sz="2800" dirty="0" smtClean="0"/>
              <a:t>, вот это да, вот те раз, вот так-так, гм, господи, да ну, ещё чего, ишь, как бы не так, как же, матушки, ну, ну и ну, ну уж, о, ого, ой, ох, поди ж ты, подумаешь, слава богу, с ума сойти, то-то, </a:t>
            </a:r>
            <a:r>
              <a:rPr lang="ru-RU" sz="2800" dirty="0" err="1" smtClean="0"/>
              <a:t>тю</a:t>
            </a:r>
            <a:r>
              <a:rPr lang="ru-RU" sz="2800" dirty="0" smtClean="0"/>
              <a:t>, тьфу, увы, ужас, чёрт возьми, фи, ха, </a:t>
            </a:r>
            <a:r>
              <a:rPr lang="ru-RU" sz="2800" dirty="0" err="1" smtClean="0"/>
              <a:t>хе</a:t>
            </a:r>
            <a:r>
              <a:rPr lang="ru-RU" sz="2800" dirty="0" smtClean="0"/>
              <a:t>, хо, упаси бог, ура, </a:t>
            </a:r>
            <a:r>
              <a:rPr lang="ru-RU" sz="2800" dirty="0" err="1" smtClean="0"/>
              <a:t>чёрт-те</a:t>
            </a:r>
            <a:r>
              <a:rPr lang="ru-RU" sz="2800" dirty="0" smtClean="0"/>
              <a:t> что, эх.</a:t>
            </a:r>
            <a:br>
              <a:rPr lang="ru-RU" sz="2800" dirty="0" smtClean="0"/>
            </a:br>
            <a:r>
              <a:rPr lang="ru-RU" sz="2800" dirty="0" smtClean="0"/>
              <a:t>  </a:t>
            </a:r>
            <a:r>
              <a:rPr lang="ru-RU" sz="2800" dirty="0" smtClean="0">
                <a:solidFill>
                  <a:srgbClr val="FF0000"/>
                </a:solidFill>
              </a:rPr>
              <a:t>! Междометия, образованные путем повтора, пишутся через дефис.</a:t>
            </a:r>
            <a:endParaRPr lang="ru-RU" sz="2800" dirty="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041826"/>
          </a:xfrm>
        </p:spPr>
        <p:txBody>
          <a:bodyPr>
            <a:normAutofit/>
          </a:bodyPr>
          <a:lstStyle/>
          <a:p>
            <a:r>
              <a:rPr lang="ru-RU" sz="2800" dirty="0" smtClean="0"/>
              <a:t>  </a:t>
            </a:r>
            <a:r>
              <a:rPr lang="ru-RU" sz="2800" dirty="0" smtClean="0">
                <a:solidFill>
                  <a:srgbClr val="FF0000"/>
                </a:solidFill>
              </a:rPr>
              <a:t>Баю-бай</a:t>
            </a:r>
            <a:r>
              <a:rPr lang="ru-RU" sz="2800" dirty="0" smtClean="0"/>
              <a:t>. Родное, знакомое всем с детства междометие усыпления ребенка употребляется обычно не в одиночку, а целой цепочкой (</a:t>
            </a:r>
            <a:r>
              <a:rPr lang="ru-RU" sz="2800" dirty="0" err="1" smtClean="0"/>
              <a:t>баю-баюшки-баю</a:t>
            </a:r>
            <a:r>
              <a:rPr lang="ru-RU" sz="2800" dirty="0" smtClean="0"/>
              <a:t>). </a:t>
            </a:r>
            <a:br>
              <a:rPr lang="ru-RU" sz="2800" dirty="0" smtClean="0"/>
            </a:br>
            <a:r>
              <a:rPr lang="ru-RU" sz="2800" dirty="0" smtClean="0"/>
              <a:t>  Произошло это междометие </a:t>
            </a:r>
            <a:r>
              <a:rPr lang="ru-RU" sz="2800" dirty="0" smtClean="0">
                <a:solidFill>
                  <a:srgbClr val="FF0000"/>
                </a:solidFill>
              </a:rPr>
              <a:t>от глагола баять</a:t>
            </a:r>
            <a:r>
              <a:rPr lang="ru-RU" sz="2800" dirty="0" smtClean="0"/>
              <a:t> – говорить, рассказывать сказки.     Таким образом, слово баю-бай оказывается того же корня, что и </a:t>
            </a:r>
            <a:r>
              <a:rPr lang="ru-RU" sz="2800" dirty="0" smtClean="0">
                <a:solidFill>
                  <a:srgbClr val="FF0000"/>
                </a:solidFill>
              </a:rPr>
              <a:t>басня</a:t>
            </a:r>
            <a:r>
              <a:rPr lang="ru-RU" sz="2800" dirty="0" smtClean="0"/>
              <a:t>, </a:t>
            </a:r>
            <a:r>
              <a:rPr lang="ru-RU" sz="2800" dirty="0" smtClean="0">
                <a:solidFill>
                  <a:srgbClr val="FF0000"/>
                </a:solidFill>
              </a:rPr>
              <a:t>краснобай </a:t>
            </a:r>
            <a:r>
              <a:rPr lang="ru-RU" sz="2800" dirty="0" smtClean="0"/>
              <a:t>(склонность к многословию, пустое красноречие), </a:t>
            </a:r>
            <a:r>
              <a:rPr lang="ru-RU" sz="2800" dirty="0" smtClean="0">
                <a:solidFill>
                  <a:srgbClr val="FF0000"/>
                </a:solidFill>
              </a:rPr>
              <a:t>обаятельный</a:t>
            </a:r>
            <a:r>
              <a:rPr lang="ru-RU" sz="2800" dirty="0" smtClean="0"/>
              <a:t>. </a:t>
            </a:r>
            <a:endParaRPr lang="ru-RU" sz="2800" dirty="0"/>
          </a:p>
        </p:txBody>
      </p:sp>
      <p:sp>
        <p:nvSpPr>
          <p:cNvPr id="3" name="Прямоугольник 2"/>
          <p:cNvSpPr/>
          <p:nvPr/>
        </p:nvSpPr>
        <p:spPr>
          <a:xfrm rot="21135360">
            <a:off x="90667" y="5613124"/>
            <a:ext cx="5472607" cy="769441"/>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ru-RU" sz="4400" b="1" cap="none" spc="0" dirty="0" err="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Баю-баюшки-баю</a:t>
            </a:r>
            <a:endParaRPr lang="ru-RU" sz="4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4" name="Прямоугольник 3"/>
          <p:cNvSpPr/>
          <p:nvPr/>
        </p:nvSpPr>
        <p:spPr>
          <a:xfrm rot="705256">
            <a:off x="5220072" y="404664"/>
            <a:ext cx="3600400" cy="646331"/>
          </a:xfrm>
          <a:prstGeom prst="rect">
            <a:avLst/>
          </a:prstGeom>
          <a:noFill/>
        </p:spPr>
        <p:txBody>
          <a:bodyPr wrap="square" lIns="91440" tIns="45720" rIns="91440" bIns="45720">
            <a:spAutoFit/>
          </a:bodyPr>
          <a:lstStyle/>
          <a:p>
            <a:pPr algn="ctr"/>
            <a:r>
              <a:rPr lang="ru-RU"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Баю-бай</a:t>
            </a:r>
            <a:endParaRPr lang="ru-RU" sz="36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113834"/>
          </a:xfrm>
        </p:spPr>
        <p:txBody>
          <a:bodyPr>
            <a:normAutofit fontScale="90000"/>
          </a:bodyPr>
          <a:lstStyle/>
          <a:p>
            <a:r>
              <a:rPr lang="ru-RU" sz="2000" dirty="0" smtClean="0"/>
              <a:t>   Перечислите все междометия, которые встретились в стихотворении.</a:t>
            </a:r>
            <a:br>
              <a:rPr lang="ru-RU" sz="2000" dirty="0" smtClean="0"/>
            </a:br>
            <a:r>
              <a:rPr lang="ru-RU" sz="2000" dirty="0" smtClean="0">
                <a:solidFill>
                  <a:srgbClr val="FFC000"/>
                </a:solidFill>
              </a:rPr>
              <a:t>Мне, - сказало Междометье,-</a:t>
            </a:r>
            <a:br>
              <a:rPr lang="ru-RU" sz="2000" dirty="0" smtClean="0">
                <a:solidFill>
                  <a:srgbClr val="FFC000"/>
                </a:solidFill>
              </a:rPr>
            </a:br>
            <a:r>
              <a:rPr lang="ru-RU" sz="2000" dirty="0" smtClean="0">
                <a:solidFill>
                  <a:srgbClr val="FFC000"/>
                </a:solidFill>
              </a:rPr>
              <a:t>Интересно жить на свете.</a:t>
            </a:r>
            <a:br>
              <a:rPr lang="ru-RU" sz="2000" dirty="0" smtClean="0">
                <a:solidFill>
                  <a:srgbClr val="FFC000"/>
                </a:solidFill>
              </a:rPr>
            </a:br>
            <a:r>
              <a:rPr lang="ru-RU" sz="2000" dirty="0" smtClean="0">
                <a:solidFill>
                  <a:srgbClr val="FFC000"/>
                </a:solidFill>
              </a:rPr>
              <a:t>Выражаю поощренье,</a:t>
            </a:r>
            <a:br>
              <a:rPr lang="ru-RU" sz="2000" dirty="0" smtClean="0">
                <a:solidFill>
                  <a:srgbClr val="FFC000"/>
                </a:solidFill>
              </a:rPr>
            </a:br>
            <a:r>
              <a:rPr lang="ru-RU" sz="2000" dirty="0" smtClean="0">
                <a:solidFill>
                  <a:srgbClr val="FFC000"/>
                </a:solidFill>
              </a:rPr>
              <a:t>Похвалу, упрек, запрет,</a:t>
            </a:r>
            <a:br>
              <a:rPr lang="ru-RU" sz="2000" dirty="0" smtClean="0">
                <a:solidFill>
                  <a:srgbClr val="FFC000"/>
                </a:solidFill>
              </a:rPr>
            </a:br>
            <a:r>
              <a:rPr lang="ru-RU" sz="2000" dirty="0" smtClean="0">
                <a:solidFill>
                  <a:srgbClr val="FFC000"/>
                </a:solidFill>
              </a:rPr>
              <a:t>Благодарность, восхищенье,</a:t>
            </a:r>
            <a:br>
              <a:rPr lang="ru-RU" sz="2000" dirty="0" smtClean="0">
                <a:solidFill>
                  <a:srgbClr val="FFC000"/>
                </a:solidFill>
              </a:rPr>
            </a:br>
            <a:r>
              <a:rPr lang="ru-RU" sz="2000" dirty="0" smtClean="0">
                <a:solidFill>
                  <a:srgbClr val="FFC000"/>
                </a:solidFill>
              </a:rPr>
              <a:t>Возмущение, привет…</a:t>
            </a:r>
            <a:br>
              <a:rPr lang="ru-RU" sz="2000" dirty="0" smtClean="0">
                <a:solidFill>
                  <a:srgbClr val="FFC000"/>
                </a:solidFill>
              </a:rPr>
            </a:br>
            <a:r>
              <a:rPr lang="ru-RU" sz="2000" dirty="0" smtClean="0">
                <a:solidFill>
                  <a:srgbClr val="FFC000"/>
                </a:solidFill>
              </a:rPr>
              <a:t>Те, кого охватит страх,</a:t>
            </a:r>
            <a:br>
              <a:rPr lang="ru-RU" sz="2000" dirty="0" smtClean="0">
                <a:solidFill>
                  <a:srgbClr val="FFC000"/>
                </a:solidFill>
              </a:rPr>
            </a:br>
            <a:r>
              <a:rPr lang="ru-RU" sz="2000" dirty="0" smtClean="0">
                <a:solidFill>
                  <a:srgbClr val="FFC000"/>
                </a:solidFill>
              </a:rPr>
              <a:t>Произносят слово</a:t>
            </a:r>
            <a:r>
              <a:rPr lang="ru-RU" sz="2000" dirty="0" smtClean="0">
                <a:solidFill>
                  <a:srgbClr val="FF0000"/>
                </a:solidFill>
              </a:rPr>
              <a:t> Ах</a:t>
            </a:r>
            <a:r>
              <a:rPr lang="ru-RU" sz="2000" dirty="0" smtClean="0">
                <a:solidFill>
                  <a:srgbClr val="FFC000"/>
                </a:solidFill>
              </a:rPr>
              <a:t>!</a:t>
            </a:r>
            <a:br>
              <a:rPr lang="ru-RU" sz="2000" dirty="0" smtClean="0">
                <a:solidFill>
                  <a:srgbClr val="FFC000"/>
                </a:solidFill>
              </a:rPr>
            </a:br>
            <a:r>
              <a:rPr lang="ru-RU" sz="2000" dirty="0" smtClean="0">
                <a:solidFill>
                  <a:srgbClr val="FFC000"/>
                </a:solidFill>
              </a:rPr>
              <a:t>У кого тяжелый вздох,</a:t>
            </a:r>
            <a:br>
              <a:rPr lang="ru-RU" sz="2000" dirty="0" smtClean="0">
                <a:solidFill>
                  <a:srgbClr val="FFC000"/>
                </a:solidFill>
              </a:rPr>
            </a:br>
            <a:r>
              <a:rPr lang="ru-RU" sz="2000" dirty="0" smtClean="0">
                <a:solidFill>
                  <a:srgbClr val="FFC000"/>
                </a:solidFill>
              </a:rPr>
              <a:t>Произносят слово </a:t>
            </a:r>
            <a:r>
              <a:rPr lang="ru-RU" sz="2000" dirty="0" smtClean="0">
                <a:solidFill>
                  <a:srgbClr val="FF0000"/>
                </a:solidFill>
              </a:rPr>
              <a:t>Ох</a:t>
            </a:r>
            <a:r>
              <a:rPr lang="ru-RU" sz="2000" dirty="0" smtClean="0">
                <a:solidFill>
                  <a:srgbClr val="FFC000"/>
                </a:solidFill>
              </a:rPr>
              <a:t>!</a:t>
            </a:r>
            <a:br>
              <a:rPr lang="ru-RU" sz="2000" dirty="0" smtClean="0">
                <a:solidFill>
                  <a:srgbClr val="FFC000"/>
                </a:solidFill>
              </a:rPr>
            </a:br>
            <a:r>
              <a:rPr lang="ru-RU" sz="2000" dirty="0" smtClean="0">
                <a:solidFill>
                  <a:srgbClr val="FFC000"/>
                </a:solidFill>
              </a:rPr>
              <a:t>Кто встречается с бедой,</a:t>
            </a:r>
            <a:br>
              <a:rPr lang="ru-RU" sz="2000" dirty="0" smtClean="0">
                <a:solidFill>
                  <a:srgbClr val="FFC000"/>
                </a:solidFill>
              </a:rPr>
            </a:br>
            <a:r>
              <a:rPr lang="ru-RU" sz="2000" dirty="0" smtClean="0">
                <a:solidFill>
                  <a:srgbClr val="FFC000"/>
                </a:solidFill>
              </a:rPr>
              <a:t>Произносит слово </a:t>
            </a:r>
            <a:r>
              <a:rPr lang="ru-RU" sz="2000" dirty="0" smtClean="0">
                <a:solidFill>
                  <a:srgbClr val="FF0000"/>
                </a:solidFill>
              </a:rPr>
              <a:t>Ой</a:t>
            </a:r>
            <a:r>
              <a:rPr lang="ru-RU" sz="2000" dirty="0" smtClean="0">
                <a:solidFill>
                  <a:srgbClr val="FFC000"/>
                </a:solidFill>
              </a:rPr>
              <a:t>,</a:t>
            </a:r>
            <a:br>
              <a:rPr lang="ru-RU" sz="2000" dirty="0" smtClean="0">
                <a:solidFill>
                  <a:srgbClr val="FFC000"/>
                </a:solidFill>
              </a:rPr>
            </a:br>
            <a:r>
              <a:rPr lang="ru-RU" sz="2000" dirty="0" smtClean="0">
                <a:solidFill>
                  <a:srgbClr val="FFC000"/>
                </a:solidFill>
              </a:rPr>
              <a:t>Кто отстанет от друзей,</a:t>
            </a:r>
            <a:br>
              <a:rPr lang="ru-RU" sz="2000" dirty="0" smtClean="0">
                <a:solidFill>
                  <a:srgbClr val="FFC000"/>
                </a:solidFill>
              </a:rPr>
            </a:br>
            <a:r>
              <a:rPr lang="ru-RU" sz="2000" dirty="0" smtClean="0">
                <a:solidFill>
                  <a:srgbClr val="FFC000"/>
                </a:solidFill>
              </a:rPr>
              <a:t>Произносит слово </a:t>
            </a:r>
            <a:r>
              <a:rPr lang="ru-RU" sz="2000" dirty="0" smtClean="0">
                <a:solidFill>
                  <a:srgbClr val="FF0000"/>
                </a:solidFill>
              </a:rPr>
              <a:t>Эй</a:t>
            </a:r>
            <a:r>
              <a:rPr lang="ru-RU" sz="2000" dirty="0" smtClean="0">
                <a:solidFill>
                  <a:srgbClr val="FFC000"/>
                </a:solidFill>
              </a:rPr>
              <a:t>!</a:t>
            </a:r>
            <a:r>
              <a:rPr lang="en-US" sz="2000" dirty="0" smtClean="0">
                <a:solidFill>
                  <a:srgbClr val="FFC000"/>
                </a:solidFill>
              </a:rPr>
              <a:t/>
            </a:r>
            <a:br>
              <a:rPr lang="en-US" sz="2000" dirty="0" smtClean="0">
                <a:solidFill>
                  <a:srgbClr val="FFC000"/>
                </a:solidFill>
              </a:rPr>
            </a:br>
            <a:r>
              <a:rPr lang="ru-RU" sz="2000" dirty="0" smtClean="0">
                <a:solidFill>
                  <a:srgbClr val="FFC000"/>
                </a:solidFill>
              </a:rPr>
              <a:t>У кого захватит дух,</a:t>
            </a:r>
            <a:br>
              <a:rPr lang="ru-RU" sz="2000" dirty="0" smtClean="0">
                <a:solidFill>
                  <a:srgbClr val="FFC000"/>
                </a:solidFill>
              </a:rPr>
            </a:br>
            <a:r>
              <a:rPr lang="ru-RU" sz="2000" dirty="0" smtClean="0">
                <a:solidFill>
                  <a:srgbClr val="FFC000"/>
                </a:solidFill>
              </a:rPr>
              <a:t>Произносит слово </a:t>
            </a:r>
            <a:r>
              <a:rPr lang="ru-RU" sz="2000" dirty="0" smtClean="0">
                <a:solidFill>
                  <a:srgbClr val="FF0000"/>
                </a:solidFill>
              </a:rPr>
              <a:t>Ух</a:t>
            </a:r>
            <a:r>
              <a:rPr lang="ru-RU" sz="2000" dirty="0" smtClean="0">
                <a:solidFill>
                  <a:srgbClr val="FFC000"/>
                </a:solidFill>
              </a:rPr>
              <a:t>!</a:t>
            </a:r>
            <a:br>
              <a:rPr lang="ru-RU" sz="2000" dirty="0" smtClean="0">
                <a:solidFill>
                  <a:srgbClr val="FFC000"/>
                </a:solidFill>
              </a:rPr>
            </a:br>
            <a:r>
              <a:rPr lang="ru-RU" sz="2000" dirty="0" smtClean="0">
                <a:solidFill>
                  <a:srgbClr val="FFC000"/>
                </a:solidFill>
              </a:rPr>
              <a:t>Интересно жить на свете,</a:t>
            </a:r>
            <a:br>
              <a:rPr lang="ru-RU" sz="2000" dirty="0" smtClean="0">
                <a:solidFill>
                  <a:srgbClr val="FFC000"/>
                </a:solidFill>
              </a:rPr>
            </a:br>
            <a:r>
              <a:rPr lang="ru-RU" sz="2000" dirty="0" smtClean="0">
                <a:solidFill>
                  <a:srgbClr val="FFC000"/>
                </a:solidFill>
              </a:rPr>
              <a:t>Если знаешь междометья!</a:t>
            </a:r>
            <a:br>
              <a:rPr lang="ru-RU" sz="2000" dirty="0" smtClean="0">
                <a:solidFill>
                  <a:srgbClr val="FFC000"/>
                </a:solidFill>
              </a:rPr>
            </a:br>
            <a:endParaRPr lang="ru-RU" sz="2000" dirty="0">
              <a:solidFill>
                <a:srgbClr val="FFC000"/>
              </a:solidFill>
            </a:endParaRPr>
          </a:p>
        </p:txBody>
      </p:sp>
      <p:sp>
        <p:nvSpPr>
          <p:cNvPr id="3" name="Прямоугольник 2"/>
          <p:cNvSpPr/>
          <p:nvPr/>
        </p:nvSpPr>
        <p:spPr>
          <a:xfrm rot="457786">
            <a:off x="5292080" y="1268760"/>
            <a:ext cx="3168352" cy="70788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Слава богу</a:t>
            </a:r>
            <a:endParaRPr lang="ru-RU" sz="4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 name="Прямоугольник 3"/>
          <p:cNvSpPr/>
          <p:nvPr/>
        </p:nvSpPr>
        <p:spPr>
          <a:xfrm rot="20932885">
            <a:off x="4448875" y="4145162"/>
            <a:ext cx="3106430" cy="769441"/>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ru-RU" sz="4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Боже мой</a:t>
            </a:r>
            <a:endParaRPr lang="ru-RU" sz="4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257850"/>
          </a:xfrm>
        </p:spPr>
        <p:txBody>
          <a:bodyPr>
            <a:normAutofit fontScale="90000"/>
          </a:bodyPr>
          <a:lstStyle/>
          <a:p>
            <a:r>
              <a:rPr lang="ru-RU" sz="2800" dirty="0" smtClean="0">
                <a:solidFill>
                  <a:srgbClr val="FF0000"/>
                </a:solidFill>
              </a:rPr>
              <a:t>                  </a:t>
            </a:r>
            <a:r>
              <a:rPr lang="ru-RU" sz="3100" dirty="0" smtClean="0">
                <a:solidFill>
                  <a:srgbClr val="FF0000"/>
                </a:solidFill>
              </a:rPr>
              <a:t>Слово «Ах» о себе.</a:t>
            </a:r>
            <a:br>
              <a:rPr lang="ru-RU" sz="3100" dirty="0" smtClean="0">
                <a:solidFill>
                  <a:srgbClr val="FF0000"/>
                </a:solidFill>
              </a:rPr>
            </a:br>
            <a:r>
              <a:rPr lang="ru-RU" sz="2000" dirty="0" smtClean="0"/>
              <a:t/>
            </a:r>
            <a:br>
              <a:rPr lang="ru-RU" sz="2000" dirty="0" smtClean="0"/>
            </a:br>
            <a:r>
              <a:rPr lang="ru-RU" sz="2000" dirty="0" smtClean="0">
                <a:solidFill>
                  <a:schemeClr val="accent1">
                    <a:lumMod val="60000"/>
                    <a:lumOff val="40000"/>
                  </a:schemeClr>
                </a:solidFill>
              </a:rPr>
              <a:t>- Какие чувства можно передать с помощью этого междометия?</a:t>
            </a:r>
            <a:br>
              <a:rPr lang="ru-RU" sz="2000" dirty="0" smtClean="0">
                <a:solidFill>
                  <a:schemeClr val="accent1">
                    <a:lumMod val="60000"/>
                    <a:lumOff val="40000"/>
                  </a:schemeClr>
                </a:solidFill>
              </a:rPr>
            </a:br>
            <a:r>
              <a:rPr lang="ru-RU" sz="2000" dirty="0" smtClean="0">
                <a:solidFill>
                  <a:srgbClr val="FFC000"/>
                </a:solidFill>
              </a:rPr>
              <a:t/>
            </a:r>
            <a:br>
              <a:rPr lang="ru-RU" sz="2000" dirty="0" smtClean="0">
                <a:solidFill>
                  <a:srgbClr val="FFC000"/>
                </a:solidFill>
              </a:rPr>
            </a:br>
            <a:r>
              <a:rPr lang="ru-RU" sz="2000" dirty="0" smtClean="0">
                <a:solidFill>
                  <a:srgbClr val="FFC000"/>
                </a:solidFill>
              </a:rPr>
              <a:t>- Ах, наконец-то мне дали слово! Я хочу сообщить вам, что не только существительные или глаголы могут быть многозначны. Характер междометия тоже очень сложен! Оно каждый раз поворачивается к вам другой стороной. Я хочу сказать – значением.</a:t>
            </a:r>
            <a:br>
              <a:rPr lang="ru-RU" sz="2000" dirty="0" smtClean="0">
                <a:solidFill>
                  <a:srgbClr val="FFC000"/>
                </a:solidFill>
              </a:rPr>
            </a:br>
            <a:r>
              <a:rPr lang="ru-RU" sz="2000" dirty="0" smtClean="0">
                <a:solidFill>
                  <a:srgbClr val="FFC000"/>
                </a:solidFill>
              </a:rPr>
              <a:t>  Ах, как много у меня значений! Это так интересно! И – ах - как трудно! Я прекрасно умею выразить радость и ужас, восторг и огорчение, испуг и неподдельное изумление. Не забывайте обо мне, берите меня с собой, когда хотите с кем-нибудь поговорить по душам.</a:t>
            </a:r>
            <a:br>
              <a:rPr lang="ru-RU" sz="2000" dirty="0" smtClean="0">
                <a:solidFill>
                  <a:srgbClr val="FFC000"/>
                </a:solidFill>
              </a:rPr>
            </a:br>
            <a:r>
              <a:rPr lang="ru-RU" sz="2000" dirty="0" smtClean="0">
                <a:solidFill>
                  <a:srgbClr val="FFC000"/>
                </a:solidFill>
              </a:rPr>
              <a:t>   Ах, мне кажется, вы меня совсем не слушаете! А ведь я так много могу рассказать! Точнее, не рассказать, а выразить.</a:t>
            </a:r>
            <a:br>
              <a:rPr lang="ru-RU" sz="2000" dirty="0" smtClean="0">
                <a:solidFill>
                  <a:srgbClr val="FFC000"/>
                </a:solidFill>
              </a:rPr>
            </a:br>
            <a:r>
              <a:rPr lang="ru-RU" sz="2000" dirty="0" smtClean="0">
                <a:solidFill>
                  <a:srgbClr val="FFC000"/>
                </a:solidFill>
              </a:rPr>
              <a:t>- Ну что ты! Мы тебя внимательно слушаем. Ведь нам известно о тебе еще с тех пор, когда мы были совсем маленькими. Мы всегда будем обращаться к тебе за помощью. Забыть тебя или не слышать просто невозможно! </a:t>
            </a:r>
            <a:br>
              <a:rPr lang="ru-RU" sz="2000" dirty="0" smtClean="0">
                <a:solidFill>
                  <a:srgbClr val="FFC000"/>
                </a:solidFill>
              </a:rPr>
            </a:br>
            <a:r>
              <a:rPr lang="ru-RU" sz="2000" dirty="0" smtClean="0">
                <a:solidFill>
                  <a:srgbClr val="FFC000"/>
                </a:solidFill>
              </a:rPr>
              <a:t>- Что вы говорите?! Ах, я так тронуто!</a:t>
            </a:r>
            <a:endParaRPr lang="ru-RU" sz="2000" dirty="0">
              <a:solidFill>
                <a:srgbClr val="FFC000"/>
              </a:solidFill>
            </a:endParaRPr>
          </a:p>
        </p:txBody>
      </p:sp>
      <p:sp>
        <p:nvSpPr>
          <p:cNvPr id="3" name="Прямоугольник 2"/>
          <p:cNvSpPr/>
          <p:nvPr/>
        </p:nvSpPr>
        <p:spPr>
          <a:xfrm rot="806879">
            <a:off x="5652120" y="5733256"/>
            <a:ext cx="2520280" cy="923330"/>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ru-RU"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Ах</a:t>
            </a:r>
            <a:endParaRPr lang="ru-RU"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113834"/>
          </a:xfrm>
        </p:spPr>
        <p:txBody>
          <a:bodyPr>
            <a:normAutofit/>
          </a:bodyPr>
          <a:lstStyle/>
          <a:p>
            <a:r>
              <a:rPr lang="ru-RU" sz="2800" dirty="0" smtClean="0"/>
              <a:t>                 </a:t>
            </a:r>
            <a:r>
              <a:rPr lang="ru-RU" sz="2800" dirty="0" smtClean="0">
                <a:solidFill>
                  <a:srgbClr val="FF0000"/>
                </a:solidFill>
              </a:rPr>
              <a:t>Волшебные </a:t>
            </a:r>
            <a:r>
              <a:rPr lang="ru-RU" sz="2800" dirty="0" smtClean="0">
                <a:solidFill>
                  <a:srgbClr val="FF0000"/>
                </a:solidFill>
              </a:rPr>
              <a:t>слова.</a:t>
            </a:r>
            <a:r>
              <a:rPr lang="ru-RU" sz="2800" dirty="0" smtClean="0"/>
              <a:t/>
            </a:r>
            <a:br>
              <a:rPr lang="ru-RU" sz="2800" dirty="0" smtClean="0"/>
            </a:br>
            <a:r>
              <a:rPr lang="ru-RU" sz="2800" dirty="0" smtClean="0"/>
              <a:t>  Мы ежедневно встречаемся и прощаемся, обращаемся к кому-нибудь с просьбой, благодарим за труд, за любезность, извиняемся, если допустили какую-нибудь оплошность, - и во всех этих ситуациях нашими неизменными спутниками выступают эти слова. Они дарят нам улыбку приветствия и грусть прощания, радость благодарности и стеснительность извинения. Восточная мудрость гласит:</a:t>
            </a:r>
            <a:br>
              <a:rPr lang="ru-RU" sz="2800" dirty="0" smtClean="0"/>
            </a:br>
            <a:r>
              <a:rPr lang="ru-RU" sz="2800" dirty="0" smtClean="0"/>
              <a:t> </a:t>
            </a:r>
            <a:r>
              <a:rPr lang="ru-RU" sz="2800" dirty="0" smtClean="0">
                <a:solidFill>
                  <a:srgbClr val="FF0000"/>
                </a:solidFill>
              </a:rPr>
              <a:t>Учтивые слова всего скорей</a:t>
            </a:r>
            <a:br>
              <a:rPr lang="ru-RU" sz="2800" dirty="0" smtClean="0">
                <a:solidFill>
                  <a:srgbClr val="FF0000"/>
                </a:solidFill>
              </a:rPr>
            </a:br>
            <a:r>
              <a:rPr lang="ru-RU" sz="2800" dirty="0" smtClean="0">
                <a:solidFill>
                  <a:srgbClr val="FF0000"/>
                </a:solidFill>
              </a:rPr>
              <a:t> Пред нами распахнут сердца людей.</a:t>
            </a:r>
            <a:endParaRPr lang="ru-RU" sz="2800" dirty="0">
              <a:solidFill>
                <a:srgbClr val="FF0000"/>
              </a:solidFill>
            </a:endParaRPr>
          </a:p>
        </p:txBody>
      </p:sp>
      <p:sp>
        <p:nvSpPr>
          <p:cNvPr id="3" name="Прямоугольник 2"/>
          <p:cNvSpPr/>
          <p:nvPr/>
        </p:nvSpPr>
        <p:spPr>
          <a:xfrm rot="20820643">
            <a:off x="107505" y="116632"/>
            <a:ext cx="1512167" cy="830997"/>
          </a:xfrm>
          <a:prstGeom prst="rect">
            <a:avLst/>
          </a:prstGeom>
          <a:noFill/>
        </p:spPr>
        <p:txBody>
          <a:bodyPr wrap="square" lIns="91440" tIns="45720" rIns="91440" bIns="45720">
            <a:spAutoFit/>
            <a:scene3d>
              <a:camera prst="orthographicFront"/>
              <a:lightRig rig="flat" dir="tl"/>
            </a:scene3d>
            <a:sp3d contourW="19050" prstMaterial="clear">
              <a:bevelT w="50800" h="50800"/>
              <a:contourClr>
                <a:schemeClr val="accent5">
                  <a:tint val="70000"/>
                  <a:satMod val="180000"/>
                  <a:alpha val="70000"/>
                </a:schemeClr>
              </a:contourClr>
            </a:sp3d>
          </a:bodyPr>
          <a:lstStyle/>
          <a:p>
            <a:pPr algn="ctr"/>
            <a:r>
              <a:rPr lang="ru-RU" sz="4800" b="1" cap="none" spc="0" dirty="0" smtClean="0">
                <a:ln/>
                <a:solidFill>
                  <a:schemeClr val="accent5">
                    <a:tint val="50000"/>
                    <a:satMod val="180000"/>
                  </a:schemeClr>
                </a:solidFill>
                <a:effectLst/>
              </a:rPr>
              <a:t>Хо</a:t>
            </a:r>
            <a:endParaRPr lang="ru-RU" sz="4800" b="1" cap="none" spc="0" dirty="0">
              <a:ln/>
              <a:solidFill>
                <a:schemeClr val="accent5">
                  <a:tint val="50000"/>
                  <a:satMod val="180000"/>
                </a:schemeClr>
              </a:solidFill>
              <a:effectLst/>
            </a:endParaRPr>
          </a:p>
        </p:txBody>
      </p:sp>
      <p:sp>
        <p:nvSpPr>
          <p:cNvPr id="4" name="Прямоугольник 3"/>
          <p:cNvSpPr/>
          <p:nvPr/>
        </p:nvSpPr>
        <p:spPr>
          <a:xfrm rot="747860">
            <a:off x="6372200" y="5157192"/>
            <a:ext cx="2304255" cy="769441"/>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ru-RU" sz="4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Как же</a:t>
            </a:r>
            <a:endParaRPr lang="ru-RU" sz="4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185842"/>
          </a:xfrm>
        </p:spPr>
        <p:txBody>
          <a:bodyPr>
            <a:normAutofit/>
          </a:bodyPr>
          <a:lstStyle/>
          <a:p>
            <a:r>
              <a:rPr lang="ru-RU" sz="1800" dirty="0" smtClean="0"/>
              <a:t>   </a:t>
            </a:r>
            <a:r>
              <a:rPr lang="ru-RU" sz="1800" dirty="0" smtClean="0">
                <a:solidFill>
                  <a:srgbClr val="FF0000"/>
                </a:solidFill>
              </a:rPr>
              <a:t>Здравствуй!</a:t>
            </a:r>
            <a:r>
              <a:rPr lang="ru-RU" sz="1800" dirty="0" smtClean="0"/>
              <a:t/>
            </a:r>
            <a:br>
              <a:rPr lang="ru-RU" sz="1800" dirty="0" smtClean="0"/>
            </a:br>
            <a:r>
              <a:rPr lang="ru-RU" sz="1800" dirty="0" smtClean="0"/>
              <a:t>Сколько раз за свою жизнь мы произносим это слово, самое распространенное и обычное русское междометие приветствия при встрече! Сейчас оно для нас простой знак вежливости. А между тем первоначальное значение этого слова было глубоко благожелательным. Ведь здравствуй буквально значит </a:t>
            </a:r>
            <a:r>
              <a:rPr lang="ru-RU" sz="1800" dirty="0" smtClean="0">
                <a:solidFill>
                  <a:srgbClr val="FF0000"/>
                </a:solidFill>
              </a:rPr>
              <a:t>«будь здоров» </a:t>
            </a:r>
            <a:r>
              <a:rPr lang="ru-RU" sz="1800" dirty="0" smtClean="0"/>
              <a:t>,а точнее – аналогично современному приветствую.</a:t>
            </a:r>
            <a:br>
              <a:rPr lang="ru-RU" sz="1800" dirty="0" smtClean="0"/>
            </a:br>
            <a:r>
              <a:rPr lang="ru-RU" sz="1800" dirty="0" smtClean="0"/>
              <a:t>   </a:t>
            </a:r>
            <a:r>
              <a:rPr lang="ru-RU" sz="1800" dirty="0" smtClean="0">
                <a:solidFill>
                  <a:srgbClr val="FF0000"/>
                </a:solidFill>
              </a:rPr>
              <a:t>Спасибо</a:t>
            </a:r>
            <a:r>
              <a:rPr lang="ru-RU" sz="1800" dirty="0" smtClean="0"/>
              <a:t> и пожалуйста – эти два слова – междометия вежливости являются совершенно различными с точки зрения своего происхождения. И все же они имеют что-то одинаковое, а именно, глагольный компонент, которым оба «начинаются».</a:t>
            </a:r>
            <a:br>
              <a:rPr lang="ru-RU" sz="1800" dirty="0" smtClean="0"/>
            </a:br>
            <a:r>
              <a:rPr lang="ru-RU" sz="1800" dirty="0" smtClean="0"/>
              <a:t>Междометие спасибо возникло в результате сращения в одно слово устойчивого словосочетания </a:t>
            </a:r>
            <a:r>
              <a:rPr lang="ru-RU" sz="1800" dirty="0" smtClean="0">
                <a:solidFill>
                  <a:srgbClr val="FF0000"/>
                </a:solidFill>
              </a:rPr>
              <a:t>спаси Бог </a:t>
            </a:r>
            <a:r>
              <a:rPr lang="ru-RU" sz="1800" dirty="0" smtClean="0"/>
              <a:t>(конечное «г» со временем отпало).</a:t>
            </a:r>
            <a:br>
              <a:rPr lang="ru-RU" sz="1800" dirty="0" smtClean="0"/>
            </a:br>
            <a:r>
              <a:rPr lang="ru-RU" sz="1800" dirty="0" smtClean="0"/>
              <a:t>  Слово </a:t>
            </a:r>
            <a:r>
              <a:rPr lang="ru-RU" sz="1800" dirty="0" smtClean="0">
                <a:solidFill>
                  <a:srgbClr val="FF0000"/>
                </a:solidFill>
              </a:rPr>
              <a:t>пожалуйста</a:t>
            </a:r>
            <a:r>
              <a:rPr lang="ru-RU" sz="1800" dirty="0" smtClean="0"/>
              <a:t> было образовано от пожалуй с помощью частицы ( а вернее суффикса) – ста (сравните: (устарев.) </a:t>
            </a:r>
            <a:r>
              <a:rPr lang="ru-RU" sz="1800" dirty="0" err="1" smtClean="0"/>
              <a:t>спасибоста</a:t>
            </a:r>
            <a:r>
              <a:rPr lang="ru-RU" sz="1800" dirty="0" smtClean="0"/>
              <a:t>, </a:t>
            </a:r>
            <a:r>
              <a:rPr lang="ru-RU" sz="1800" dirty="0" err="1" smtClean="0"/>
              <a:t>здоровоста</a:t>
            </a:r>
            <a:r>
              <a:rPr lang="ru-RU" sz="1800" dirty="0" smtClean="0"/>
              <a:t> и т.д.).</a:t>
            </a:r>
            <a:br>
              <a:rPr lang="ru-RU" sz="1800" dirty="0" smtClean="0"/>
            </a:br>
            <a:r>
              <a:rPr lang="ru-RU" sz="1800" dirty="0" smtClean="0"/>
              <a:t>   Исходное пожалуй появилось, очевидно, из </a:t>
            </a:r>
            <a:r>
              <a:rPr lang="ru-RU" sz="1800" dirty="0" smtClean="0">
                <a:solidFill>
                  <a:srgbClr val="FF0000"/>
                </a:solidFill>
              </a:rPr>
              <a:t>пожалую</a:t>
            </a:r>
            <a:r>
              <a:rPr lang="ru-RU" sz="1800" dirty="0" smtClean="0"/>
              <a:t> – </a:t>
            </a:r>
            <a:r>
              <a:rPr lang="ru-RU" sz="1800" dirty="0" smtClean="0">
                <a:solidFill>
                  <a:srgbClr val="FF0000"/>
                </a:solidFill>
              </a:rPr>
              <a:t>отблагодарю</a:t>
            </a:r>
            <a:r>
              <a:rPr lang="ru-RU" sz="1800" dirty="0" smtClean="0"/>
              <a:t>.</a:t>
            </a:r>
            <a:endParaRPr lang="ru-RU" sz="1800" dirty="0"/>
          </a:p>
        </p:txBody>
      </p:sp>
      <p:sp>
        <p:nvSpPr>
          <p:cNvPr id="3" name="Прямоугольник 2"/>
          <p:cNvSpPr/>
          <p:nvPr/>
        </p:nvSpPr>
        <p:spPr>
          <a:xfrm rot="890786">
            <a:off x="6444208" y="188640"/>
            <a:ext cx="2448271" cy="584775"/>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3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Спасибо</a:t>
            </a:r>
            <a:endParaRPr lang="ru-RU" sz="3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Прямоугольник 3"/>
          <p:cNvSpPr/>
          <p:nvPr/>
        </p:nvSpPr>
        <p:spPr>
          <a:xfrm rot="513921">
            <a:off x="5076056" y="5949280"/>
            <a:ext cx="3672407" cy="707886"/>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ru-RU" sz="40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Пожалуйста</a:t>
            </a:r>
            <a:endParaRPr lang="ru-RU" sz="40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5" name="Прямоугольник 4"/>
          <p:cNvSpPr/>
          <p:nvPr/>
        </p:nvSpPr>
        <p:spPr>
          <a:xfrm rot="21119867">
            <a:off x="107504" y="188640"/>
            <a:ext cx="2448272" cy="523220"/>
          </a:xfrm>
          <a:prstGeom prst="rect">
            <a:avLst/>
          </a:prstGeom>
          <a:noFill/>
        </p:spPr>
        <p:txBody>
          <a:bodyPr wrap="square" lIns="91440" tIns="45720" rIns="91440" bIns="45720">
            <a:spAutoFit/>
          </a:bodyPr>
          <a:lstStyle/>
          <a:p>
            <a:pPr algn="ctr"/>
            <a:r>
              <a:rPr lang="ru-RU" sz="28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Здравствуй</a:t>
            </a:r>
            <a:endParaRPr lang="ru-RU" sz="28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185842"/>
          </a:xfrm>
        </p:spPr>
        <p:txBody>
          <a:bodyPr>
            <a:normAutofit/>
          </a:bodyPr>
          <a:lstStyle/>
          <a:p>
            <a:r>
              <a:rPr lang="ru-RU" sz="2800" dirty="0" smtClean="0">
                <a:solidFill>
                  <a:srgbClr val="FF0000"/>
                </a:solidFill>
              </a:rPr>
              <a:t>        Словарь «вежливых слов».</a:t>
            </a:r>
            <a:r>
              <a:rPr lang="ru-RU" sz="2800" dirty="0" smtClean="0"/>
              <a:t/>
            </a:r>
            <a:br>
              <a:rPr lang="ru-RU" sz="2800" dirty="0" smtClean="0"/>
            </a:br>
            <a:r>
              <a:rPr lang="ru-RU" sz="2800" dirty="0" smtClean="0"/>
              <a:t>1. </a:t>
            </a:r>
            <a:r>
              <a:rPr lang="ru-RU" sz="2800" dirty="0" smtClean="0"/>
              <a:t>Растает </a:t>
            </a:r>
            <a:r>
              <a:rPr lang="ru-RU" sz="2800" dirty="0" smtClean="0"/>
              <a:t>даже ледяная глыба </a:t>
            </a:r>
            <a:br>
              <a:rPr lang="ru-RU" sz="2800" dirty="0" smtClean="0"/>
            </a:br>
            <a:r>
              <a:rPr lang="ru-RU" sz="2800" dirty="0" smtClean="0"/>
              <a:t>    От слова теплого </a:t>
            </a:r>
            <a:r>
              <a:rPr lang="ru-RU" sz="2800" dirty="0" smtClean="0">
                <a:solidFill>
                  <a:srgbClr val="FF0000"/>
                </a:solidFill>
              </a:rPr>
              <a:t>…</a:t>
            </a:r>
            <a:r>
              <a:rPr lang="ru-RU" sz="2800" dirty="0" smtClean="0"/>
              <a:t/>
            </a:r>
            <a:br>
              <a:rPr lang="ru-RU" sz="2800" dirty="0" smtClean="0"/>
            </a:br>
            <a:r>
              <a:rPr lang="ru-RU" sz="2800" dirty="0" smtClean="0"/>
              <a:t>2. Зазеленеет старый пень,</a:t>
            </a:r>
            <a:br>
              <a:rPr lang="ru-RU" sz="2800" dirty="0" smtClean="0"/>
            </a:br>
            <a:r>
              <a:rPr lang="ru-RU" sz="2800" dirty="0" smtClean="0"/>
              <a:t>    Когда услышит</a:t>
            </a:r>
            <a:r>
              <a:rPr lang="ru-RU" sz="2800" dirty="0" smtClean="0">
                <a:solidFill>
                  <a:srgbClr val="FF0000"/>
                </a:solidFill>
              </a:rPr>
              <a:t> …</a:t>
            </a:r>
            <a:r>
              <a:rPr lang="ru-RU" sz="2800" dirty="0" smtClean="0"/>
              <a:t/>
            </a:r>
            <a:br>
              <a:rPr lang="ru-RU" sz="2800" dirty="0" smtClean="0"/>
            </a:br>
            <a:r>
              <a:rPr lang="ru-RU" sz="2800" dirty="0" smtClean="0"/>
              <a:t>3. Если больше есть не в силах,</a:t>
            </a:r>
            <a:br>
              <a:rPr lang="ru-RU" sz="2800" dirty="0" smtClean="0"/>
            </a:br>
            <a:r>
              <a:rPr lang="ru-RU" sz="2800" dirty="0" smtClean="0"/>
              <a:t>    Скажем маме мы </a:t>
            </a:r>
            <a:r>
              <a:rPr lang="ru-RU" sz="2800" dirty="0" smtClean="0">
                <a:solidFill>
                  <a:srgbClr val="FF0000"/>
                </a:solidFill>
              </a:rPr>
              <a:t>…</a:t>
            </a:r>
            <a:r>
              <a:rPr lang="ru-RU" sz="2800" dirty="0" smtClean="0"/>
              <a:t/>
            </a:r>
            <a:br>
              <a:rPr lang="ru-RU" sz="2800" dirty="0" smtClean="0"/>
            </a:br>
            <a:r>
              <a:rPr lang="ru-RU" sz="2800" dirty="0" smtClean="0"/>
              <a:t>4. Мальчик, вежливый и развитый,</a:t>
            </a:r>
            <a:br>
              <a:rPr lang="ru-RU" sz="2800" dirty="0" smtClean="0"/>
            </a:br>
            <a:r>
              <a:rPr lang="ru-RU" sz="2800" dirty="0" smtClean="0"/>
              <a:t>    Говорит, встречаясь, </a:t>
            </a:r>
            <a:r>
              <a:rPr lang="ru-RU" sz="2800" dirty="0" smtClean="0">
                <a:solidFill>
                  <a:srgbClr val="FF0000"/>
                </a:solidFill>
              </a:rPr>
              <a:t>…</a:t>
            </a:r>
            <a:r>
              <a:rPr lang="ru-RU" sz="2800" dirty="0" smtClean="0"/>
              <a:t/>
            </a:r>
            <a:br>
              <a:rPr lang="ru-RU" sz="2800" dirty="0" smtClean="0"/>
            </a:br>
            <a:r>
              <a:rPr lang="ru-RU" sz="2800" dirty="0" smtClean="0"/>
              <a:t>5. Когда нас бранят за шалости,</a:t>
            </a:r>
            <a:br>
              <a:rPr lang="ru-RU" sz="2800" dirty="0" smtClean="0"/>
            </a:br>
            <a:r>
              <a:rPr lang="ru-RU" sz="2800" dirty="0" smtClean="0"/>
              <a:t>    Говорим </a:t>
            </a:r>
            <a:r>
              <a:rPr lang="ru-RU" sz="2800" dirty="0" smtClean="0">
                <a:solidFill>
                  <a:srgbClr val="FF0000"/>
                </a:solidFill>
              </a:rPr>
              <a:t>…</a:t>
            </a:r>
            <a:r>
              <a:rPr lang="ru-RU" sz="2800" dirty="0" smtClean="0"/>
              <a:t/>
            </a:r>
            <a:br>
              <a:rPr lang="ru-RU" sz="2800" dirty="0" smtClean="0"/>
            </a:br>
            <a:r>
              <a:rPr lang="ru-RU" sz="2800" dirty="0" smtClean="0"/>
              <a:t>6. И во Франции, и в Дании</a:t>
            </a:r>
            <a:br>
              <a:rPr lang="ru-RU" sz="2800" dirty="0" smtClean="0"/>
            </a:br>
            <a:r>
              <a:rPr lang="ru-RU" sz="2800" dirty="0" smtClean="0"/>
              <a:t>    На прощанье говорят </a:t>
            </a:r>
            <a:r>
              <a:rPr lang="ru-RU" sz="2800" dirty="0" smtClean="0">
                <a:solidFill>
                  <a:srgbClr val="FF0000"/>
                </a:solidFill>
              </a:rPr>
              <a:t>…</a:t>
            </a:r>
            <a:endParaRPr lang="ru-RU" sz="2800" dirty="0">
              <a:solidFill>
                <a:srgbClr val="FF0000"/>
              </a:solidFill>
            </a:endParaRPr>
          </a:p>
        </p:txBody>
      </p:sp>
      <p:sp>
        <p:nvSpPr>
          <p:cNvPr id="3" name="Прямоугольник 2"/>
          <p:cNvSpPr/>
          <p:nvPr/>
        </p:nvSpPr>
        <p:spPr>
          <a:xfrm rot="341275">
            <a:off x="5724128" y="116632"/>
            <a:ext cx="3312368" cy="584775"/>
          </a:xfrm>
          <a:prstGeom prst="rect">
            <a:avLst/>
          </a:prstGeom>
          <a:noFill/>
        </p:spPr>
        <p:txBody>
          <a:bodyPr wrap="square" lIns="91440" tIns="45720" rIns="91440" bIns="45720">
            <a:spAutoFit/>
          </a:bodyPr>
          <a:lstStyle/>
          <a:p>
            <a:pPr algn="ctr"/>
            <a:r>
              <a:rPr lang="ru-RU" sz="32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До свидания</a:t>
            </a:r>
            <a:endParaRPr lang="ru-RU" sz="32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4" name="Прямоугольник 3"/>
          <p:cNvSpPr/>
          <p:nvPr/>
        </p:nvSpPr>
        <p:spPr>
          <a:xfrm rot="886331">
            <a:off x="6156176" y="2348880"/>
            <a:ext cx="2808312" cy="584775"/>
          </a:xfrm>
          <a:prstGeom prst="rect">
            <a:avLst/>
          </a:prstGeom>
          <a:noFill/>
        </p:spPr>
        <p:txBody>
          <a:bodyPr wrap="square" lIns="91440" tIns="45720" rIns="91440" bIns="45720">
            <a:spAutoFit/>
          </a:bodyPr>
          <a:lstStyle/>
          <a:p>
            <a:pPr algn="ctr"/>
            <a:r>
              <a:rPr lang="ru-RU" sz="32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Простите</a:t>
            </a:r>
            <a:endParaRPr lang="ru-RU" sz="32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Прямоугольник 4"/>
          <p:cNvSpPr/>
          <p:nvPr/>
        </p:nvSpPr>
        <p:spPr>
          <a:xfrm rot="274658">
            <a:off x="5220072" y="4797152"/>
            <a:ext cx="3816424" cy="707886"/>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ru-RU" sz="40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Добрый день</a:t>
            </a:r>
            <a:endParaRPr lang="ru-RU" sz="40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185842"/>
          </a:xfrm>
        </p:spPr>
        <p:txBody>
          <a:bodyPr>
            <a:normAutofit/>
          </a:bodyPr>
          <a:lstStyle/>
          <a:p>
            <a:r>
              <a:rPr lang="ru-RU" sz="2800" dirty="0" smtClean="0">
                <a:solidFill>
                  <a:srgbClr val="FF0000"/>
                </a:solidFill>
              </a:rPr>
              <a:t>                    Проверь себя!</a:t>
            </a:r>
            <a:br>
              <a:rPr lang="ru-RU" sz="2800" dirty="0" smtClean="0">
                <a:solidFill>
                  <a:srgbClr val="FF0000"/>
                </a:solidFill>
              </a:rPr>
            </a:br>
            <a:r>
              <a:rPr lang="ru-RU" sz="2800" dirty="0" smtClean="0"/>
              <a:t/>
            </a:r>
            <a:br>
              <a:rPr lang="ru-RU" sz="2800" dirty="0" smtClean="0"/>
            </a:br>
            <a:r>
              <a:rPr lang="ru-RU" sz="2800" dirty="0" smtClean="0"/>
              <a:t>1. Спасибо.</a:t>
            </a:r>
            <a:br>
              <a:rPr lang="ru-RU" sz="2800" dirty="0" smtClean="0"/>
            </a:br>
            <a:r>
              <a:rPr lang="ru-RU" sz="2800" dirty="0" smtClean="0"/>
              <a:t>2. Добрый день.</a:t>
            </a:r>
            <a:br>
              <a:rPr lang="ru-RU" sz="2800" dirty="0" smtClean="0"/>
            </a:br>
            <a:r>
              <a:rPr lang="ru-RU" sz="2800" dirty="0" smtClean="0"/>
              <a:t>3. Спасибо.</a:t>
            </a:r>
            <a:br>
              <a:rPr lang="ru-RU" sz="2800" dirty="0" smtClean="0"/>
            </a:br>
            <a:r>
              <a:rPr lang="ru-RU" sz="2800" dirty="0" smtClean="0"/>
              <a:t>4. Здравствуй.</a:t>
            </a:r>
            <a:br>
              <a:rPr lang="ru-RU" sz="2800" dirty="0" smtClean="0"/>
            </a:br>
            <a:r>
              <a:rPr lang="ru-RU" sz="2800" dirty="0" smtClean="0"/>
              <a:t>5. Простите, пожалуйста.</a:t>
            </a:r>
            <a:br>
              <a:rPr lang="ru-RU" sz="2800" dirty="0" smtClean="0"/>
            </a:br>
            <a:r>
              <a:rPr lang="ru-RU" sz="2800" dirty="0" smtClean="0"/>
              <a:t>6. До свидания.</a:t>
            </a:r>
            <a:endParaRPr lang="ru-RU" sz="2800" dirty="0"/>
          </a:p>
        </p:txBody>
      </p:sp>
      <p:sp>
        <p:nvSpPr>
          <p:cNvPr id="3" name="Прямоугольник 2"/>
          <p:cNvSpPr/>
          <p:nvPr/>
        </p:nvSpPr>
        <p:spPr>
          <a:xfrm rot="530632">
            <a:off x="4716016" y="548680"/>
            <a:ext cx="4104456" cy="707886"/>
          </a:xfrm>
          <a:prstGeom prst="rect">
            <a:avLst/>
          </a:prstGeom>
          <a:noFill/>
        </p:spPr>
        <p:txBody>
          <a:bodyPr wrap="square" lIns="91440" tIns="45720" rIns="91440" bIns="45720">
            <a:spAutoFit/>
          </a:bodyPr>
          <a:lstStyle/>
          <a:p>
            <a:pPr algn="ctr"/>
            <a:r>
              <a:rPr lang="ru-RU" sz="40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Как бы не так</a:t>
            </a:r>
            <a:endParaRPr lang="ru-RU" sz="40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4" name="Прямоугольник 3"/>
          <p:cNvSpPr/>
          <p:nvPr/>
        </p:nvSpPr>
        <p:spPr>
          <a:xfrm rot="609669">
            <a:off x="6372200" y="4797151"/>
            <a:ext cx="2088232"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54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Тю</a:t>
            </a:r>
            <a:endParaRPr lang="ru-RU"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185842"/>
          </a:xfrm>
        </p:spPr>
        <p:txBody>
          <a:bodyPr>
            <a:normAutofit fontScale="90000"/>
          </a:bodyPr>
          <a:lstStyle/>
          <a:p>
            <a:r>
              <a:rPr lang="ru-RU" sz="2800" dirty="0" smtClean="0">
                <a:solidFill>
                  <a:srgbClr val="FFC000"/>
                </a:solidFill>
              </a:rPr>
              <a:t>  </a:t>
            </a:r>
            <a:r>
              <a:rPr lang="ru-RU" sz="2800" dirty="0" smtClean="0">
                <a:solidFill>
                  <a:schemeClr val="accent1">
                    <a:lumMod val="60000"/>
                    <a:lumOff val="40000"/>
                  </a:schemeClr>
                </a:solidFill>
              </a:rPr>
              <a:t>Вставьте нужные междометия и определите их значение. </a:t>
            </a:r>
            <a:r>
              <a:rPr lang="ru-RU" sz="2800" dirty="0" smtClean="0"/>
              <a:t/>
            </a:r>
            <a:br>
              <a:rPr lang="ru-RU" sz="2800" dirty="0" smtClean="0"/>
            </a:br>
            <a:r>
              <a:rPr lang="ru-RU" sz="2800" dirty="0" smtClean="0"/>
              <a:t>1. </a:t>
            </a:r>
            <a:r>
              <a:rPr lang="ru-RU" sz="2800" dirty="0" smtClean="0">
                <a:solidFill>
                  <a:srgbClr val="FF0000"/>
                </a:solidFill>
              </a:rPr>
              <a:t>…</a:t>
            </a:r>
            <a:r>
              <a:rPr lang="ru-RU" sz="2800" dirty="0" smtClean="0"/>
              <a:t> </a:t>
            </a:r>
            <a:r>
              <a:rPr lang="ru-RU" sz="2800" dirty="0" smtClean="0">
                <a:solidFill>
                  <a:srgbClr val="FFC000"/>
                </a:solidFill>
              </a:rPr>
              <a:t>рыцарь, сжалься надо мной,</a:t>
            </a:r>
            <a:br>
              <a:rPr lang="ru-RU" sz="2800" dirty="0" smtClean="0">
                <a:solidFill>
                  <a:srgbClr val="FFC000"/>
                </a:solidFill>
              </a:rPr>
            </a:br>
            <a:r>
              <a:rPr lang="ru-RU" sz="2800" dirty="0" smtClean="0">
                <a:solidFill>
                  <a:srgbClr val="FFC000"/>
                </a:solidFill>
              </a:rPr>
              <a:t>    Едва дышу, нет мочи боле…</a:t>
            </a:r>
            <a:r>
              <a:rPr lang="ru-RU" sz="2800" dirty="0" smtClean="0"/>
              <a:t/>
            </a:r>
            <a:br>
              <a:rPr lang="ru-RU" sz="2800" dirty="0" smtClean="0"/>
            </a:br>
            <a:r>
              <a:rPr lang="ru-RU" sz="2800" dirty="0" smtClean="0"/>
              <a:t>2. </a:t>
            </a:r>
            <a:r>
              <a:rPr lang="ru-RU" sz="2800" dirty="0" smtClean="0">
                <a:solidFill>
                  <a:srgbClr val="FF0000"/>
                </a:solidFill>
              </a:rPr>
              <a:t>…</a:t>
            </a:r>
            <a:r>
              <a:rPr lang="ru-RU" sz="2800" dirty="0" smtClean="0"/>
              <a:t> </a:t>
            </a:r>
            <a:r>
              <a:rPr lang="ru-RU" sz="2800" dirty="0" smtClean="0">
                <a:solidFill>
                  <a:srgbClr val="FFC000"/>
                </a:solidFill>
              </a:rPr>
              <a:t>ты, мерзкое стекло!</a:t>
            </a:r>
            <a:br>
              <a:rPr lang="ru-RU" sz="2800" dirty="0" smtClean="0">
                <a:solidFill>
                  <a:srgbClr val="FFC000"/>
                </a:solidFill>
              </a:rPr>
            </a:br>
            <a:r>
              <a:rPr lang="ru-RU" sz="2800" dirty="0" smtClean="0">
                <a:solidFill>
                  <a:srgbClr val="FFC000"/>
                </a:solidFill>
              </a:rPr>
              <a:t>    Это врешь ты мне назло.</a:t>
            </a:r>
            <a:r>
              <a:rPr lang="ru-RU" sz="2800" dirty="0" smtClean="0"/>
              <a:t/>
            </a:r>
            <a:br>
              <a:rPr lang="ru-RU" sz="2800" dirty="0" smtClean="0"/>
            </a:br>
            <a:r>
              <a:rPr lang="ru-RU" sz="2800" dirty="0" smtClean="0"/>
              <a:t>3. </a:t>
            </a:r>
            <a:r>
              <a:rPr lang="ru-RU" sz="2800" dirty="0" smtClean="0">
                <a:solidFill>
                  <a:srgbClr val="FF0000"/>
                </a:solidFill>
              </a:rPr>
              <a:t>…</a:t>
            </a:r>
            <a:r>
              <a:rPr lang="ru-RU" sz="2800" dirty="0" smtClean="0">
                <a:solidFill>
                  <a:srgbClr val="FFC000"/>
                </a:solidFill>
              </a:rPr>
              <a:t>, вдруг раздался рога звон,</a:t>
            </a:r>
            <a:br>
              <a:rPr lang="ru-RU" sz="2800" dirty="0" smtClean="0">
                <a:solidFill>
                  <a:srgbClr val="FFC000"/>
                </a:solidFill>
              </a:rPr>
            </a:br>
            <a:r>
              <a:rPr lang="ru-RU" sz="2800" dirty="0" smtClean="0">
                <a:solidFill>
                  <a:srgbClr val="FFC000"/>
                </a:solidFill>
              </a:rPr>
              <a:t>     И кто-то карлу вызывает</a:t>
            </a:r>
            <a:r>
              <a:rPr lang="ru-RU" sz="2800" dirty="0" smtClean="0"/>
              <a:t/>
            </a:r>
            <a:br>
              <a:rPr lang="ru-RU" sz="2800" dirty="0" smtClean="0"/>
            </a:br>
            <a:r>
              <a:rPr lang="ru-RU" sz="2800" dirty="0" smtClean="0"/>
              <a:t>4. </a:t>
            </a:r>
            <a:r>
              <a:rPr lang="ru-RU" sz="2800" dirty="0" smtClean="0">
                <a:solidFill>
                  <a:srgbClr val="FF0000"/>
                </a:solidFill>
              </a:rPr>
              <a:t>…</a:t>
            </a:r>
            <a:r>
              <a:rPr lang="ru-RU" sz="2800" dirty="0" smtClean="0">
                <a:solidFill>
                  <a:srgbClr val="FFC000"/>
                </a:solidFill>
              </a:rPr>
              <a:t>, ни камни ожерелья,</a:t>
            </a:r>
            <a:br>
              <a:rPr lang="ru-RU" sz="2800" dirty="0" smtClean="0">
                <a:solidFill>
                  <a:srgbClr val="FFC000"/>
                </a:solidFill>
              </a:rPr>
            </a:br>
            <a:r>
              <a:rPr lang="ru-RU" sz="2800" dirty="0" smtClean="0">
                <a:solidFill>
                  <a:srgbClr val="FFC000"/>
                </a:solidFill>
              </a:rPr>
              <a:t>     Ни сарафан, ни перлов ряд,</a:t>
            </a:r>
            <a:br>
              <a:rPr lang="ru-RU" sz="2800" dirty="0" smtClean="0">
                <a:solidFill>
                  <a:srgbClr val="FFC000"/>
                </a:solidFill>
              </a:rPr>
            </a:br>
            <a:r>
              <a:rPr lang="ru-RU" sz="2800" dirty="0" smtClean="0">
                <a:solidFill>
                  <a:srgbClr val="FFC000"/>
                </a:solidFill>
              </a:rPr>
              <a:t>     Ни песни лести и веселья</a:t>
            </a:r>
            <a:br>
              <a:rPr lang="ru-RU" sz="2800" dirty="0" smtClean="0">
                <a:solidFill>
                  <a:srgbClr val="FFC000"/>
                </a:solidFill>
              </a:rPr>
            </a:br>
            <a:r>
              <a:rPr lang="ru-RU" sz="2800" dirty="0" smtClean="0">
                <a:solidFill>
                  <a:srgbClr val="FFC000"/>
                </a:solidFill>
              </a:rPr>
              <a:t>     Ее души не веселят…</a:t>
            </a:r>
            <a:r>
              <a:rPr lang="ru-RU" sz="2800" dirty="0" smtClean="0"/>
              <a:t/>
            </a:r>
            <a:br>
              <a:rPr lang="ru-RU" sz="2800" dirty="0" smtClean="0"/>
            </a:br>
            <a:r>
              <a:rPr lang="ru-RU" sz="2800" dirty="0" smtClean="0"/>
              <a:t>5. </a:t>
            </a:r>
            <a:r>
              <a:rPr lang="ru-RU" sz="2800" dirty="0" smtClean="0">
                <a:solidFill>
                  <a:srgbClr val="FFC000"/>
                </a:solidFill>
              </a:rPr>
              <a:t>«</a:t>
            </a:r>
            <a:r>
              <a:rPr lang="ru-RU" sz="2800" dirty="0" smtClean="0">
                <a:solidFill>
                  <a:srgbClr val="FF0000"/>
                </a:solidFill>
              </a:rPr>
              <a:t>…</a:t>
            </a:r>
            <a:r>
              <a:rPr lang="ru-RU" sz="2800" dirty="0" smtClean="0">
                <a:solidFill>
                  <a:srgbClr val="FFC000"/>
                </a:solidFill>
              </a:rPr>
              <a:t>! догнал тебя! Постой!»-</a:t>
            </a:r>
            <a:br>
              <a:rPr lang="ru-RU" sz="2800" dirty="0" smtClean="0">
                <a:solidFill>
                  <a:srgbClr val="FFC000"/>
                </a:solidFill>
              </a:rPr>
            </a:br>
            <a:r>
              <a:rPr lang="ru-RU" sz="2800" dirty="0" smtClean="0">
                <a:solidFill>
                  <a:srgbClr val="FFC000"/>
                </a:solidFill>
              </a:rPr>
              <a:t>     Кричит наездник молодой.</a:t>
            </a:r>
            <a:r>
              <a:rPr lang="ru-RU" sz="2800" dirty="0" smtClean="0"/>
              <a:t/>
            </a:r>
            <a:br>
              <a:rPr lang="ru-RU" sz="2800" dirty="0" smtClean="0"/>
            </a:br>
            <a:r>
              <a:rPr lang="ru-RU" sz="2800" dirty="0" smtClean="0"/>
              <a:t>                                        </a:t>
            </a:r>
            <a:r>
              <a:rPr lang="ru-RU" sz="2800" dirty="0" smtClean="0"/>
              <a:t>  </a:t>
            </a:r>
            <a:r>
              <a:rPr lang="ru-RU" sz="2800" dirty="0" smtClean="0"/>
              <a:t>А.С.Пушкин</a:t>
            </a:r>
            <a:endParaRPr lang="ru-RU" sz="2800" dirty="0"/>
          </a:p>
        </p:txBody>
      </p:sp>
      <p:sp>
        <p:nvSpPr>
          <p:cNvPr id="3" name="Прямоугольник 2"/>
          <p:cNvSpPr/>
          <p:nvPr/>
        </p:nvSpPr>
        <p:spPr>
          <a:xfrm rot="468654">
            <a:off x="7020272" y="908720"/>
            <a:ext cx="1872208" cy="923330"/>
          </a:xfrm>
          <a:prstGeom prst="rect">
            <a:avLst/>
          </a:prstGeom>
          <a:noFill/>
        </p:spPr>
        <p:txBody>
          <a:bodyPr wrap="square" lIns="91440" tIns="45720" rIns="91440" bIns="45720">
            <a:spAutoFit/>
          </a:bodyPr>
          <a:lstStyle/>
          <a:p>
            <a:pPr algn="ctr"/>
            <a:r>
              <a:rPr lang="ru-RU" sz="54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Ах</a:t>
            </a:r>
            <a:endParaRPr lang="ru-RU"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4" name="Прямоугольник 3"/>
          <p:cNvSpPr/>
          <p:nvPr/>
        </p:nvSpPr>
        <p:spPr>
          <a:xfrm rot="20812324">
            <a:off x="6327009" y="2443136"/>
            <a:ext cx="1728192" cy="923330"/>
          </a:xfrm>
          <a:prstGeom prst="rect">
            <a:avLst/>
          </a:prstGeom>
          <a:noFill/>
        </p:spPr>
        <p:txBody>
          <a:bodyPr wrap="square" lIns="91440" tIns="45720" rIns="91440" bIns="45720">
            <a:spAutoFit/>
            <a:scene3d>
              <a:camera prst="orthographicFront"/>
              <a:lightRig rig="flat" dir="tl"/>
            </a:scene3d>
            <a:sp3d contourW="19050" prstMaterial="clear">
              <a:bevelT w="50800" h="50800"/>
              <a:contourClr>
                <a:schemeClr val="accent5">
                  <a:tint val="70000"/>
                  <a:satMod val="180000"/>
                  <a:alpha val="70000"/>
                </a:schemeClr>
              </a:contourClr>
            </a:sp3d>
          </a:bodyPr>
          <a:lstStyle/>
          <a:p>
            <a:pPr algn="ctr"/>
            <a:r>
              <a:rPr lang="ru-RU" sz="5400" b="1" cap="none" spc="0" dirty="0" smtClean="0">
                <a:ln/>
                <a:solidFill>
                  <a:schemeClr val="accent5">
                    <a:tint val="50000"/>
                    <a:satMod val="180000"/>
                  </a:schemeClr>
                </a:solidFill>
                <a:effectLst/>
              </a:rPr>
              <a:t>Ага</a:t>
            </a:r>
            <a:endParaRPr lang="ru-RU" sz="5400" b="1" cap="none" spc="0" dirty="0">
              <a:ln/>
              <a:solidFill>
                <a:schemeClr val="accent5">
                  <a:tint val="50000"/>
                  <a:satMod val="180000"/>
                </a:schemeClr>
              </a:solidFill>
              <a:effectLst/>
            </a:endParaRPr>
          </a:p>
        </p:txBody>
      </p:sp>
      <p:sp>
        <p:nvSpPr>
          <p:cNvPr id="5" name="Прямоугольник 4"/>
          <p:cNvSpPr/>
          <p:nvPr/>
        </p:nvSpPr>
        <p:spPr>
          <a:xfrm rot="737061">
            <a:off x="7471055" y="3703002"/>
            <a:ext cx="1296144" cy="923330"/>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ru-RU"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О</a:t>
            </a:r>
            <a:endParaRPr lang="ru-RU"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6" name="Прямоугольник 5"/>
          <p:cNvSpPr/>
          <p:nvPr/>
        </p:nvSpPr>
        <p:spPr>
          <a:xfrm rot="20525458">
            <a:off x="6101322" y="4699417"/>
            <a:ext cx="1944216" cy="923330"/>
          </a:xfrm>
          <a:prstGeom prst="rect">
            <a:avLst/>
          </a:prstGeom>
          <a:noFill/>
        </p:spPr>
        <p:txBody>
          <a:bodyPr wrap="square" lIns="91440" tIns="45720" rIns="91440" bIns="45720">
            <a:spAutoFit/>
          </a:bodyPr>
          <a:lstStyle/>
          <a:p>
            <a:pPr algn="ctr"/>
            <a:r>
              <a:rPr lang="ru-RU" sz="54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Увы</a:t>
            </a:r>
            <a:endParaRPr lang="ru-RU" sz="54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185842"/>
          </a:xfrm>
        </p:spPr>
        <p:txBody>
          <a:bodyPr>
            <a:normAutofit/>
          </a:bodyPr>
          <a:lstStyle/>
          <a:p>
            <a:r>
              <a:rPr lang="ru-RU" sz="2800" dirty="0" smtClean="0"/>
              <a:t>  Перед вами последняя тема седьмого класса… Междометие. Приходилось ли вам слышать это слово? А это название части речи, которая не относится ни к самостоятельной, ни к служебной части речи. Странное слово, не правда ли? Итак, что же такое междометие?</a:t>
            </a:r>
            <a:endParaRPr lang="ru-RU" sz="2800" dirty="0"/>
          </a:p>
        </p:txBody>
      </p:sp>
      <p:sp>
        <p:nvSpPr>
          <p:cNvPr id="4" name="Прямоугольник 3"/>
          <p:cNvSpPr/>
          <p:nvPr/>
        </p:nvSpPr>
        <p:spPr>
          <a:xfrm rot="682747">
            <a:off x="6876256" y="476672"/>
            <a:ext cx="1800200" cy="923330"/>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ru-RU" sz="5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Увы</a:t>
            </a:r>
            <a:endParaRPr lang="ru-RU"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5" name="Прямоугольник 4"/>
          <p:cNvSpPr/>
          <p:nvPr/>
        </p:nvSpPr>
        <p:spPr>
          <a:xfrm rot="21114909">
            <a:off x="179513" y="5301208"/>
            <a:ext cx="2232247" cy="923330"/>
          </a:xfrm>
          <a:prstGeom prst="rect">
            <a:avLst/>
          </a:prstGeom>
          <a:noFill/>
        </p:spPr>
        <p:txBody>
          <a:bodyPr wrap="square" lIns="91440" tIns="45720" rIns="91440" bIns="45720">
            <a:spAutoFit/>
          </a:bodyPr>
          <a:lstStyle/>
          <a:p>
            <a:pPr algn="ctr"/>
            <a:r>
              <a:rPr lang="ru-RU" sz="54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ОГО</a:t>
            </a:r>
            <a:endParaRPr lang="ru-RU"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185842"/>
          </a:xfrm>
        </p:spPr>
        <p:txBody>
          <a:bodyPr>
            <a:normAutofit/>
          </a:bodyPr>
          <a:lstStyle/>
          <a:p>
            <a:r>
              <a:rPr lang="ru-RU" sz="2800" dirty="0" smtClean="0">
                <a:solidFill>
                  <a:srgbClr val="FF0000"/>
                </a:solidFill>
              </a:rPr>
              <a:t>                   Проверь себя!</a:t>
            </a:r>
            <a:r>
              <a:rPr lang="ru-RU" sz="2800" dirty="0" smtClean="0"/>
              <a:t/>
            </a:r>
            <a:br>
              <a:rPr lang="ru-RU" sz="2800" dirty="0" smtClean="0"/>
            </a:br>
            <a:r>
              <a:rPr lang="ru-RU" sz="2800" dirty="0" smtClean="0"/>
              <a:t>1.  </a:t>
            </a:r>
            <a:r>
              <a:rPr lang="ru-RU" sz="2800" dirty="0" smtClean="0">
                <a:solidFill>
                  <a:srgbClr val="FF0000"/>
                </a:solidFill>
              </a:rPr>
              <a:t>О</a:t>
            </a:r>
            <a:r>
              <a:rPr lang="ru-RU" sz="2800" dirty="0" smtClean="0"/>
              <a:t> рыцарь, сжалься надо мной,</a:t>
            </a:r>
            <a:br>
              <a:rPr lang="ru-RU" sz="2800" dirty="0" smtClean="0"/>
            </a:br>
            <a:r>
              <a:rPr lang="ru-RU" sz="2800" dirty="0" smtClean="0"/>
              <a:t>    Едва дышу, нет мочи боле…</a:t>
            </a:r>
            <a:br>
              <a:rPr lang="ru-RU" sz="2800" dirty="0" smtClean="0"/>
            </a:br>
            <a:r>
              <a:rPr lang="ru-RU" sz="2800" dirty="0" smtClean="0"/>
              <a:t>2.  </a:t>
            </a:r>
            <a:r>
              <a:rPr lang="ru-RU" sz="2800" dirty="0" smtClean="0">
                <a:solidFill>
                  <a:srgbClr val="FF0000"/>
                </a:solidFill>
              </a:rPr>
              <a:t>Ах</a:t>
            </a:r>
            <a:r>
              <a:rPr lang="ru-RU" sz="2800" dirty="0" smtClean="0"/>
              <a:t> ты, мерзкое стекло!</a:t>
            </a:r>
            <a:br>
              <a:rPr lang="ru-RU" sz="2800" dirty="0" smtClean="0"/>
            </a:br>
            <a:r>
              <a:rPr lang="ru-RU" sz="2800" dirty="0" smtClean="0"/>
              <a:t>    Это врешь ты мне назло.</a:t>
            </a:r>
            <a:br>
              <a:rPr lang="ru-RU" sz="2800" dirty="0" smtClean="0"/>
            </a:br>
            <a:r>
              <a:rPr lang="ru-RU" sz="2800" dirty="0" smtClean="0"/>
              <a:t>3.  </a:t>
            </a:r>
            <a:r>
              <a:rPr lang="ru-RU" sz="2800" dirty="0" smtClean="0">
                <a:solidFill>
                  <a:srgbClr val="FF0000"/>
                </a:solidFill>
              </a:rPr>
              <a:t>Чу</a:t>
            </a:r>
            <a:r>
              <a:rPr lang="ru-RU" sz="2800" dirty="0" smtClean="0"/>
              <a:t>, вдруг раздался рога звон,</a:t>
            </a:r>
            <a:br>
              <a:rPr lang="ru-RU" sz="2800" dirty="0" smtClean="0"/>
            </a:br>
            <a:r>
              <a:rPr lang="ru-RU" sz="2800" dirty="0" smtClean="0"/>
              <a:t>     И кто-то карлу вызывает</a:t>
            </a:r>
            <a:br>
              <a:rPr lang="ru-RU" sz="2800" dirty="0" smtClean="0"/>
            </a:br>
            <a:r>
              <a:rPr lang="ru-RU" sz="2800" dirty="0" smtClean="0"/>
              <a:t>4.  </a:t>
            </a:r>
            <a:r>
              <a:rPr lang="ru-RU" sz="2800" dirty="0" smtClean="0">
                <a:solidFill>
                  <a:srgbClr val="FF0000"/>
                </a:solidFill>
              </a:rPr>
              <a:t>Увы</a:t>
            </a:r>
            <a:r>
              <a:rPr lang="ru-RU" sz="2800" dirty="0" smtClean="0"/>
              <a:t>, ни камни ожерелья,</a:t>
            </a:r>
            <a:br>
              <a:rPr lang="ru-RU" sz="2800" dirty="0" smtClean="0"/>
            </a:br>
            <a:r>
              <a:rPr lang="ru-RU" sz="2800" dirty="0" smtClean="0"/>
              <a:t>     Ни сарафан, ни перлов ряд,</a:t>
            </a:r>
            <a:br>
              <a:rPr lang="ru-RU" sz="2800" dirty="0" smtClean="0"/>
            </a:br>
            <a:r>
              <a:rPr lang="ru-RU" sz="2800" dirty="0" smtClean="0"/>
              <a:t>     Ни песни лести и веселья</a:t>
            </a:r>
            <a:br>
              <a:rPr lang="ru-RU" sz="2800" dirty="0" smtClean="0"/>
            </a:br>
            <a:r>
              <a:rPr lang="ru-RU" sz="2800" dirty="0" smtClean="0"/>
              <a:t>     Ее души не веселят…</a:t>
            </a:r>
            <a:br>
              <a:rPr lang="ru-RU" sz="2800" dirty="0" smtClean="0"/>
            </a:br>
            <a:r>
              <a:rPr lang="ru-RU" sz="2800" dirty="0" smtClean="0"/>
              <a:t>5. «</a:t>
            </a:r>
            <a:r>
              <a:rPr lang="ru-RU" sz="2800" dirty="0" smtClean="0">
                <a:solidFill>
                  <a:srgbClr val="FF0000"/>
                </a:solidFill>
              </a:rPr>
              <a:t>Ага!</a:t>
            </a:r>
            <a:r>
              <a:rPr lang="ru-RU" sz="2800" dirty="0" smtClean="0"/>
              <a:t> догнал тебя! Постой!»-</a:t>
            </a:r>
            <a:br>
              <a:rPr lang="ru-RU" sz="2800" dirty="0" smtClean="0"/>
            </a:br>
            <a:r>
              <a:rPr lang="ru-RU" sz="2800" dirty="0" smtClean="0"/>
              <a:t>     Кричит наездник молодой.</a:t>
            </a:r>
            <a:endParaRPr lang="ru-RU" sz="2800" dirty="0"/>
          </a:p>
        </p:txBody>
      </p:sp>
      <p:sp>
        <p:nvSpPr>
          <p:cNvPr id="3" name="Прямоугольник 2"/>
          <p:cNvSpPr/>
          <p:nvPr/>
        </p:nvSpPr>
        <p:spPr>
          <a:xfrm rot="357952">
            <a:off x="5868144" y="1916832"/>
            <a:ext cx="3168352" cy="769441"/>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ru-RU" sz="4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М</a:t>
            </a:r>
            <a:r>
              <a:rPr lang="ru-RU" sz="4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атушки</a:t>
            </a:r>
            <a:endParaRPr lang="ru-RU" sz="4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4" name="Прямоугольник 3"/>
          <p:cNvSpPr/>
          <p:nvPr/>
        </p:nvSpPr>
        <p:spPr>
          <a:xfrm rot="582274">
            <a:off x="7020272" y="4869159"/>
            <a:ext cx="1800200"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А</a:t>
            </a:r>
            <a:endParaRPr lang="ru-RU"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113834"/>
          </a:xfrm>
        </p:spPr>
        <p:txBody>
          <a:bodyPr>
            <a:normAutofit/>
          </a:bodyPr>
          <a:lstStyle/>
          <a:p>
            <a:r>
              <a:rPr lang="ru-RU" sz="2000" dirty="0" smtClean="0">
                <a:solidFill>
                  <a:srgbClr val="FFC000"/>
                </a:solidFill>
              </a:rPr>
              <a:t>    Найдите междометия в следующем стихотворении.</a:t>
            </a:r>
            <a:br>
              <a:rPr lang="ru-RU" sz="2000" dirty="0" smtClean="0">
                <a:solidFill>
                  <a:srgbClr val="FFC000"/>
                </a:solidFill>
              </a:rPr>
            </a:br>
            <a:r>
              <a:rPr lang="ru-RU" sz="2000" dirty="0" smtClean="0">
                <a:solidFill>
                  <a:srgbClr val="FFC000"/>
                </a:solidFill>
              </a:rPr>
              <a:t/>
            </a:r>
            <a:br>
              <a:rPr lang="ru-RU" sz="2000" dirty="0" smtClean="0">
                <a:solidFill>
                  <a:srgbClr val="FFC000"/>
                </a:solidFill>
              </a:rPr>
            </a:br>
            <a:r>
              <a:rPr lang="ru-RU" sz="2000" dirty="0" smtClean="0"/>
              <a:t>Слово Ох и слово Ах</a:t>
            </a:r>
            <a:br>
              <a:rPr lang="ru-RU" sz="2000" dirty="0" smtClean="0"/>
            </a:br>
            <a:r>
              <a:rPr lang="ru-RU" sz="2000" dirty="0" smtClean="0"/>
              <a:t>Заблудились в трех соснах.</a:t>
            </a:r>
            <a:br>
              <a:rPr lang="ru-RU" sz="2000" dirty="0" smtClean="0"/>
            </a:br>
            <a:r>
              <a:rPr lang="ru-RU" sz="2000" dirty="0" smtClean="0"/>
              <a:t>И сказало Ох со вздохом:</a:t>
            </a:r>
            <a:br>
              <a:rPr lang="ru-RU" sz="2000" dirty="0" smtClean="0"/>
            </a:br>
            <a:r>
              <a:rPr lang="ru-RU" sz="2000" dirty="0" smtClean="0"/>
              <a:t>- Ох, наверно, дело плохо!</a:t>
            </a:r>
            <a:br>
              <a:rPr lang="ru-RU" sz="2000" dirty="0" smtClean="0"/>
            </a:br>
            <a:r>
              <a:rPr lang="ru-RU" sz="2000" dirty="0" smtClean="0"/>
              <a:t>И сказало слово Ах:</a:t>
            </a:r>
            <a:br>
              <a:rPr lang="ru-RU" sz="2000" dirty="0" smtClean="0"/>
            </a:br>
            <a:r>
              <a:rPr lang="ru-RU" sz="2000" dirty="0" smtClean="0"/>
              <a:t>- Ах, как страшно в трех соснах!</a:t>
            </a:r>
            <a:br>
              <a:rPr lang="ru-RU" sz="2000" dirty="0" smtClean="0"/>
            </a:br>
            <a:r>
              <a:rPr lang="ru-RU" sz="2000" dirty="0" smtClean="0"/>
              <a:t>И заохали, и заахали,</a:t>
            </a:r>
            <a:br>
              <a:rPr lang="ru-RU" sz="2000" dirty="0" smtClean="0"/>
            </a:br>
            <a:r>
              <a:rPr lang="ru-RU" sz="2000" dirty="0" smtClean="0"/>
              <a:t>И зажмурились, и заплакали:</a:t>
            </a:r>
            <a:br>
              <a:rPr lang="ru-RU" sz="2000" dirty="0" smtClean="0"/>
            </a:br>
            <a:r>
              <a:rPr lang="ru-RU" sz="2000" dirty="0" smtClean="0"/>
              <a:t>- Ох-ох! </a:t>
            </a:r>
            <a:r>
              <a:rPr lang="ru-RU" sz="2000" dirty="0" err="1" smtClean="0"/>
              <a:t>Ах-ах</a:t>
            </a:r>
            <a:r>
              <a:rPr lang="ru-RU" sz="2000" dirty="0" smtClean="0"/>
              <a:t>!</a:t>
            </a:r>
            <a:br>
              <a:rPr lang="ru-RU" sz="2000" dirty="0" smtClean="0"/>
            </a:br>
            <a:r>
              <a:rPr lang="ru-RU" sz="2000" dirty="0" smtClean="0"/>
              <a:t>Что за ужас! Что за страх!</a:t>
            </a:r>
            <a:br>
              <a:rPr lang="ru-RU" sz="2000" dirty="0" smtClean="0"/>
            </a:br>
            <a:r>
              <a:rPr lang="ru-RU" sz="2000" dirty="0" smtClean="0"/>
              <a:t>И сказало Ох: «Хо-хо!</a:t>
            </a:r>
            <a:br>
              <a:rPr lang="ru-RU" sz="2000" dirty="0" smtClean="0"/>
            </a:br>
            <a:r>
              <a:rPr lang="ru-RU" sz="2000" dirty="0" smtClean="0"/>
              <a:t>В самом деле, как легко!»</a:t>
            </a:r>
            <a:br>
              <a:rPr lang="ru-RU" sz="2000" dirty="0" smtClean="0"/>
            </a:br>
            <a:r>
              <a:rPr lang="ru-RU" sz="2000" dirty="0" smtClean="0"/>
              <a:t>И сказало Ах: «Ха-ха!</a:t>
            </a:r>
            <a:br>
              <a:rPr lang="ru-RU" sz="2000" dirty="0" smtClean="0"/>
            </a:br>
            <a:r>
              <a:rPr lang="ru-RU" sz="2000" dirty="0" smtClean="0"/>
              <a:t>В самом деле, чепуха!</a:t>
            </a:r>
            <a:br>
              <a:rPr lang="ru-RU" sz="2000" dirty="0" smtClean="0"/>
            </a:br>
            <a:r>
              <a:rPr lang="ru-RU" sz="2000" dirty="0" smtClean="0"/>
              <a:t>Заблудиться в трех соснах</a:t>
            </a:r>
            <a:br>
              <a:rPr lang="ru-RU" sz="2000" dirty="0" smtClean="0"/>
            </a:br>
            <a:r>
              <a:rPr lang="ru-RU" sz="2000" dirty="0" smtClean="0"/>
              <a:t>Можно только лишь со сна.</a:t>
            </a:r>
            <a:br>
              <a:rPr lang="ru-RU" sz="2000" dirty="0" smtClean="0"/>
            </a:br>
            <a:r>
              <a:rPr lang="ru-RU" sz="2000" dirty="0" smtClean="0"/>
              <a:t>                                 Е. Измайлов</a:t>
            </a:r>
            <a:endParaRPr lang="ru-RU" sz="2000" dirty="0"/>
          </a:p>
        </p:txBody>
      </p:sp>
      <p:sp>
        <p:nvSpPr>
          <p:cNvPr id="3" name="Прямоугольник 2"/>
          <p:cNvSpPr/>
          <p:nvPr/>
        </p:nvSpPr>
        <p:spPr>
          <a:xfrm rot="775716">
            <a:off x="6444208" y="1196752"/>
            <a:ext cx="2016224"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Ох</a:t>
            </a:r>
            <a:endParaRPr lang="ru-RU"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 name="Прямоугольник 3"/>
          <p:cNvSpPr/>
          <p:nvPr/>
        </p:nvSpPr>
        <p:spPr>
          <a:xfrm rot="892683">
            <a:off x="6516216" y="4005063"/>
            <a:ext cx="1512168" cy="923330"/>
          </a:xfrm>
          <a:prstGeom prst="rect">
            <a:avLst/>
          </a:prstGeom>
          <a:noFill/>
        </p:spPr>
        <p:txBody>
          <a:bodyPr wrap="square" lIns="91440" tIns="45720" rIns="91440" bIns="45720">
            <a:spAutoFit/>
          </a:bodyPr>
          <a:lstStyle/>
          <a:p>
            <a:pPr algn="ctr"/>
            <a:r>
              <a:rPr lang="ru-RU"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Ах</a:t>
            </a:r>
            <a:endParaRPr lang="ru-RU"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113834"/>
          </a:xfrm>
        </p:spPr>
        <p:txBody>
          <a:bodyPr>
            <a:normAutofit/>
          </a:bodyPr>
          <a:lstStyle/>
          <a:p>
            <a:r>
              <a:rPr lang="ru-RU" sz="2400" dirty="0" smtClean="0">
                <a:solidFill>
                  <a:srgbClr val="FFC000"/>
                </a:solidFill>
              </a:rPr>
              <a:t>  В данных предложениях проставьте недостающие знаки препинания. Какая </a:t>
            </a:r>
            <a:r>
              <a:rPr lang="ru-RU" sz="2400" dirty="0" err="1" smtClean="0">
                <a:solidFill>
                  <a:srgbClr val="FFC000"/>
                </a:solidFill>
              </a:rPr>
              <a:t>пунктограмма</a:t>
            </a:r>
            <a:r>
              <a:rPr lang="ru-RU" sz="2400" dirty="0" smtClean="0">
                <a:solidFill>
                  <a:srgbClr val="FFC000"/>
                </a:solidFill>
              </a:rPr>
              <a:t> нова для вас, а какую вы повторяете? Выделите междометия. Какие чувства они выражают? Подчеркните как члены предложения те слова в речи автора, которые помогают это понять. </a:t>
            </a:r>
            <a:br>
              <a:rPr lang="ru-RU" sz="2400" dirty="0" smtClean="0">
                <a:solidFill>
                  <a:srgbClr val="FFC000"/>
                </a:solidFill>
              </a:rPr>
            </a:br>
            <a:r>
              <a:rPr lang="ru-RU" sz="2400" dirty="0" smtClean="0"/>
              <a:t/>
            </a:r>
            <a:br>
              <a:rPr lang="ru-RU" sz="2400" dirty="0" smtClean="0"/>
            </a:br>
            <a:r>
              <a:rPr lang="ru-RU" sz="2400" dirty="0" smtClean="0"/>
              <a:t>1. Уф облегченно и радостно вздохнул он.</a:t>
            </a:r>
            <a:br>
              <a:rPr lang="ru-RU" sz="2400" dirty="0" smtClean="0"/>
            </a:br>
            <a:r>
              <a:rPr lang="ru-RU" sz="2400" dirty="0" smtClean="0"/>
              <a:t>2. Батюшки Миша! Друг детства! изумился тонкий.</a:t>
            </a:r>
            <a:br>
              <a:rPr lang="ru-RU" sz="2400" dirty="0" smtClean="0"/>
            </a:br>
            <a:r>
              <a:rPr lang="ru-RU" sz="2400" dirty="0" smtClean="0"/>
              <a:t>3. О-о Откуда это взялось? подивился он на себя.</a:t>
            </a:r>
            <a:br>
              <a:rPr lang="ru-RU" sz="2400" dirty="0" smtClean="0"/>
            </a:br>
            <a:r>
              <a:rPr lang="ru-RU" sz="2400" dirty="0" smtClean="0"/>
              <a:t>4. Ба Это ты крикнул Лютов так громко, что заставил прохожих обернуться на него.</a:t>
            </a:r>
            <a:endParaRPr lang="ru-RU" sz="2400" dirty="0"/>
          </a:p>
        </p:txBody>
      </p:sp>
      <p:sp>
        <p:nvSpPr>
          <p:cNvPr id="3" name="Прямоугольник 2"/>
          <p:cNvSpPr/>
          <p:nvPr/>
        </p:nvSpPr>
        <p:spPr>
          <a:xfrm rot="575447">
            <a:off x="7308304" y="404664"/>
            <a:ext cx="1512168"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Гм</a:t>
            </a:r>
            <a:endParaRPr lang="ru-RU"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Прямоугольник 3"/>
          <p:cNvSpPr/>
          <p:nvPr/>
        </p:nvSpPr>
        <p:spPr>
          <a:xfrm rot="751923">
            <a:off x="6588224" y="2780928"/>
            <a:ext cx="2376264" cy="923330"/>
          </a:xfrm>
          <a:prstGeom prst="rect">
            <a:avLst/>
          </a:prstGeom>
          <a:noFill/>
        </p:spPr>
        <p:txBody>
          <a:bodyPr wrap="square" lIns="91440" tIns="45720" rIns="91440" bIns="45720">
            <a:spAutoFit/>
          </a:bodyPr>
          <a:lstStyle/>
          <a:p>
            <a:pPr algn="ctr"/>
            <a:r>
              <a:rPr lang="ru-RU" sz="54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Да ну</a:t>
            </a:r>
            <a:endParaRPr lang="ru-RU"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041826"/>
          </a:xfrm>
        </p:spPr>
        <p:txBody>
          <a:bodyPr>
            <a:normAutofit/>
          </a:bodyPr>
          <a:lstStyle/>
          <a:p>
            <a:r>
              <a:rPr lang="ru-RU" sz="2800" i="1" dirty="0" smtClean="0"/>
              <a:t>                   </a:t>
            </a:r>
            <a:br>
              <a:rPr lang="ru-RU" sz="2800" i="1" dirty="0" smtClean="0"/>
            </a:br>
            <a:r>
              <a:rPr lang="ru-RU" sz="2800" i="1" dirty="0" smtClean="0">
                <a:solidFill>
                  <a:srgbClr val="FF0000"/>
                </a:solidFill>
              </a:rPr>
              <a:t>                   Самопроверка </a:t>
            </a:r>
            <a:r>
              <a:rPr lang="ru-RU" sz="2800" i="1" dirty="0" smtClean="0"/>
              <a:t/>
            </a:r>
            <a:br>
              <a:rPr lang="ru-RU" sz="2800" i="1" dirty="0" smtClean="0"/>
            </a:br>
            <a:r>
              <a:rPr lang="ru-RU" sz="2800" dirty="0" smtClean="0"/>
              <a:t>1. «Уф», - облегченно и радостно вздохнул он.</a:t>
            </a:r>
            <a:br>
              <a:rPr lang="ru-RU" sz="2800" dirty="0" smtClean="0"/>
            </a:br>
            <a:r>
              <a:rPr lang="ru-RU" sz="2800" dirty="0" smtClean="0"/>
              <a:t>2. «Батюшки Миша! Друг детства!» -  изумился тонкий.</a:t>
            </a:r>
            <a:br>
              <a:rPr lang="ru-RU" sz="2800" dirty="0" smtClean="0"/>
            </a:br>
            <a:r>
              <a:rPr lang="ru-RU" sz="2800" dirty="0" smtClean="0"/>
              <a:t>3. «О-о! Откуда это взялось?» - подивился он на себя.</a:t>
            </a:r>
            <a:br>
              <a:rPr lang="ru-RU" sz="2800" dirty="0" smtClean="0"/>
            </a:br>
            <a:r>
              <a:rPr lang="ru-RU" sz="2800" dirty="0" smtClean="0"/>
              <a:t>4. «Ба! Это ты!»- крикнул Лютов так громко, что заставил прохожих обернуться на него.</a:t>
            </a:r>
            <a:br>
              <a:rPr lang="ru-RU" sz="2800" dirty="0" smtClean="0"/>
            </a:br>
            <a:r>
              <a:rPr lang="ru-RU" sz="2800" dirty="0" smtClean="0"/>
              <a:t/>
            </a:r>
            <a:br>
              <a:rPr lang="ru-RU" sz="2800" dirty="0" smtClean="0"/>
            </a:br>
            <a:r>
              <a:rPr lang="ru-RU" sz="2800" dirty="0" smtClean="0"/>
              <a:t>     </a:t>
            </a:r>
            <a:r>
              <a:rPr lang="ru-RU" sz="2800" dirty="0" smtClean="0">
                <a:solidFill>
                  <a:srgbClr val="FF0000"/>
                </a:solidFill>
              </a:rPr>
              <a:t>«П», - а. </a:t>
            </a:r>
            <a:endParaRPr lang="ru-RU" sz="2800" dirty="0">
              <a:solidFill>
                <a:srgbClr val="FF0000"/>
              </a:solidFill>
            </a:endParaRPr>
          </a:p>
        </p:txBody>
      </p:sp>
      <p:sp>
        <p:nvSpPr>
          <p:cNvPr id="4" name="Прямоугольник 3"/>
          <p:cNvSpPr/>
          <p:nvPr/>
        </p:nvSpPr>
        <p:spPr>
          <a:xfrm rot="550719">
            <a:off x="7020272" y="404664"/>
            <a:ext cx="1935455" cy="923330"/>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ru-RU" sz="5400" b="1" cap="none" spc="0" dirty="0" smtClean="0">
                <a:ln/>
                <a:solidFill>
                  <a:schemeClr val="accent3"/>
                </a:solidFill>
                <a:effectLst/>
              </a:rPr>
              <a:t>Фи</a:t>
            </a:r>
            <a:endParaRPr lang="ru-RU" sz="5400" b="1" cap="none" spc="0" dirty="0">
              <a:ln/>
              <a:solidFill>
                <a:schemeClr val="accent3"/>
              </a:solidFill>
              <a:effectLst/>
            </a:endParaRPr>
          </a:p>
        </p:txBody>
      </p:sp>
      <p:sp>
        <p:nvSpPr>
          <p:cNvPr id="5" name="Прямоугольник 4"/>
          <p:cNvSpPr/>
          <p:nvPr/>
        </p:nvSpPr>
        <p:spPr>
          <a:xfrm rot="1060962">
            <a:off x="5292080" y="5445224"/>
            <a:ext cx="3528392" cy="830997"/>
          </a:xfrm>
          <a:prstGeom prst="rect">
            <a:avLst/>
          </a:prstGeom>
          <a:noFill/>
        </p:spPr>
        <p:txBody>
          <a:bodyPr wrap="square" lIns="91440" tIns="45720" rIns="91440" bIns="45720">
            <a:spAutoFit/>
          </a:bodyPr>
          <a:lstStyle/>
          <a:p>
            <a:pPr algn="ctr"/>
            <a:r>
              <a:rPr lang="ru-RU" sz="48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Господи</a:t>
            </a:r>
            <a:endParaRPr lang="ru-RU" sz="48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5969818"/>
          </a:xfrm>
        </p:spPr>
        <p:txBody>
          <a:bodyPr>
            <a:normAutofit/>
          </a:bodyPr>
          <a:lstStyle/>
          <a:p>
            <a:r>
              <a:rPr lang="ru-RU" sz="2800" dirty="0" smtClean="0"/>
              <a:t>             </a:t>
            </a:r>
            <a:r>
              <a:rPr lang="ru-RU" sz="3200" dirty="0" smtClean="0">
                <a:solidFill>
                  <a:srgbClr val="FF0000"/>
                </a:solidFill>
              </a:rPr>
              <a:t>Домашнее задание</a:t>
            </a:r>
            <a:r>
              <a:rPr lang="ru-RU" sz="2800" dirty="0" smtClean="0"/>
              <a:t/>
            </a:r>
            <a:br>
              <a:rPr lang="ru-RU" sz="2800" dirty="0" smtClean="0"/>
            </a:br>
            <a:r>
              <a:rPr lang="ru-RU" sz="2800" dirty="0" smtClean="0"/>
              <a:t/>
            </a:r>
            <a:br>
              <a:rPr lang="ru-RU" sz="2800" dirty="0" smtClean="0"/>
            </a:br>
            <a:r>
              <a:rPr lang="ru-RU" sz="2800" dirty="0" smtClean="0"/>
              <a:t>1. Продолжить словарь чувств.</a:t>
            </a:r>
            <a:br>
              <a:rPr lang="ru-RU" sz="2800" dirty="0" smtClean="0"/>
            </a:br>
            <a:r>
              <a:rPr lang="ru-RU" sz="2800" dirty="0" smtClean="0"/>
              <a:t> </a:t>
            </a:r>
            <a:br>
              <a:rPr lang="ru-RU" sz="2800" dirty="0" smtClean="0"/>
            </a:br>
            <a:r>
              <a:rPr lang="ru-RU" sz="2800" dirty="0" smtClean="0"/>
              <a:t>2. Выписать из басен И.А.Крылова предложения с междометиями, определить их значение.</a:t>
            </a:r>
            <a:endParaRPr lang="ru-RU" sz="2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041826"/>
          </a:xfrm>
        </p:spPr>
        <p:txBody>
          <a:bodyPr/>
          <a:lstStyle/>
          <a:p>
            <a:r>
              <a:rPr lang="ru-RU" sz="4800" dirty="0" smtClean="0">
                <a:solidFill>
                  <a:srgbClr val="FF0000"/>
                </a:solidFill>
              </a:rPr>
              <a:t>Спасибо за внимание!  </a:t>
            </a:r>
            <a:endParaRPr lang="ru-RU" sz="4800"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113834"/>
          </a:xfrm>
        </p:spPr>
        <p:txBody>
          <a:bodyPr>
            <a:normAutofit/>
          </a:bodyPr>
          <a:lstStyle/>
          <a:p>
            <a:r>
              <a:rPr lang="ru-RU" sz="2800" dirty="0" smtClean="0"/>
              <a:t>Прочитайте стихотворение.</a:t>
            </a:r>
            <a:r>
              <a:rPr lang="en-US" sz="2800" dirty="0" smtClean="0"/>
              <a:t> </a:t>
            </a:r>
            <a:r>
              <a:rPr lang="ru-RU" sz="2800" dirty="0" smtClean="0"/>
              <a:t>Выделите запятыми вводное слово, повторяющееся в трех строфах стихотворения (бывало). Какое слово передает чувства героев? Одинаковые или разные чувства? Какие именно? </a:t>
            </a:r>
            <a:endParaRPr lang="ru-RU" sz="2800" dirty="0"/>
          </a:p>
        </p:txBody>
      </p:sp>
      <p:sp>
        <p:nvSpPr>
          <p:cNvPr id="3" name="Прямоугольник 2"/>
          <p:cNvSpPr/>
          <p:nvPr/>
        </p:nvSpPr>
        <p:spPr>
          <a:xfrm rot="20824951">
            <a:off x="755577" y="5229200"/>
            <a:ext cx="2376263" cy="923330"/>
          </a:xfrm>
          <a:prstGeom prst="rect">
            <a:avLst/>
          </a:prstGeom>
          <a:noFill/>
        </p:spPr>
        <p:txBody>
          <a:bodyPr wrap="square" lIns="91440" tIns="45720" rIns="91440" bIns="45720">
            <a:spAutoFit/>
          </a:bodyPr>
          <a:lstStyle/>
          <a:p>
            <a:pPr algn="ctr"/>
            <a:r>
              <a:rPr lang="ru-RU"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Браво</a:t>
            </a:r>
            <a:endParaRPr lang="ru-RU"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5" name="Прямоугольник 4"/>
          <p:cNvSpPr/>
          <p:nvPr/>
        </p:nvSpPr>
        <p:spPr>
          <a:xfrm rot="312782">
            <a:off x="6732240" y="476672"/>
            <a:ext cx="2016223" cy="923330"/>
          </a:xfrm>
          <a:prstGeom prst="rect">
            <a:avLst/>
          </a:prstGeom>
          <a:noFill/>
        </p:spPr>
        <p:txBody>
          <a:bodyPr wrap="square" lIns="91440" tIns="45720" rIns="91440" bIns="45720">
            <a:spAutoFit/>
          </a:bodyPr>
          <a:lstStyle/>
          <a:p>
            <a:pPr algn="ctr"/>
            <a:r>
              <a:rPr lang="ru-RU" sz="54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Ба</a:t>
            </a:r>
            <a:endParaRPr lang="ru-RU"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113834"/>
          </a:xfrm>
        </p:spPr>
        <p:txBody>
          <a:bodyPr>
            <a:normAutofit/>
          </a:bodyPr>
          <a:lstStyle/>
          <a:p>
            <a:r>
              <a:rPr lang="ru-RU" sz="2000" dirty="0" smtClean="0">
                <a:solidFill>
                  <a:srgbClr val="FFC000"/>
                </a:solidFill>
              </a:rPr>
              <a:t>                   </a:t>
            </a:r>
            <a:r>
              <a:rPr lang="ru-RU" sz="2400" dirty="0" smtClean="0">
                <a:solidFill>
                  <a:srgbClr val="FFC000"/>
                </a:solidFill>
              </a:rPr>
              <a:t>Эх!</a:t>
            </a:r>
            <a:br>
              <a:rPr lang="ru-RU" sz="2400" dirty="0" smtClean="0">
                <a:solidFill>
                  <a:srgbClr val="FFC000"/>
                </a:solidFill>
              </a:rPr>
            </a:br>
            <a:r>
              <a:rPr lang="ru-RU" sz="2400" dirty="0" smtClean="0">
                <a:solidFill>
                  <a:srgbClr val="FFC000"/>
                </a:solidFill>
              </a:rPr>
              <a:t>- Эх, - вздыхали рыбаки, -</a:t>
            </a:r>
            <a:br>
              <a:rPr lang="ru-RU" sz="2400" dirty="0" smtClean="0">
                <a:solidFill>
                  <a:srgbClr val="FFC000"/>
                </a:solidFill>
              </a:rPr>
            </a:br>
            <a:r>
              <a:rPr lang="ru-RU" sz="2400" dirty="0" smtClean="0">
                <a:solidFill>
                  <a:srgbClr val="FFC000"/>
                </a:solidFill>
              </a:rPr>
              <a:t>  Это разве судаки?</a:t>
            </a:r>
            <a:br>
              <a:rPr lang="ru-RU" sz="2400" dirty="0" smtClean="0">
                <a:solidFill>
                  <a:srgbClr val="FFC000"/>
                </a:solidFill>
              </a:rPr>
            </a:br>
            <a:r>
              <a:rPr lang="ru-RU" sz="2400" dirty="0" smtClean="0">
                <a:solidFill>
                  <a:srgbClr val="FFC000"/>
                </a:solidFill>
              </a:rPr>
              <a:t>  Раньше вытащишь бывало</a:t>
            </a:r>
            <a:br>
              <a:rPr lang="ru-RU" sz="2400" dirty="0" smtClean="0">
                <a:solidFill>
                  <a:srgbClr val="FFC000"/>
                </a:solidFill>
              </a:rPr>
            </a:br>
            <a:r>
              <a:rPr lang="ru-RU" sz="2400" dirty="0" smtClean="0">
                <a:solidFill>
                  <a:srgbClr val="FFC000"/>
                </a:solidFill>
              </a:rPr>
              <a:t>  Хвост бывало с полруки!</a:t>
            </a:r>
            <a:br>
              <a:rPr lang="ru-RU" sz="2400" dirty="0" smtClean="0">
                <a:solidFill>
                  <a:srgbClr val="FFC000"/>
                </a:solidFill>
              </a:rPr>
            </a:br>
            <a:r>
              <a:rPr lang="ru-RU" sz="2400" dirty="0" smtClean="0">
                <a:solidFill>
                  <a:srgbClr val="FFC000"/>
                </a:solidFill>
              </a:rPr>
              <a:t>- Эх, - вздыхали судаки, -</a:t>
            </a:r>
            <a:br>
              <a:rPr lang="ru-RU" sz="2400" dirty="0" smtClean="0">
                <a:solidFill>
                  <a:srgbClr val="FFC000"/>
                </a:solidFill>
              </a:rPr>
            </a:br>
            <a:r>
              <a:rPr lang="ru-RU" sz="2400" dirty="0" smtClean="0">
                <a:solidFill>
                  <a:srgbClr val="FFC000"/>
                </a:solidFill>
              </a:rPr>
              <a:t>  Раньше были червяки…</a:t>
            </a:r>
            <a:br>
              <a:rPr lang="ru-RU" sz="2400" dirty="0" smtClean="0">
                <a:solidFill>
                  <a:srgbClr val="FFC000"/>
                </a:solidFill>
              </a:rPr>
            </a:br>
            <a:r>
              <a:rPr lang="ru-RU" sz="2400" dirty="0" smtClean="0">
                <a:solidFill>
                  <a:srgbClr val="FFC000"/>
                </a:solidFill>
              </a:rPr>
              <a:t>  Червяком одним бывало</a:t>
            </a:r>
            <a:br>
              <a:rPr lang="ru-RU" sz="2400" dirty="0" smtClean="0">
                <a:solidFill>
                  <a:srgbClr val="FFC000"/>
                </a:solidFill>
              </a:rPr>
            </a:br>
            <a:r>
              <a:rPr lang="ru-RU" sz="2400" dirty="0" smtClean="0">
                <a:solidFill>
                  <a:srgbClr val="FFC000"/>
                </a:solidFill>
              </a:rPr>
              <a:t>  Наедалось полреки!</a:t>
            </a:r>
            <a:br>
              <a:rPr lang="ru-RU" sz="2400" dirty="0" smtClean="0">
                <a:solidFill>
                  <a:srgbClr val="FFC000"/>
                </a:solidFill>
              </a:rPr>
            </a:br>
            <a:r>
              <a:rPr lang="ru-RU" sz="2400" dirty="0" smtClean="0">
                <a:solidFill>
                  <a:srgbClr val="FFC000"/>
                </a:solidFill>
              </a:rPr>
              <a:t>- Эх, вздыхали червяки, -</a:t>
            </a:r>
            <a:br>
              <a:rPr lang="ru-RU" sz="2400" dirty="0" smtClean="0">
                <a:solidFill>
                  <a:srgbClr val="FFC000"/>
                </a:solidFill>
              </a:rPr>
            </a:br>
            <a:r>
              <a:rPr lang="ru-RU" sz="2400" dirty="0" smtClean="0">
                <a:solidFill>
                  <a:srgbClr val="FFC000"/>
                </a:solidFill>
              </a:rPr>
              <a:t>   Раньше врали рыбаки!..</a:t>
            </a:r>
            <a:br>
              <a:rPr lang="ru-RU" sz="2400" dirty="0" smtClean="0">
                <a:solidFill>
                  <a:srgbClr val="FFC000"/>
                </a:solidFill>
              </a:rPr>
            </a:br>
            <a:r>
              <a:rPr lang="ru-RU" sz="2400" dirty="0" smtClean="0">
                <a:solidFill>
                  <a:srgbClr val="FFC000"/>
                </a:solidFill>
              </a:rPr>
              <a:t>   Послушать их бывало</a:t>
            </a:r>
            <a:br>
              <a:rPr lang="ru-RU" sz="2400" dirty="0" smtClean="0">
                <a:solidFill>
                  <a:srgbClr val="FFC000"/>
                </a:solidFill>
              </a:rPr>
            </a:br>
            <a:r>
              <a:rPr lang="ru-RU" sz="2400" dirty="0" smtClean="0">
                <a:solidFill>
                  <a:srgbClr val="FFC000"/>
                </a:solidFill>
              </a:rPr>
              <a:t>   Сами лезли на крючки!</a:t>
            </a:r>
            <a:br>
              <a:rPr lang="ru-RU" sz="2400" dirty="0" smtClean="0">
                <a:solidFill>
                  <a:srgbClr val="FFC000"/>
                </a:solidFill>
              </a:rPr>
            </a:br>
            <a:r>
              <a:rPr lang="ru-RU" sz="2400" dirty="0" smtClean="0">
                <a:solidFill>
                  <a:srgbClr val="FFC000"/>
                </a:solidFill>
              </a:rPr>
              <a:t>                            А.Усачев</a:t>
            </a:r>
            <a:br>
              <a:rPr lang="ru-RU" sz="2400" dirty="0" smtClean="0">
                <a:solidFill>
                  <a:srgbClr val="FFC000"/>
                </a:solidFill>
              </a:rPr>
            </a:br>
            <a:r>
              <a:rPr lang="ru-RU" sz="2400" dirty="0" smtClean="0">
                <a:solidFill>
                  <a:srgbClr val="FFC000"/>
                </a:solidFill>
              </a:rPr>
              <a:t>  </a:t>
            </a:r>
            <a:endParaRPr lang="ru-RU" sz="2400" dirty="0">
              <a:solidFill>
                <a:srgbClr val="FFC000"/>
              </a:solidFill>
            </a:endParaRPr>
          </a:p>
        </p:txBody>
      </p:sp>
      <p:sp>
        <p:nvSpPr>
          <p:cNvPr id="4" name="Прямоугольник 3"/>
          <p:cNvSpPr/>
          <p:nvPr/>
        </p:nvSpPr>
        <p:spPr>
          <a:xfrm rot="717414">
            <a:off x="6588224" y="1196752"/>
            <a:ext cx="1728192" cy="923330"/>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ru-RU" sz="5400" b="1" dirty="0" smtClean="0">
                <a:ln/>
                <a:solidFill>
                  <a:schemeClr val="accent3"/>
                </a:solidFill>
              </a:rPr>
              <a:t>ишь</a:t>
            </a:r>
            <a:endParaRPr lang="ru-RU" sz="5400" b="1" cap="none" spc="0" dirty="0">
              <a:ln/>
              <a:solidFill>
                <a:schemeClr val="accent3"/>
              </a:solidFill>
              <a:effectLst/>
            </a:endParaRPr>
          </a:p>
        </p:txBody>
      </p:sp>
      <p:sp>
        <p:nvSpPr>
          <p:cNvPr id="5" name="Прямоугольник 4"/>
          <p:cNvSpPr/>
          <p:nvPr/>
        </p:nvSpPr>
        <p:spPr>
          <a:xfrm>
            <a:off x="5220073" y="2852936"/>
            <a:ext cx="1584176"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О</a:t>
            </a:r>
            <a:endParaRPr lang="ru-RU"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Прямоугольник 5"/>
          <p:cNvSpPr/>
          <p:nvPr/>
        </p:nvSpPr>
        <p:spPr>
          <a:xfrm rot="21095303">
            <a:off x="6588224" y="4293096"/>
            <a:ext cx="1800200" cy="923330"/>
          </a:xfrm>
          <a:prstGeom prst="rect">
            <a:avLst/>
          </a:prstGeom>
          <a:noFill/>
        </p:spPr>
        <p:txBody>
          <a:bodyPr wrap="square" lIns="91440" tIns="45720" rIns="91440" bIns="45720">
            <a:spAutoFit/>
          </a:bodyPr>
          <a:lstStyle/>
          <a:p>
            <a:pPr algn="ctr"/>
            <a:r>
              <a:rPr lang="ru-RU"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Ха</a:t>
            </a:r>
            <a:endParaRPr lang="ru-RU"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185842"/>
          </a:xfrm>
        </p:spPr>
        <p:txBody>
          <a:bodyPr>
            <a:normAutofit/>
          </a:bodyPr>
          <a:lstStyle/>
          <a:p>
            <a:r>
              <a:rPr lang="ru-RU" sz="2800" dirty="0" smtClean="0"/>
              <a:t> Слово эх выражает различные чувства, но их не называет. Ведь не случайно же эти чувства характеризуются одним и тем же глаголом вздыхали.</a:t>
            </a:r>
            <a:br>
              <a:rPr lang="ru-RU" sz="2800" dirty="0" smtClean="0"/>
            </a:br>
            <a:r>
              <a:rPr lang="ru-RU" sz="2800" dirty="0" smtClean="0"/>
              <a:t> Слово эх и есть междометие.</a:t>
            </a:r>
            <a:br>
              <a:rPr lang="ru-RU" sz="2800" dirty="0" smtClean="0"/>
            </a:br>
            <a:r>
              <a:rPr lang="ru-RU" sz="2800" dirty="0" smtClean="0"/>
              <a:t>  </a:t>
            </a:r>
            <a:r>
              <a:rPr lang="ru-RU" sz="2800" dirty="0" smtClean="0">
                <a:solidFill>
                  <a:srgbClr val="FF0000"/>
                </a:solidFill>
              </a:rPr>
              <a:t>! На письме междометие отделяется запятой или восклицательным знаком.</a:t>
            </a:r>
            <a:r>
              <a:rPr lang="en-US" sz="2800" dirty="0" smtClean="0">
                <a:solidFill>
                  <a:srgbClr val="FF0000"/>
                </a:solidFill>
              </a:rPr>
              <a:t/>
            </a:r>
            <a:br>
              <a:rPr lang="en-US" sz="2800" dirty="0" smtClean="0">
                <a:solidFill>
                  <a:srgbClr val="FF0000"/>
                </a:solidFill>
              </a:rPr>
            </a:br>
            <a:endParaRPr lang="ru-RU" sz="2800" dirty="0">
              <a:solidFill>
                <a:srgbClr val="FF0000"/>
              </a:solidFill>
            </a:endParaRPr>
          </a:p>
        </p:txBody>
      </p:sp>
      <p:sp>
        <p:nvSpPr>
          <p:cNvPr id="3" name="Прямоугольник 2"/>
          <p:cNvSpPr/>
          <p:nvPr/>
        </p:nvSpPr>
        <p:spPr>
          <a:xfrm rot="21045063">
            <a:off x="880593" y="421855"/>
            <a:ext cx="1296144" cy="923330"/>
          </a:xfrm>
          <a:prstGeom prst="rect">
            <a:avLst/>
          </a:prstGeom>
          <a:noFill/>
        </p:spPr>
        <p:txBody>
          <a:bodyPr wrap="square" lIns="91440" tIns="45720" rIns="91440" bIns="45720">
            <a:spAutoFit/>
          </a:bodyPr>
          <a:lstStyle/>
          <a:p>
            <a:pPr algn="ctr"/>
            <a:r>
              <a:rPr lang="ru-RU" sz="54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Ну</a:t>
            </a:r>
            <a:endParaRPr lang="ru-RU"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4" name="Прямоугольник 3"/>
          <p:cNvSpPr/>
          <p:nvPr/>
        </p:nvSpPr>
        <p:spPr>
          <a:xfrm rot="636102">
            <a:off x="3059832" y="5085184"/>
            <a:ext cx="5328591" cy="923330"/>
          </a:xfrm>
          <a:prstGeom prst="rect">
            <a:avLst/>
          </a:prstGeom>
          <a:noFill/>
        </p:spPr>
        <p:txBody>
          <a:bodyPr wrap="square" lIns="91440" tIns="45720" rIns="91440" bIns="45720">
            <a:spAutoFit/>
            <a:scene3d>
              <a:camera prst="orthographicFront"/>
              <a:lightRig rig="flat" dir="tl"/>
            </a:scene3d>
            <a:sp3d contourW="19050" prstMaterial="clear">
              <a:bevelT w="50800" h="50800"/>
              <a:contourClr>
                <a:schemeClr val="accent5">
                  <a:tint val="70000"/>
                  <a:satMod val="180000"/>
                  <a:alpha val="70000"/>
                </a:schemeClr>
              </a:contourClr>
            </a:sp3d>
          </a:bodyPr>
          <a:lstStyle/>
          <a:p>
            <a:pPr algn="ctr"/>
            <a:r>
              <a:rPr lang="ru-RU" sz="5400" b="1" cap="none" spc="0" dirty="0" smtClean="0">
                <a:ln/>
                <a:solidFill>
                  <a:schemeClr val="accent5">
                    <a:tint val="50000"/>
                    <a:satMod val="180000"/>
                  </a:schemeClr>
                </a:solidFill>
                <a:effectLst/>
              </a:rPr>
              <a:t>Вот это да</a:t>
            </a:r>
            <a:endParaRPr lang="ru-RU" sz="5400" b="1" cap="none" spc="0" dirty="0">
              <a:ln/>
              <a:solidFill>
                <a:schemeClr val="accent5">
                  <a:tint val="50000"/>
                  <a:satMod val="180000"/>
                </a:schemeClr>
              </a:solidFill>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113834"/>
          </a:xfrm>
        </p:spPr>
        <p:txBody>
          <a:bodyPr>
            <a:normAutofit/>
          </a:bodyPr>
          <a:lstStyle/>
          <a:p>
            <a:r>
              <a:rPr lang="ru-RU" sz="2400" dirty="0" smtClean="0"/>
              <a:t>  Прочитайте данные слова, обозначающие чувства (эмоции) человека. </a:t>
            </a:r>
            <a:br>
              <a:rPr lang="ru-RU" sz="2400" dirty="0" smtClean="0"/>
            </a:br>
            <a:r>
              <a:rPr lang="ru-RU" sz="2400" dirty="0" smtClean="0"/>
              <a:t>   </a:t>
            </a:r>
            <a:r>
              <a:rPr lang="ru-RU" sz="2400" dirty="0" smtClean="0">
                <a:solidFill>
                  <a:srgbClr val="FFC000"/>
                </a:solidFill>
              </a:rPr>
              <a:t>Чувство – внутреннее (душевное, психическое) состояние человека, его душевные переживания; способность переживать, отзываться душой на жизненные впечатления. </a:t>
            </a:r>
            <a:r>
              <a:rPr lang="ru-RU" sz="2400" dirty="0" smtClean="0"/>
              <a:t>Среди них есть слова с трудными орфограммами. Какие из них трудны для вас? Графически </a:t>
            </a:r>
            <a:r>
              <a:rPr lang="ru-RU" sz="2400" dirty="0" smtClean="0"/>
              <a:t>прокомментируйте </a:t>
            </a:r>
            <a:r>
              <a:rPr lang="ru-RU" sz="2400" dirty="0" smtClean="0"/>
              <a:t>их.</a:t>
            </a:r>
            <a:br>
              <a:rPr lang="ru-RU" sz="2400" dirty="0" smtClean="0"/>
            </a:br>
            <a:r>
              <a:rPr lang="ru-RU" sz="2400" dirty="0" smtClean="0">
                <a:solidFill>
                  <a:srgbClr val="FFC000"/>
                </a:solidFill>
              </a:rPr>
              <a:t>   Боль, безразличие, гнев, горе, возмущение, восхищение, досада, испуг, недоумение, негодование, ненависть, отвращение, печаль, презрение, равнодушие, радость, сожаление, страх, стыд, удивление, упрек, тревога…</a:t>
            </a:r>
            <a:r>
              <a:rPr lang="ru-RU" sz="2400" dirty="0" smtClean="0"/>
              <a:t/>
            </a:r>
            <a:br>
              <a:rPr lang="ru-RU" sz="2400" dirty="0" smtClean="0"/>
            </a:br>
            <a:r>
              <a:rPr lang="ru-RU" sz="2400" dirty="0" smtClean="0"/>
              <a:t>   Может быть, вам удастся продолжить этот словарь?</a:t>
            </a:r>
            <a:endParaRPr lang="ru-RU" sz="2400" dirty="0"/>
          </a:p>
        </p:txBody>
      </p:sp>
      <p:sp>
        <p:nvSpPr>
          <p:cNvPr id="4" name="Прямоугольник 3"/>
          <p:cNvSpPr/>
          <p:nvPr/>
        </p:nvSpPr>
        <p:spPr>
          <a:xfrm rot="20948956">
            <a:off x="4355976" y="5949280"/>
            <a:ext cx="4536504" cy="584775"/>
          </a:xfrm>
          <a:prstGeom prst="rect">
            <a:avLst/>
          </a:prstGeom>
          <a:noFill/>
        </p:spPr>
        <p:txBody>
          <a:bodyPr wrap="square" lIns="91440" tIns="45720" rIns="91440" bIns="45720">
            <a:spAutoFit/>
          </a:bodyPr>
          <a:lstStyle/>
          <a:p>
            <a:pPr algn="ctr"/>
            <a:r>
              <a:rPr lang="ru-RU" sz="32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Подумать только</a:t>
            </a:r>
            <a:endParaRPr lang="ru-RU" sz="32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5" name="Прямоугольник 4"/>
          <p:cNvSpPr/>
          <p:nvPr/>
        </p:nvSpPr>
        <p:spPr>
          <a:xfrm rot="20524574">
            <a:off x="179513" y="260648"/>
            <a:ext cx="1008111" cy="830997"/>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ru-RU" sz="4800" b="1" cap="none" spc="0" dirty="0" err="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Хе</a:t>
            </a:r>
            <a:endParaRPr lang="ru-RU" sz="48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185842"/>
          </a:xfrm>
        </p:spPr>
        <p:txBody>
          <a:bodyPr>
            <a:normAutofit/>
          </a:bodyPr>
          <a:lstStyle/>
          <a:p>
            <a:r>
              <a:rPr lang="ru-RU" sz="2400" dirty="0" smtClean="0"/>
              <a:t>  Междометие – слово является калькой латинского </a:t>
            </a:r>
            <a:r>
              <a:rPr lang="en-US" sz="2400" dirty="0" err="1" smtClean="0">
                <a:solidFill>
                  <a:srgbClr val="FFC000"/>
                </a:solidFill>
              </a:rPr>
              <a:t>interjectio</a:t>
            </a:r>
            <a:r>
              <a:rPr lang="ru-RU" sz="2400" dirty="0" smtClean="0"/>
              <a:t>, в котором содержалось два корня, переводящихся на русский язык как </a:t>
            </a:r>
            <a:r>
              <a:rPr lang="ru-RU" sz="2400" dirty="0" smtClean="0">
                <a:solidFill>
                  <a:srgbClr val="FFC000"/>
                </a:solidFill>
              </a:rPr>
              <a:t>«между» </a:t>
            </a:r>
            <a:r>
              <a:rPr lang="ru-RU" sz="2400" dirty="0" smtClean="0"/>
              <a:t>и </a:t>
            </a:r>
            <a:r>
              <a:rPr lang="ru-RU" sz="2400" dirty="0" smtClean="0">
                <a:solidFill>
                  <a:srgbClr val="FFC000"/>
                </a:solidFill>
              </a:rPr>
              <a:t>«метать, бросать». </a:t>
            </a:r>
            <a:r>
              <a:rPr lang="ru-RU" sz="2400" dirty="0" smtClean="0"/>
              <a:t>Междометие буквально значит </a:t>
            </a:r>
            <a:r>
              <a:rPr lang="ru-RU" sz="2400" dirty="0" smtClean="0">
                <a:solidFill>
                  <a:srgbClr val="FFC000"/>
                </a:solidFill>
              </a:rPr>
              <a:t>«брошенные между» </a:t>
            </a:r>
            <a:r>
              <a:rPr lang="ru-RU" sz="2400" dirty="0" smtClean="0"/>
              <a:t>(полнозначными словами).</a:t>
            </a:r>
            <a:r>
              <a:rPr lang="en-US" sz="2400" dirty="0" smtClean="0"/>
              <a:t/>
            </a:r>
            <a:br>
              <a:rPr lang="en-US" sz="2400" dirty="0" smtClean="0"/>
            </a:br>
            <a:r>
              <a:rPr lang="ru-RU" sz="2400" dirty="0" smtClean="0"/>
              <a:t>  </a:t>
            </a:r>
            <a:r>
              <a:rPr lang="ru-RU" sz="2400" dirty="0" smtClean="0"/>
              <a:t>Междометия </a:t>
            </a:r>
            <a:r>
              <a:rPr lang="ru-RU" sz="2400" dirty="0" smtClean="0"/>
              <a:t>– неизменяемые слова, которые выражают различные чувства и волевые побуждения человека, но их при этом не называют.</a:t>
            </a:r>
            <a:endParaRPr lang="ru-RU" sz="2400" i="1" dirty="0"/>
          </a:p>
        </p:txBody>
      </p:sp>
      <p:sp>
        <p:nvSpPr>
          <p:cNvPr id="3" name="Прямоугольник 2"/>
          <p:cNvSpPr/>
          <p:nvPr/>
        </p:nvSpPr>
        <p:spPr>
          <a:xfrm rot="21064363">
            <a:off x="467544" y="476672"/>
            <a:ext cx="2520280" cy="830997"/>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Ну и ну</a:t>
            </a:r>
            <a:endParaRPr lang="ru-RU" sz="4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 name="Прямоугольник 3"/>
          <p:cNvSpPr/>
          <p:nvPr/>
        </p:nvSpPr>
        <p:spPr>
          <a:xfrm rot="582728">
            <a:off x="4427984" y="5157192"/>
            <a:ext cx="4248472" cy="830997"/>
          </a:xfrm>
          <a:prstGeom prst="rect">
            <a:avLst/>
          </a:prstGeom>
          <a:noFill/>
        </p:spPr>
        <p:txBody>
          <a:bodyPr wrap="square" lIns="91440" tIns="45720" rIns="91440" bIns="45720">
            <a:spAutoFit/>
          </a:bodyPr>
          <a:lstStyle/>
          <a:p>
            <a:pPr algn="ctr"/>
            <a:r>
              <a:rPr lang="ru-RU" sz="48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Вот те раз</a:t>
            </a:r>
            <a:endParaRPr lang="ru-RU" sz="48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113834"/>
          </a:xfrm>
        </p:spPr>
        <p:txBody>
          <a:bodyPr>
            <a:normAutofit/>
          </a:bodyPr>
          <a:lstStyle/>
          <a:p>
            <a:r>
              <a:rPr lang="ru-RU" sz="2800" dirty="0" smtClean="0"/>
              <a:t/>
            </a:r>
            <a:br>
              <a:rPr lang="ru-RU" sz="2800" dirty="0" smtClean="0"/>
            </a:br>
            <a:r>
              <a:rPr lang="ru-RU" sz="2800" dirty="0" smtClean="0"/>
              <a:t>  Ох, и не любят междометий все части речи.</a:t>
            </a:r>
            <a:br>
              <a:rPr lang="ru-RU" sz="2800" dirty="0" smtClean="0"/>
            </a:br>
            <a:r>
              <a:rPr lang="ru-RU" sz="2800" dirty="0" smtClean="0"/>
              <a:t>- Все мы что-нибудь обозначаем, - говорят они. </a:t>
            </a:r>
            <a:br>
              <a:rPr lang="ru-RU" sz="2800" dirty="0" smtClean="0"/>
            </a:br>
            <a:r>
              <a:rPr lang="ru-RU" sz="2800" dirty="0" smtClean="0"/>
              <a:t>- Кто предмет, кто признак, кто действие, а у них только одно на уме да на языке: Ах! Ох! Караул!</a:t>
            </a:r>
            <a:br>
              <a:rPr lang="ru-RU" sz="2800" dirty="0" smtClean="0"/>
            </a:br>
            <a:r>
              <a:rPr lang="ru-RU" sz="2800" dirty="0" smtClean="0"/>
              <a:t>  Поэтому живут междометия отдельно, выражая эмоции и побуждения, но, не называя их: «Ах! Ух! Эх! Ох! Увы! Ого! Браво! Ба! Ой! Караул! Да! Фи! Фу!»</a:t>
            </a:r>
            <a:endParaRPr lang="ru-RU" sz="2800" dirty="0"/>
          </a:p>
        </p:txBody>
      </p:sp>
      <p:sp>
        <p:nvSpPr>
          <p:cNvPr id="3" name="Прямоугольник 2"/>
          <p:cNvSpPr/>
          <p:nvPr/>
        </p:nvSpPr>
        <p:spPr>
          <a:xfrm>
            <a:off x="1187624" y="548680"/>
            <a:ext cx="6264696" cy="584775"/>
          </a:xfrm>
          <a:prstGeom prst="rect">
            <a:avLst/>
          </a:prstGeom>
          <a:noFill/>
        </p:spPr>
        <p:txBody>
          <a:bodyPr wrap="square" lIns="91440" tIns="45720" rIns="91440" bIns="45720">
            <a:spAutoFit/>
          </a:bodyPr>
          <a:lstStyle/>
          <a:p>
            <a:pPr algn="ctr"/>
            <a:r>
              <a:rPr lang="ru-RU" sz="32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Грамматическая сказка</a:t>
            </a:r>
            <a:endParaRPr lang="ru-RU" sz="32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5" name="Прямоугольник 4"/>
          <p:cNvSpPr/>
          <p:nvPr/>
        </p:nvSpPr>
        <p:spPr>
          <a:xfrm rot="509121">
            <a:off x="6665567" y="5985524"/>
            <a:ext cx="1944216" cy="769441"/>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4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Ну уж</a:t>
            </a:r>
            <a:endParaRPr lang="ru-RU" sz="4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Прямоугольник 5"/>
          <p:cNvSpPr/>
          <p:nvPr/>
        </p:nvSpPr>
        <p:spPr>
          <a:xfrm rot="20865920">
            <a:off x="223242" y="191137"/>
            <a:ext cx="1612675" cy="830997"/>
          </a:xfrm>
          <a:prstGeom prst="rect">
            <a:avLst/>
          </a:prstGeom>
          <a:noFill/>
        </p:spPr>
        <p:txBody>
          <a:bodyPr wrap="square" lIns="91440" tIns="45720" rIns="91440" bIns="45720">
            <a:spAutoFit/>
          </a:bodyPr>
          <a:lstStyle/>
          <a:p>
            <a:pPr algn="ctr"/>
            <a:r>
              <a:rPr lang="ru-RU" sz="48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Ура</a:t>
            </a:r>
            <a:endParaRPr lang="ru-RU" sz="48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7494"/>
            <a:ext cx="8363272" cy="6185842"/>
          </a:xfrm>
        </p:spPr>
        <p:txBody>
          <a:bodyPr>
            <a:normAutofit/>
          </a:bodyPr>
          <a:lstStyle/>
          <a:p>
            <a:r>
              <a:rPr lang="ru-RU" sz="2800" dirty="0" smtClean="0"/>
              <a:t> В русском языке междометия составляют большой и весьма богатый - по широте выражаемых ими переживаний, ощущений, настроений – пласт слов. В современном языке по данным </a:t>
            </a:r>
            <a:r>
              <a:rPr lang="ru-RU" sz="2800" dirty="0" smtClean="0">
                <a:solidFill>
                  <a:srgbClr val="FFC000"/>
                </a:solidFill>
              </a:rPr>
              <a:t>«Обратного словаря русского языка» 341 междометие </a:t>
            </a:r>
            <a:r>
              <a:rPr lang="ru-RU" sz="2800" dirty="0" smtClean="0"/>
              <a:t>– больше, чем предлогов (141), союзов (110), частиц (149).</a:t>
            </a:r>
            <a:endParaRPr lang="ru-RU" sz="2800" dirty="0"/>
          </a:p>
        </p:txBody>
      </p:sp>
      <p:sp>
        <p:nvSpPr>
          <p:cNvPr id="3" name="Прямоугольник 2"/>
          <p:cNvSpPr/>
          <p:nvPr/>
        </p:nvSpPr>
        <p:spPr>
          <a:xfrm rot="707482">
            <a:off x="6516216" y="404664"/>
            <a:ext cx="2160240" cy="923330"/>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ru-RU" sz="5400" b="1" cap="none" spc="0" dirty="0" err="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Бррр</a:t>
            </a:r>
            <a:endParaRPr lang="ru-RU"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4" name="Прямоугольник 3"/>
          <p:cNvSpPr/>
          <p:nvPr/>
        </p:nvSpPr>
        <p:spPr>
          <a:xfrm rot="21017506">
            <a:off x="323528" y="5589240"/>
            <a:ext cx="3384375" cy="830997"/>
          </a:xfrm>
          <a:prstGeom prst="rect">
            <a:avLst/>
          </a:prstGeom>
          <a:noFill/>
        </p:spPr>
        <p:txBody>
          <a:bodyPr wrap="square" lIns="91440" tIns="45720" rIns="91440" bIns="45720">
            <a:spAutoFit/>
          </a:bodyPr>
          <a:lstStyle/>
          <a:p>
            <a:pPr algn="ctr"/>
            <a:r>
              <a:rPr lang="ru-RU" sz="48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Ещё чего</a:t>
            </a:r>
            <a:endParaRPr lang="ru-RU" sz="48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Обычная">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402</TotalTime>
  <Words>601</Words>
  <Application>Microsoft Office PowerPoint</Application>
  <PresentationFormat>Экран (4:3)</PresentationFormat>
  <Paragraphs>101</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Яркая</vt:lpstr>
      <vt:lpstr>     </vt:lpstr>
      <vt:lpstr>  Перед вами последняя тема седьмого класса… Междометие. Приходилось ли вам слышать это слово? А это название части речи, которая не относится ни к самостоятельной, ни к служебной части речи. Странное слово, не правда ли? Итак, что же такое междометие?</vt:lpstr>
      <vt:lpstr>Прочитайте стихотворение. Выделите запятыми вводное слово, повторяющееся в трех строфах стихотворения (бывало). Какое слово передает чувства героев? Одинаковые или разные чувства? Какие именно? </vt:lpstr>
      <vt:lpstr>                   Эх! - Эх, - вздыхали рыбаки, -   Это разве судаки?   Раньше вытащишь бывало   Хвост бывало с полруки! - Эх, - вздыхали судаки, -   Раньше были червяки…   Червяком одним бывало   Наедалось полреки! - Эх, вздыхали червяки, -    Раньше врали рыбаки!..    Послушать их бывало    Сами лезли на крючки!                             А.Усачев   </vt:lpstr>
      <vt:lpstr> Слово эх выражает различные чувства, но их не называет. Ведь не случайно же эти чувства характеризуются одним и тем же глаголом вздыхали.  Слово эх и есть междометие.   ! На письме междометие отделяется запятой или восклицательным знаком. </vt:lpstr>
      <vt:lpstr>  Прочитайте данные слова, обозначающие чувства (эмоции) человека.     Чувство – внутреннее (душевное, психическое) состояние человека, его душевные переживания; способность переживать, отзываться душой на жизненные впечатления. Среди них есть слова с трудными орфограммами. Какие из них трудны для вас? Графически прокомментируйте их.    Боль, безразличие, гнев, горе, возмущение, восхищение, досада, испуг, недоумение, негодование, ненависть, отвращение, печаль, презрение, равнодушие, радость, сожаление, страх, стыд, удивление, упрек, тревога…    Может быть, вам удастся продолжить этот словарь?</vt:lpstr>
      <vt:lpstr>  Междометие – слово является калькой латинского interjectio, в котором содержалось два корня, переводящихся на русский язык как «между» и «метать, бросать». Междометие буквально значит «брошенные между» (полнозначными словами).   Междометия – неизменяемые слова, которые выражают различные чувства и волевые побуждения человека, но их при этом не называют.</vt:lpstr>
      <vt:lpstr>   Ох, и не любят междометий все части речи. - Все мы что-нибудь обозначаем, - говорят они.  - Кто предмет, кто признак, кто действие, а у них только одно на уме да на языке: Ах! Ох! Караул!   Поэтому живут междометия отдельно, выражая эмоции и побуждения, но, не называя их: «Ах! Ух! Эх! Ох! Увы! Ого! Браво! Ба! Ой! Караул! Да! Фи! Фу!»</vt:lpstr>
      <vt:lpstr> В русском языке междометия составляют большой и весьма богатый - по широте выражаемых ими переживаний, ощущений, настроений – пласт слов. В современном языке по данным «Обратного словаря русского языка» 341 междометие – больше, чем предлогов (141), союзов (110), частиц (149).</vt:lpstr>
      <vt:lpstr> </vt:lpstr>
      <vt:lpstr>  А, ага, ай, ах, ай-ай-ай, батюшки, баю-бай, боже мой, браво, бррр, вот это да, вот те раз, вот так-так, гм, господи, да ну, ещё чего, ишь, как бы не так, как же, матушки, ну, ну и ну, ну уж, о, ого, ой, ох, поди ж ты, подумаешь, слава богу, с ума сойти, то-то, тю, тьфу, увы, ужас, чёрт возьми, фи, ха, хе, хо, упаси бог, ура, чёрт-те что, эх.   ! Междометия, образованные путем повтора, пишутся через дефис.</vt:lpstr>
      <vt:lpstr>  Баю-бай. Родное, знакомое всем с детства междометие усыпления ребенка употребляется обычно не в одиночку, а целой цепочкой (баю-баюшки-баю).    Произошло это междометие от глагола баять – говорить, рассказывать сказки.     Таким образом, слово баю-бай оказывается того же корня, что и басня, краснобай (склонность к многословию, пустое красноречие), обаятельный. </vt:lpstr>
      <vt:lpstr>   Перечислите все междометия, которые встретились в стихотворении. Мне, - сказало Междометье,- Интересно жить на свете. Выражаю поощренье, Похвалу, упрек, запрет, Благодарность, восхищенье, Возмущение, привет… Те, кого охватит страх, Произносят слово Ах! У кого тяжелый вздох, Произносят слово Ох! Кто встречается с бедой, Произносит слово Ой, Кто отстанет от друзей, Произносит слово Эй! У кого захватит дух, Произносит слово Ух! Интересно жить на свете, Если знаешь междометья! </vt:lpstr>
      <vt:lpstr>                  Слово «Ах» о себе.  - Какие чувства можно передать с помощью этого междометия?  - Ах, наконец-то мне дали слово! Я хочу сообщить вам, что не только существительные или глаголы могут быть многозначны. Характер междометия тоже очень сложен! Оно каждый раз поворачивается к вам другой стороной. Я хочу сказать – значением.   Ах, как много у меня значений! Это так интересно! И – ах - как трудно! Я прекрасно умею выразить радость и ужас, восторг и огорчение, испуг и неподдельное изумление. Не забывайте обо мне, берите меня с собой, когда хотите с кем-нибудь поговорить по душам.    Ах, мне кажется, вы меня совсем не слушаете! А ведь я так много могу рассказать! Точнее, не рассказать, а выразить. - Ну что ты! Мы тебя внимательно слушаем. Ведь нам известно о тебе еще с тех пор, когда мы были совсем маленькими. Мы всегда будем обращаться к тебе за помощью. Забыть тебя или не слышать просто невозможно!  - Что вы говорите?! Ах, я так тронуто!</vt:lpstr>
      <vt:lpstr>                 Волшебные слова.   Мы ежедневно встречаемся и прощаемся, обращаемся к кому-нибудь с просьбой, благодарим за труд, за любезность, извиняемся, если допустили какую-нибудь оплошность, - и во всех этих ситуациях нашими неизменными спутниками выступают эти слова. Они дарят нам улыбку приветствия и грусть прощания, радость благодарности и стеснительность извинения. Восточная мудрость гласит:  Учтивые слова всего скорей  Пред нами распахнут сердца людей.</vt:lpstr>
      <vt:lpstr>   Здравствуй! Сколько раз за свою жизнь мы произносим это слово, самое распространенное и обычное русское междометие приветствия при встрече! Сейчас оно для нас простой знак вежливости. А между тем первоначальное значение этого слова было глубоко благожелательным. Ведь здравствуй буквально значит «будь здоров» ,а точнее – аналогично современному приветствую.    Спасибо и пожалуйста – эти два слова – междометия вежливости являются совершенно различными с точки зрения своего происхождения. И все же они имеют что-то одинаковое, а именно, глагольный компонент, которым оба «начинаются». Междометие спасибо возникло в результате сращения в одно слово устойчивого словосочетания спаси Бог (конечное «г» со временем отпало).   Слово пожалуйста было образовано от пожалуй с помощью частицы ( а вернее суффикса) – ста (сравните: (устарев.) спасибоста, здоровоста и т.д.).    Исходное пожалуй появилось, очевидно, из пожалую – отблагодарю.</vt:lpstr>
      <vt:lpstr>        Словарь «вежливых слов». 1. Растает даже ледяная глыба      От слова теплого … 2. Зазеленеет старый пень,     Когда услышит … 3. Если больше есть не в силах,     Скажем маме мы … 4. Мальчик, вежливый и развитый,     Говорит, встречаясь, … 5. Когда нас бранят за шалости,     Говорим … 6. И во Франции, и в Дании     На прощанье говорят …</vt:lpstr>
      <vt:lpstr>                    Проверь себя!  1. Спасибо. 2. Добрый день. 3. Спасибо. 4. Здравствуй. 5. Простите, пожалуйста. 6. До свидания.</vt:lpstr>
      <vt:lpstr>  Вставьте нужные междометия и определите их значение.  1. … рыцарь, сжалься надо мной,     Едва дышу, нет мочи боле… 2. … ты, мерзкое стекло!     Это врешь ты мне назло. 3. …, вдруг раздался рога звон,      И кто-то карлу вызывает 4. …, ни камни ожерелья,      Ни сарафан, ни перлов ряд,      Ни песни лести и веселья      Ее души не веселят… 5. «…! догнал тебя! Постой!»-      Кричит наездник молодой.                                           А.С.Пушкин</vt:lpstr>
      <vt:lpstr>                   Проверь себя! 1.  О рыцарь, сжалься надо мной,     Едва дышу, нет мочи боле… 2.  Ах ты, мерзкое стекло!     Это врешь ты мне назло. 3.  Чу, вдруг раздался рога звон,      И кто-то карлу вызывает 4.  Увы, ни камни ожерелья,      Ни сарафан, ни перлов ряд,      Ни песни лести и веселья      Ее души не веселят… 5. «Ага! догнал тебя! Постой!»-      Кричит наездник молодой.</vt:lpstr>
      <vt:lpstr>    Найдите междометия в следующем стихотворении.  Слово Ох и слово Ах Заблудились в трех соснах. И сказало Ох со вздохом: - Ох, наверно, дело плохо! И сказало слово Ах: - Ах, как страшно в трех соснах! И заохали, и заахали, И зажмурились, и заплакали: - Ох-ох! Ах-ах! Что за ужас! Что за страх! И сказало Ох: «Хо-хо! В самом деле, как легко!» И сказало Ах: «Ха-ха! В самом деле, чепуха! Заблудиться в трех соснах Можно только лишь со сна.                                  Е. Измайлов</vt:lpstr>
      <vt:lpstr>  В данных предложениях проставьте недостающие знаки препинания. Какая пунктограмма нова для вас, а какую вы повторяете? Выделите междометия. Какие чувства они выражают? Подчеркните как члены предложения те слова в речи автора, которые помогают это понять.   1. Уф облегченно и радостно вздохнул он. 2. Батюшки Миша! Друг детства! изумился тонкий. 3. О-о Откуда это взялось? подивился он на себя. 4. Ба Это ты крикнул Лютов так громко, что заставил прохожих обернуться на него.</vt:lpstr>
      <vt:lpstr>                                       Самопроверка  1. «Уф», - облегченно и радостно вздохнул он. 2. «Батюшки Миша! Друг детства!» -  изумился тонкий. 3. «О-о! Откуда это взялось?» - подивился он на себя. 4. «Ба! Это ты!»- крикнул Лютов так громко, что заставил прохожих обернуться на него.       «П», - а. </vt:lpstr>
      <vt:lpstr>             Домашнее задание  1. Продолжить словарь чувств.   2. Выписать из басен И.А.Крылова предложения с междометиями, определить их значение.</vt:lpstr>
      <vt:lpstr>Спасибо за внимание!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Дом</dc:creator>
  <cp:lastModifiedBy>Дом</cp:lastModifiedBy>
  <cp:revision>115</cp:revision>
  <dcterms:created xsi:type="dcterms:W3CDTF">2013-08-13T08:21:58Z</dcterms:created>
  <dcterms:modified xsi:type="dcterms:W3CDTF">2013-08-14T12:27:33Z</dcterms:modified>
</cp:coreProperties>
</file>