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0"/>
  </p:notesMasterIdLst>
  <p:sldIdLst>
    <p:sldId id="298" r:id="rId2"/>
    <p:sldId id="261" r:id="rId3"/>
    <p:sldId id="299" r:id="rId4"/>
    <p:sldId id="257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B641-12E0-4DA4-8992-104D257EC9BC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FE0D-EC4C-417B-9B0D-A7789279D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FE0D-EC4C-417B-9B0D-A7789279D4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50C9-D088-45F9-B383-6B3A75A75639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8A5-AAD0-46D4-9667-C2F0532D4B76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CDC-BFA1-40FA-AB3F-DCEDB5A39784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01A-4A39-447C-91FC-BDB980928A4A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35CB-6B46-4E50-8E3C-4B0AC6728634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C339-1872-4F70-949B-273939BD1AC3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A4C-5463-49DF-BB0B-B37DF62527DE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0F7-3BE4-467D-BF0D-1C575FF1DD5E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54EF-0482-45BA-B55D-35C92ADE8E50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110C-A026-4117-A67D-AF7A4E72D374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88B-F3EA-4F6C-8932-5C30F4EB2C48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0DC888-1314-4654-9E7D-B2D806856B01}" type="datetime1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B46EE3-BFBD-48DA-BFAC-E7CCA36A1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esnya_alyoshi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Нравоучительное содержание и причудливый сюжет литературной сказки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200" dirty="0" smtClean="0"/>
              <a:t>Презентация выполнена учителем</a:t>
            </a:r>
            <a:br>
              <a:rPr lang="ru-RU" sz="2200" dirty="0" smtClean="0"/>
            </a:br>
            <a:r>
              <a:rPr lang="ru-RU" sz="2200" dirty="0" smtClean="0"/>
              <a:t> русского языка и литературы</a:t>
            </a:r>
            <a:br>
              <a:rPr lang="ru-RU" sz="2200" dirty="0" smtClean="0"/>
            </a:br>
            <a:r>
              <a:rPr lang="ru-RU" sz="2200" dirty="0" smtClean="0"/>
              <a:t> высшей </a:t>
            </a:r>
            <a:r>
              <a:rPr lang="ru-RU" sz="2200" dirty="0" smtClean="0"/>
              <a:t>категории ГБОУ СОШ №135 </a:t>
            </a:r>
            <a:br>
              <a:rPr lang="ru-RU" sz="2200" dirty="0" smtClean="0"/>
            </a:br>
            <a:r>
              <a:rPr lang="ru-RU" sz="2200" dirty="0" smtClean="0"/>
              <a:t>с углублённым изучением английского языка</a:t>
            </a:r>
            <a:br>
              <a:rPr lang="ru-RU" sz="2200" dirty="0" smtClean="0"/>
            </a:br>
            <a:r>
              <a:rPr lang="ru-RU" sz="2200" dirty="0" smtClean="0"/>
              <a:t>Выб</a:t>
            </a:r>
            <a:r>
              <a:rPr lang="ru-RU" sz="2200" dirty="0" smtClean="0"/>
              <a:t>оргского района Санкт-Петербурга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err="1" smtClean="0"/>
              <a:t>Канунниковой</a:t>
            </a:r>
            <a:r>
              <a:rPr lang="ru-RU" sz="2200" dirty="0" smtClean="0"/>
              <a:t> Светланой Фёдоровной</a:t>
            </a:r>
            <a:endParaRPr lang="ru-RU" sz="2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Содержимое 4" descr="юбил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032" b="6773"/>
          <a:stretch>
            <a:fillRect/>
          </a:stretch>
        </p:blipFill>
        <p:spPr>
          <a:xfrm>
            <a:off x="6660232" y="3717032"/>
            <a:ext cx="2051448" cy="2663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«В то время Петербург наш уже славился в целой Европе своею красотой, хотя и далеко не был таким , каков теперь…»</a:t>
            </a:r>
            <a:endParaRPr lang="ru-RU" sz="2800" dirty="0"/>
          </a:p>
        </p:txBody>
      </p:sp>
      <p:pic>
        <p:nvPicPr>
          <p:cNvPr id="4" name="Содержимое 3" descr="st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1082"/>
            <a:ext cx="8229600" cy="40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«Исаакиевский мост, узкий  в то время и неровный, совсем  иной представлял вид, нежели  теперь…»</a:t>
            </a:r>
            <a:endParaRPr lang="ru-RU" sz="2000" dirty="0"/>
          </a:p>
        </p:txBody>
      </p:sp>
      <p:pic>
        <p:nvPicPr>
          <p:cNvPr id="4" name="Содержимое 3" descr="masiyansky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«…да и сама площадь  Исаакиевская вовсе не такова была.»</a:t>
            </a:r>
            <a:endParaRPr lang="ru-RU" sz="2400" dirty="0"/>
          </a:p>
        </p:txBody>
      </p:sp>
      <p:pic>
        <p:nvPicPr>
          <p:cNvPr id="4" name="Содержимое 3" descr="исаа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50470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«Тогда монумент  Петра Великого  от Исаакиевской площади отделен был канавою…» </a:t>
            </a:r>
            <a:endParaRPr lang="ru-RU" sz="1600" dirty="0"/>
          </a:p>
        </p:txBody>
      </p:sp>
      <p:pic>
        <p:nvPicPr>
          <p:cNvPr id="4" name="Содержимое 3" descr="медный в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14393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2800" dirty="0" smtClean="0"/>
              <a:t>Адмиралтейство не было обсажено деревьями…»</a:t>
            </a:r>
            <a:endParaRPr lang="ru-RU" sz="4400" dirty="0"/>
          </a:p>
        </p:txBody>
      </p:sp>
      <p:pic>
        <p:nvPicPr>
          <p:cNvPr id="4" name="Содержимое 3" descr="dsc_0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45134"/>
            <a:ext cx="7786742" cy="474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Admiral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42955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«…</a:t>
            </a:r>
            <a:r>
              <a:rPr lang="ru-RU" sz="2400" dirty="0" smtClean="0"/>
              <a:t>манеж Конногвардейский не украшал площади прекрасным нынешним фасадом…»</a:t>
            </a:r>
            <a:endParaRPr lang="ru-RU" dirty="0"/>
          </a:p>
        </p:txBody>
      </p:sp>
      <p:pic>
        <p:nvPicPr>
          <p:cNvPr id="4" name="Содержимое 3" descr="man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2559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с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453364" cy="559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00938" cy="385765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«…одним словом, Петербург тогдашний не тот был, что теперешний. Города перед людьми имеют, между прочим, то преимущество, что они иногда с летами становятся красивее…»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6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765"/>
          <a:stretch>
            <a:fillRect/>
          </a:stretch>
        </p:blipFill>
        <p:spPr>
          <a:xfrm>
            <a:off x="214282" y="3786190"/>
            <a:ext cx="8686800" cy="273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6297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«В нынешние времена вряд ли в целой России вы встретите человека, который бы видал</a:t>
            </a:r>
            <a:r>
              <a:rPr lang="en-US" sz="2800" dirty="0" smtClean="0"/>
              <a:t> </a:t>
            </a:r>
            <a:r>
              <a:rPr lang="ru-RU" sz="2800" dirty="0" smtClean="0"/>
              <a:t>Петра Великого; настанет время, когда и наши следы сотрутся с лица земного! Все проходит, все исчезает в бренном мире нашем…»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85728"/>
            <a:ext cx="4527112" cy="628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3143272"/>
          </a:xfrm>
        </p:spPr>
        <p:txBody>
          <a:bodyPr>
            <a:noAutofit/>
          </a:bodyPr>
          <a:lstStyle/>
          <a:p>
            <a:r>
              <a:rPr lang="ru-RU" sz="8000" dirty="0" smtClean="0"/>
              <a:t>Антоний</a:t>
            </a:r>
            <a:r>
              <a:rPr lang="ru-RU" sz="7200" dirty="0" smtClean="0"/>
              <a:t> </a:t>
            </a:r>
            <a:r>
              <a:rPr lang="ru-RU" sz="8000" dirty="0" smtClean="0"/>
              <a:t>Погорельский</a:t>
            </a:r>
            <a:endParaRPr lang="ru-RU" sz="8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192882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«Черная курица, или Подземные жители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esnya_alyos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2857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7223 L -2.5E-6 -4.44444E-6 " pathEditMode="relative" rAng="0" ptsTypes="AA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Главный герой сказки – Алеша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357298"/>
            <a:ext cx="3614734" cy="476886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3600" dirty="0" smtClean="0"/>
              <a:t> Сколько Алеше лет?</a:t>
            </a:r>
          </a:p>
          <a:p>
            <a:pPr algn="ctr"/>
            <a:r>
              <a:rPr lang="ru-RU" sz="3600" dirty="0" smtClean="0"/>
              <a:t>   Почему Алеше одиноко?</a:t>
            </a:r>
          </a:p>
          <a:p>
            <a:pPr algn="ctr"/>
            <a:r>
              <a:rPr lang="ru-RU" sz="3600" dirty="0" smtClean="0"/>
              <a:t>   Что помогает Алеше                      справиться со скукой?</a:t>
            </a:r>
          </a:p>
          <a:p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5" name="Содержимое 4" descr="окно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714876" y="1228710"/>
            <a:ext cx="3929090" cy="520068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370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еще кроме чтения книг скрашивало Алешино одиночество?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Чернушка – ласковая, хохлатая курица.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23179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ЗАБ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4286248" y="500042"/>
            <a:ext cx="4286280" cy="535785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131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 Алеша спас курицу от неминуемой смерти?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86322"/>
            <a:ext cx="3008313" cy="133984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Империал – золотая монета.</a:t>
            </a:r>
            <a:endParaRPr lang="ru-RU" sz="1800" dirty="0"/>
          </a:p>
        </p:txBody>
      </p:sp>
      <p:pic>
        <p:nvPicPr>
          <p:cNvPr id="5" name="Содержимое 4" descr="кухар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96244" y="273050"/>
            <a:ext cx="4469361" cy="5853113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Описание праздничного обеда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3643338" cy="464347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1. Найдите в тексте и прочитайте описание праздничного обеда.</a:t>
            </a:r>
          </a:p>
          <a:p>
            <a:r>
              <a:rPr lang="ru-RU" sz="2800" dirty="0" smtClean="0"/>
              <a:t>2.Что вас поразило?</a:t>
            </a:r>
          </a:p>
          <a:p>
            <a:r>
              <a:rPr lang="ru-RU" sz="2800" dirty="0" smtClean="0"/>
              <a:t>3. Какие особенности жизни и быта связаны с ушедшей эпохой?</a:t>
            </a:r>
          </a:p>
          <a:p>
            <a:endParaRPr lang="ru-RU" sz="2400" dirty="0" smtClean="0"/>
          </a:p>
          <a:p>
            <a:pPr algn="ctr"/>
            <a:r>
              <a:rPr lang="ru-RU" sz="2000" dirty="0" smtClean="0"/>
              <a:t>Описание одежды</a:t>
            </a:r>
          </a:p>
          <a:p>
            <a:pPr algn="ctr"/>
            <a:r>
              <a:rPr lang="ru-RU" sz="2000" dirty="0" smtClean="0"/>
              <a:t>Описание причесок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Убранство стола</a:t>
            </a:r>
            <a:endParaRPr lang="ru-RU" sz="2000" dirty="0"/>
          </a:p>
        </p:txBody>
      </p:sp>
      <p:pic>
        <p:nvPicPr>
          <p:cNvPr id="5" name="Содержимое 4" descr="933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500174"/>
            <a:ext cx="3200400" cy="5057775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571900" cy="4857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 Алеше все это не интересно. Ему показалось, что его позвала черная курочка. </a:t>
            </a:r>
            <a:br>
              <a:rPr lang="ru-RU" sz="2800" dirty="0" smtClean="0"/>
            </a:br>
            <a:r>
              <a:rPr lang="ru-RU" sz="2800" dirty="0" smtClean="0"/>
              <a:t>«Он весь вечер просидел один в классных комнатах, а ночью…»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643578"/>
            <a:ext cx="3008313" cy="4825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Что произошло ночью?</a:t>
            </a:r>
            <a:endParaRPr lang="ru-RU" sz="2000" dirty="0"/>
          </a:p>
        </p:txBody>
      </p:sp>
      <p:pic>
        <p:nvPicPr>
          <p:cNvPr id="5" name="Содержимое 4" descr="кроват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96964" y="285729"/>
            <a:ext cx="4832754" cy="628654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Алеша и подземные жители</a:t>
            </a:r>
            <a:endParaRPr lang="ru-RU" sz="48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92909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Расскажите о пути Алеши с Чернушкой в подземное царство и об условии, которое ставит Чернушка.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     В каком значении употреблено слово </a:t>
            </a:r>
            <a:r>
              <a:rPr lang="ru-RU" sz="2400" i="1" dirty="0" smtClean="0"/>
              <a:t>скромный?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b="1" i="1" dirty="0" smtClean="0"/>
              <a:t>  Нескромность </a:t>
            </a:r>
            <a:r>
              <a:rPr lang="ru-RU" sz="2400" i="1" dirty="0" smtClean="0"/>
              <a:t>– неумение</a:t>
            </a:r>
          </a:p>
          <a:p>
            <a:pPr>
              <a:buNone/>
            </a:pPr>
            <a:r>
              <a:rPr lang="ru-RU" sz="2400" i="1" dirty="0" smtClean="0"/>
              <a:t>хранить тайну.</a:t>
            </a:r>
            <a:endParaRPr lang="ru-RU" sz="2400" dirty="0"/>
          </a:p>
        </p:txBody>
      </p:sp>
      <p:pic>
        <p:nvPicPr>
          <p:cNvPr id="8" name="Содержимое 7" descr="свеч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3405" y="1549968"/>
            <a:ext cx="4269499" cy="487942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Алеша перед подземным королем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3786214" cy="49292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Какое желание просит исполнить Алеша?</a:t>
            </a:r>
          </a:p>
          <a:p>
            <a:endParaRPr lang="ru-RU" sz="2800" dirty="0" smtClean="0"/>
          </a:p>
          <a:p>
            <a:r>
              <a:rPr lang="ru-RU" sz="2800" dirty="0" smtClean="0"/>
              <a:t>Приносят ли ему радость успехи, в достижении которых он не прикладывал усилий?</a:t>
            </a:r>
            <a:endParaRPr lang="ru-RU" sz="2800" dirty="0"/>
          </a:p>
        </p:txBody>
      </p:sp>
      <p:pic>
        <p:nvPicPr>
          <p:cNvPr id="5" name="Содержимое 4" descr="черная куриц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428736"/>
            <a:ext cx="4253775" cy="4971801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643338" cy="628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 забыл о самом главном: все на свете дается человеку трудом.  Нужен труд, чтобы приготовить пищу, построить дом, получить знания. </a:t>
            </a:r>
            <a:br>
              <a:rPr lang="ru-RU" sz="2800" dirty="0" smtClean="0"/>
            </a:br>
            <a:r>
              <a:rPr lang="ru-RU" sz="2800" dirty="0" smtClean="0"/>
              <a:t>Только те знания, которые добыты трудом, остаются крепко в голове, только их никто не может отнять.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у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714356"/>
            <a:ext cx="4857784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714776" cy="5869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стал изменяться характер Алеши?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случилось с Алешей, когда он потерял волшебное семечко?</a:t>
            </a:r>
            <a:endParaRPr lang="ru-RU" dirty="0"/>
          </a:p>
        </p:txBody>
      </p:sp>
      <p:pic>
        <p:nvPicPr>
          <p:cNvPr id="4" name="Содержимое 3" descr="в класс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85" y="500042"/>
            <a:ext cx="4896361" cy="592935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3429024" cy="32861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Нарушил ли Алеша условие, поставленное Чернушкой в начале сказки?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10800000" flipV="1">
            <a:off x="285720" y="3000372"/>
            <a:ext cx="3286148" cy="40719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Предал ли подземных жителей?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Почему пострадал именно министр Черная курица?</a:t>
            </a:r>
            <a:endParaRPr lang="ru-RU" sz="2800" dirty="0"/>
          </a:p>
        </p:txBody>
      </p:sp>
      <p:pic>
        <p:nvPicPr>
          <p:cNvPr id="5" name="Содержимое 4" descr="курица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 descr="чк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071678"/>
            <a:ext cx="2286000" cy="2644140"/>
          </a:xfrm>
          <a:prstGeom prst="rect">
            <a:avLst/>
          </a:prstGeom>
        </p:spPr>
      </p:pic>
      <p:pic>
        <p:nvPicPr>
          <p:cNvPr id="5" name="Рисунок 4" descr="чк1.jpg"/>
          <p:cNvPicPr>
            <a:picLocks noChangeAspect="1"/>
          </p:cNvPicPr>
          <p:nvPr/>
        </p:nvPicPr>
        <p:blipFill>
          <a:blip r:embed="rId3" cstate="print"/>
          <a:srcRect l="7922" t="28863" r="12852" b="14480"/>
          <a:stretch>
            <a:fillRect/>
          </a:stretch>
        </p:blipFill>
        <p:spPr>
          <a:xfrm>
            <a:off x="3929058" y="357166"/>
            <a:ext cx="5214942" cy="5857916"/>
          </a:xfrm>
          <a:prstGeom prst="rect">
            <a:avLst/>
          </a:prstGeom>
        </p:spPr>
      </p:pic>
      <p:pic>
        <p:nvPicPr>
          <p:cNvPr id="6" name="Рисунок 5" descr="чк5.jpg"/>
          <p:cNvPicPr>
            <a:picLocks noChangeAspect="1"/>
          </p:cNvPicPr>
          <p:nvPr/>
        </p:nvPicPr>
        <p:blipFill>
          <a:blip r:embed="rId4" cstate="print"/>
          <a:srcRect t="39153"/>
          <a:stretch>
            <a:fillRect/>
          </a:stretch>
        </p:blipFill>
        <p:spPr>
          <a:xfrm>
            <a:off x="2877835" y="785794"/>
            <a:ext cx="6266165" cy="4876818"/>
          </a:xfrm>
          <a:prstGeom prst="rect">
            <a:avLst/>
          </a:prstGeom>
        </p:spPr>
      </p:pic>
      <p:pic>
        <p:nvPicPr>
          <p:cNvPr id="7" name="Рисунок 6" descr="чк4.jpg"/>
          <p:cNvPicPr>
            <a:picLocks noChangeAspect="1"/>
          </p:cNvPicPr>
          <p:nvPr/>
        </p:nvPicPr>
        <p:blipFill>
          <a:blip r:embed="rId5" cstate="print"/>
          <a:srcRect t="37903"/>
          <a:stretch>
            <a:fillRect/>
          </a:stretch>
        </p:blipFill>
        <p:spPr>
          <a:xfrm>
            <a:off x="3257809" y="214290"/>
            <a:ext cx="5886191" cy="5929354"/>
          </a:xfrm>
          <a:prstGeom prst="rect">
            <a:avLst/>
          </a:prstGeom>
        </p:spPr>
      </p:pic>
      <p:pic>
        <p:nvPicPr>
          <p:cNvPr id="8" name="Рисунок 7" descr="чк3.jpg"/>
          <p:cNvPicPr>
            <a:picLocks noChangeAspect="1"/>
          </p:cNvPicPr>
          <p:nvPr/>
        </p:nvPicPr>
        <p:blipFill>
          <a:blip r:embed="rId6" cstate="print"/>
          <a:srcRect t="38019"/>
          <a:stretch>
            <a:fillRect/>
          </a:stretch>
        </p:blipFill>
        <p:spPr>
          <a:xfrm>
            <a:off x="0" y="428604"/>
            <a:ext cx="6478163" cy="6143668"/>
          </a:xfrm>
          <a:prstGeom prst="rect">
            <a:avLst/>
          </a:prstGeom>
        </p:spPr>
      </p:pic>
      <p:pic>
        <p:nvPicPr>
          <p:cNvPr id="9" name="Рисунок 8" descr="чк2.jpg"/>
          <p:cNvPicPr>
            <a:picLocks noChangeAspect="1"/>
          </p:cNvPicPr>
          <p:nvPr/>
        </p:nvPicPr>
        <p:blipFill>
          <a:blip r:embed="rId7" cstate="print"/>
          <a:srcRect l="8286" t="25689" r="11221" b="14419"/>
          <a:stretch>
            <a:fillRect/>
          </a:stretch>
        </p:blipFill>
        <p:spPr>
          <a:xfrm>
            <a:off x="3428960" y="642918"/>
            <a:ext cx="5715040" cy="5546951"/>
          </a:xfrm>
          <a:prstGeom prst="rect">
            <a:avLst/>
          </a:prstGeom>
        </p:spPr>
      </p:pic>
      <p:pic>
        <p:nvPicPr>
          <p:cNvPr id="10" name="Рисунок 9" descr="чклучшее.jpg"/>
          <p:cNvPicPr>
            <a:picLocks noChangeAspect="1"/>
          </p:cNvPicPr>
          <p:nvPr/>
        </p:nvPicPr>
        <p:blipFill>
          <a:blip r:embed="rId8" cstate="print"/>
          <a:srcRect t="3125" r="55196"/>
          <a:stretch>
            <a:fillRect/>
          </a:stretch>
        </p:blipFill>
        <p:spPr>
          <a:xfrm>
            <a:off x="1000100" y="214290"/>
            <a:ext cx="3357586" cy="6643710"/>
          </a:xfrm>
          <a:prstGeom prst="rect">
            <a:avLst/>
          </a:prstGeom>
        </p:spPr>
      </p:pic>
      <p:pic>
        <p:nvPicPr>
          <p:cNvPr id="11" name="Рисунок 10" descr="чклучшее.jpg"/>
          <p:cNvPicPr>
            <a:picLocks noChangeAspect="1"/>
          </p:cNvPicPr>
          <p:nvPr/>
        </p:nvPicPr>
        <p:blipFill>
          <a:blip r:embed="rId8" cstate="print"/>
          <a:srcRect l="44140" t="30000"/>
          <a:stretch>
            <a:fillRect/>
          </a:stretch>
        </p:blipFill>
        <p:spPr>
          <a:xfrm>
            <a:off x="5072066" y="1284198"/>
            <a:ext cx="4071934" cy="4930844"/>
          </a:xfrm>
          <a:prstGeom prst="rect">
            <a:avLst/>
          </a:prstGeom>
        </p:spPr>
      </p:pic>
      <p:pic>
        <p:nvPicPr>
          <p:cNvPr id="13" name="Рисунок 12" descr="чк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6106" y="500042"/>
            <a:ext cx="532197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686172" cy="58579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Всегда страдает тот, кто любит.</a:t>
            </a:r>
            <a:br>
              <a:rPr lang="ru-RU" sz="2400" dirty="0" smtClean="0"/>
            </a:br>
            <a:r>
              <a:rPr lang="ru-RU" sz="2400" dirty="0" smtClean="0"/>
              <a:t>Теперь министр Черная курица закован в цепи, ведь подземные жители поплатились из-за Алеши, которого привел к ним именно 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Упрекает ли,</a:t>
            </a:r>
            <a:br>
              <a:rPr lang="ru-RU" sz="2400" dirty="0" smtClean="0"/>
            </a:br>
            <a:r>
              <a:rPr lang="ru-RU" sz="2400" dirty="0" smtClean="0"/>
              <a:t>обвиняет, ругает ли министр Черная курица Алешу?</a:t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643709"/>
            <a:ext cx="3008313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черн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3857652" cy="622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471858" cy="607223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Министр Черная курица прощает Алешу и уходит навсегда. Он просит Алешу, чтобы он опять стал добрым мальчиком, каким был прежде.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КУРИЦ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2089" y="357166"/>
            <a:ext cx="5269067" cy="621510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закончилась сказка?</a:t>
            </a:r>
            <a:endParaRPr lang="ru-RU" dirty="0"/>
          </a:p>
        </p:txBody>
      </p:sp>
      <p:pic>
        <p:nvPicPr>
          <p:cNvPr id="4" name="Содержимое 3" descr="подзем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358114" cy="514353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429024" cy="8699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чем мудрость сказки?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436941" cy="460216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Все достается собственным трудом, тогда это ценится и приносит радость.</a:t>
            </a:r>
            <a:endParaRPr lang="ru-RU" sz="4400" dirty="0"/>
          </a:p>
        </p:txBody>
      </p:sp>
      <p:pic>
        <p:nvPicPr>
          <p:cNvPr id="5" name="Содержимое 4" descr="мальчик больш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85728"/>
            <a:ext cx="521497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7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законы волшебной сказки соблюдены в этом произведении?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401080" cy="785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Сказочный зачин - </a:t>
            </a:r>
            <a:r>
              <a:rPr lang="ru-RU" i="1" dirty="0" smtClean="0"/>
              <a:t>ЖИЛ-был</a:t>
            </a:r>
            <a:r>
              <a:rPr lang="ru-RU" dirty="0" smtClean="0"/>
              <a:t> </a:t>
            </a:r>
            <a:r>
              <a:rPr lang="ru-RU" i="1" dirty="0" smtClean="0"/>
              <a:t> </a:t>
            </a:r>
          </a:p>
          <a:p>
            <a:r>
              <a:rPr lang="ru-RU" dirty="0" smtClean="0"/>
              <a:t>Волшебное средство – </a:t>
            </a:r>
            <a:r>
              <a:rPr lang="ru-RU" i="1" dirty="0" smtClean="0"/>
              <a:t>семечко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596" y="2857496"/>
            <a:ext cx="8256617" cy="9286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Помощник, даритель – </a:t>
            </a:r>
            <a:r>
              <a:rPr lang="ru-RU" sz="2000" i="1" dirty="0" smtClean="0"/>
              <a:t>Черная курица</a:t>
            </a:r>
          </a:p>
          <a:p>
            <a:r>
              <a:rPr lang="ru-RU" sz="2000" dirty="0" smtClean="0"/>
              <a:t>Подземное царство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flipV="1">
            <a:off x="142844" y="6192831"/>
            <a:ext cx="2786082" cy="16512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7" name="Содержимое 6" descr="подземное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9144000" cy="307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Какие  отрицательные человеческие качества осуждаются?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Безделье</a:t>
            </a:r>
          </a:p>
          <a:p>
            <a:endParaRPr lang="ru-RU" sz="4800" dirty="0" smtClean="0"/>
          </a:p>
          <a:p>
            <a:r>
              <a:rPr lang="ru-RU" sz="4800" dirty="0" smtClean="0"/>
              <a:t>Гордыня</a:t>
            </a:r>
          </a:p>
          <a:p>
            <a:endParaRPr lang="ru-RU" sz="4800" dirty="0" smtClean="0"/>
          </a:p>
          <a:p>
            <a:r>
              <a:rPr lang="ru-RU" sz="4000" dirty="0" smtClean="0"/>
              <a:t>Предательство</a:t>
            </a:r>
            <a:endParaRPr lang="ru-RU" sz="4000" dirty="0"/>
          </a:p>
        </p:txBody>
      </p:sp>
      <p:pic>
        <p:nvPicPr>
          <p:cNvPr id="5" name="Содержимое 4" descr="ку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207156" cy="492922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58705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Мудрость Черной курицы в том, что он (Министр) умеет быть благородным и умеет прощать.</a:t>
            </a:r>
            <a:br>
              <a:rPr lang="ru-RU" sz="2800" dirty="0" smtClean="0"/>
            </a:br>
            <a:r>
              <a:rPr lang="ru-RU" sz="2800" dirty="0" smtClean="0"/>
              <a:t> А это для Алеши оказывается самым сильным и мудрым уроком.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72206"/>
            <a:ext cx="3008313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ку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46440" y="500042"/>
            <a:ext cx="4468964" cy="591348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4714908" cy="557214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/>
              <a:t>Задание на дом:</a:t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dirty="0" smtClean="0"/>
              <a:t>напишите сочинение-миниатюру </a:t>
            </a:r>
            <a:br>
              <a:rPr lang="ru-RU" sz="3600" dirty="0" smtClean="0"/>
            </a:br>
            <a:r>
              <a:rPr lang="ru-RU" sz="3600" dirty="0" smtClean="0"/>
              <a:t>«Чему научила меня волшебная повесть «Черная курица, или Подземные жители».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027" name="Picture 3" descr="C:\Documents and Settings\User\Мои документы\Светлана\Мои рисунки\чёрная курица\kurits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72000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" name="Содержимое 12" descr="А И К.jpg"/>
          <p:cNvPicPr>
            <a:picLocks noChangeAspect="1"/>
          </p:cNvPicPr>
          <p:nvPr/>
        </p:nvPicPr>
        <p:blipFill>
          <a:blip r:embed="rId2" cstate="print"/>
          <a:srcRect l="4762" r="2381"/>
          <a:stretch>
            <a:fillRect/>
          </a:stretch>
        </p:blipFill>
        <p:spPr>
          <a:xfrm>
            <a:off x="428596" y="214290"/>
            <a:ext cx="8358246" cy="642939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000364" y="1285860"/>
            <a:ext cx="2928958" cy="1143008"/>
          </a:xfrm>
          <a:prstGeom prst="cloudCallout">
            <a:avLst>
              <a:gd name="adj1" fmla="val -25252"/>
              <a:gd name="adj2" fmla="val 16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урок!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6429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Биография писателя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92909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Настоящая фамилия писателя Алексей Алексеевич Перовский. Побочный сын графа </a:t>
            </a:r>
          </a:p>
          <a:p>
            <a:r>
              <a:rPr lang="ru-RU" sz="1900" dirty="0" smtClean="0"/>
              <a:t>А. К. Разумовского. </a:t>
            </a:r>
          </a:p>
          <a:p>
            <a:r>
              <a:rPr lang="ru-RU" sz="1900" dirty="0" smtClean="0"/>
              <a:t>Даты его жизни  1787-1836 . Получил домашнее образование. За 1805 -1807 успешно окончил Московский университет.</a:t>
            </a:r>
          </a:p>
          <a:p>
            <a:r>
              <a:rPr lang="ru-RU" sz="1900" dirty="0" smtClean="0"/>
              <a:t>1811 -1830 – при Московском университете организовал Общество любителей российской словесности.</a:t>
            </a:r>
          </a:p>
          <a:p>
            <a:r>
              <a:rPr lang="ru-RU" sz="1900" dirty="0" smtClean="0"/>
              <a:t> Один из образованнейших людей России. </a:t>
            </a:r>
          </a:p>
          <a:p>
            <a:r>
              <a:rPr lang="ru-RU" sz="1900" dirty="0" smtClean="0"/>
              <a:t>Участник войны 1812года.</a:t>
            </a:r>
          </a:p>
          <a:p>
            <a:r>
              <a:rPr lang="ru-RU" sz="1900" dirty="0" smtClean="0"/>
              <a:t> В 1822 году после смерти отца унаследовал имение Погорельцы.  По названию имения  выбрал себе псевдоним.  </a:t>
            </a:r>
          </a:p>
          <a:p>
            <a:endParaRPr lang="ru-RU" dirty="0"/>
          </a:p>
        </p:txBody>
      </p:sp>
      <p:pic>
        <p:nvPicPr>
          <p:cNvPr id="5" name="Содержимое 4" descr="Pogor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2285" y="1214422"/>
            <a:ext cx="4637433" cy="527331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571480"/>
            <a:ext cx="3643306" cy="5524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Сказка «Черная курица, или Подземные жители» была впервые напечатана в 1829году.</a:t>
            </a:r>
          </a:p>
          <a:p>
            <a:r>
              <a:rPr lang="ru-RU" dirty="0" smtClean="0"/>
              <a:t>Волшебная повесть, как определил жанр произведения сам автор,«ЧЕРНАЯ КУРИЦА, ИЛИ ПОДЗЕМНЫЕ ЖИТЕЛИ» была написана для десятилетнего племянника Алеши, который станет поэтом Алексеем Константиновичем Толстым.</a:t>
            </a:r>
            <a:endParaRPr lang="ru-RU" dirty="0"/>
          </a:p>
        </p:txBody>
      </p:sp>
      <p:pic>
        <p:nvPicPr>
          <p:cNvPr id="13" name="Содержимое 12" descr="А И 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428604"/>
            <a:ext cx="5143535" cy="600079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457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57150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Алексей Алексеевич </a:t>
            </a:r>
            <a:r>
              <a:rPr lang="ru-RU" sz="1600" dirty="0" smtClean="0"/>
              <a:t>Перовский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3438" y="357166"/>
            <a:ext cx="4040188" cy="571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Алексей Константинович Толстой</a:t>
            </a:r>
            <a:endParaRPr lang="ru-RU" sz="1800" dirty="0"/>
          </a:p>
        </p:txBody>
      </p:sp>
      <p:pic>
        <p:nvPicPr>
          <p:cNvPr id="5" name="Содержимое 4" descr="погорельски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09736" y="1214422"/>
            <a:ext cx="3805074" cy="4857784"/>
          </a:xfrm>
        </p:spPr>
      </p:pic>
      <p:pic>
        <p:nvPicPr>
          <p:cNvPr id="6" name="Содержимое 5" descr="толсто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86314" y="1214422"/>
            <a:ext cx="3786214" cy="4857784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143372" cy="55007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«Черная курица, или Подземные жители» прелестна в своей безыскусной поучительности и яркости наивного смысла о чудесной птице, помогающей доброму и честному мальчику, и уходящей от него , когда он стал легкомысленным и тщеславным ленивцем. В ней правдиво изображена жизнь старого Петербурга, убедительно раскрыт внутренний мир ребенка, впервые в русской литературе ставшего главным героем произведения, ненавязчиво выведена мораль и тонко проявлено характерное для Погорельского органическое сплетение</a:t>
            </a:r>
            <a:r>
              <a:rPr lang="en-US" dirty="0" smtClean="0"/>
              <a:t> </a:t>
            </a:r>
            <a:r>
              <a:rPr lang="ru-RU" dirty="0" smtClean="0"/>
              <a:t>обыденности, юмора и фантастики. </a:t>
            </a:r>
            <a:endParaRPr lang="ru-RU" dirty="0"/>
          </a:p>
        </p:txBody>
      </p:sp>
      <p:pic>
        <p:nvPicPr>
          <p:cNvPr id="5" name="Содержимое 4" descr="РИСУ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0909"/>
          <a:stretch>
            <a:fillRect/>
          </a:stretch>
        </p:blipFill>
        <p:spPr>
          <a:xfrm>
            <a:off x="4429124" y="-357214"/>
            <a:ext cx="4286280" cy="664373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«Лет сорок тому назад в Санкт-Петербурге на Васильевском острове, в Первой линии жил- был содержатель мужского  пансиона…»</a:t>
            </a:r>
            <a:endParaRPr lang="ru-RU" sz="2000" dirty="0"/>
          </a:p>
        </p:txBody>
      </p:sp>
      <p:pic>
        <p:nvPicPr>
          <p:cNvPr id="7" name="Содержимое 6" descr="вас остро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864399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857232"/>
            <a:ext cx="2328850" cy="1785950"/>
          </a:xfrm>
        </p:spPr>
        <p:txBody>
          <a:bodyPr>
            <a:normAutofit fontScale="90000"/>
          </a:bodyPr>
          <a:lstStyle/>
          <a:p>
            <a:r>
              <a:rPr lang="ru-RU" b="0" i="1" dirty="0" smtClean="0"/>
              <a:t> </a:t>
            </a:r>
            <a:r>
              <a:rPr lang="ru-RU" sz="2400" b="1" dirty="0" smtClean="0"/>
              <a:t>Найдите на карте Васильевский остров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1" y="3286124"/>
            <a:ext cx="2114536" cy="284003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Линия </a:t>
            </a:r>
            <a:r>
              <a:rPr lang="ru-RU" sz="2000" dirty="0" smtClean="0"/>
              <a:t>– название стороны улицы на Васильевском острове.</a:t>
            </a:r>
          </a:p>
          <a:p>
            <a:r>
              <a:rPr lang="ru-RU" sz="2000" b="1" dirty="0" smtClean="0"/>
              <a:t>Пансион </a:t>
            </a:r>
            <a:r>
              <a:rPr lang="ru-RU" sz="2000" dirty="0" smtClean="0"/>
              <a:t>– школа с общежитием.</a:t>
            </a:r>
          </a:p>
          <a:p>
            <a:endParaRPr lang="ru-RU" sz="2000" i="1" dirty="0"/>
          </a:p>
        </p:txBody>
      </p:sp>
      <p:pic>
        <p:nvPicPr>
          <p:cNvPr id="4" name="Содержимое 3" descr="карт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42852"/>
            <a:ext cx="6257941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6EE3-BFBD-48DA-BFAC-E7CCA36A13F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14810" y="2504127"/>
            <a:ext cx="1928826" cy="690730"/>
          </a:xfrm>
          <a:prstGeom prst="wedgeRoundRectCallout">
            <a:avLst>
              <a:gd name="adj1" fmla="val -17103"/>
              <a:gd name="adj2" fmla="val 17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Васильевский остров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3654070">
            <a:off x="3878604" y="8626497"/>
            <a:ext cx="45719" cy="52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1626</TotalTime>
  <Words>775</Words>
  <Application>Microsoft Office PowerPoint</Application>
  <PresentationFormat>Экран (4:3)</PresentationFormat>
  <Paragraphs>121</Paragraphs>
  <Slides>38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Нравоучительное содержание и причудливый сюжет литературной сказки  Презентация выполнена учителем  русского языка и литературы  высшей категории ГБОУ СОШ №135  с углублённым изучением английского языка Выборгского района Санкт-Петербурга  Канунниковой Светланой Фёдоровной</vt:lpstr>
      <vt:lpstr>Антоний Погорельский</vt:lpstr>
      <vt:lpstr>Слайд 3</vt:lpstr>
      <vt:lpstr>Биография писателя</vt:lpstr>
      <vt:lpstr>Слайд 5</vt:lpstr>
      <vt:lpstr>Слайд 6</vt:lpstr>
      <vt:lpstr>Слайд 7</vt:lpstr>
      <vt:lpstr>«Лет сорок тому назад в Санкт-Петербурге на Васильевском острове, в Первой линии жил- был содержатель мужского  пансиона…»</vt:lpstr>
      <vt:lpstr> Найдите на карте Васильевский остров. </vt:lpstr>
      <vt:lpstr>«В то время Петербург наш уже славился в целой Европе своею красотой, хотя и далеко не был таким , каков теперь…»</vt:lpstr>
      <vt:lpstr>«Исаакиевский мост, узкий  в то время и неровный, совсем  иной представлял вид, нежели  теперь…»</vt:lpstr>
      <vt:lpstr>«…да и сама площадь  Исаакиевская вовсе не такова была.»</vt:lpstr>
      <vt:lpstr>«Тогда монумент  Петра Великого  от Исаакиевской площади отделен был канавою…» </vt:lpstr>
      <vt:lpstr>«Адмиралтейство не было обсажено деревьями…»</vt:lpstr>
      <vt:lpstr>Слайд 15</vt:lpstr>
      <vt:lpstr>«…манеж Конногвардейский не украшал площади прекрасным нынешним фасадом…»</vt:lpstr>
      <vt:lpstr>Слайд 17</vt:lpstr>
      <vt:lpstr>«…одним словом, Петербург тогдашний не тот был, что теперешний. Города перед людьми имеют, между прочим, то преимущество, что они иногда с летами становятся красивее…» </vt:lpstr>
      <vt:lpstr>«В нынешние времена вряд ли в целой России вы встретите человека, который бы видал Петра Великого; настанет время, когда и наши следы сотрутся с лица земного! Все проходит, все исчезает в бренном мире нашем…»  </vt:lpstr>
      <vt:lpstr>   Главный герой сказки – Алеша</vt:lpstr>
      <vt:lpstr>Что еще кроме чтения книг скрашивало Алешино одиночество?  Чернушка – ласковая, хохлатая курица.</vt:lpstr>
      <vt:lpstr>Как Алеша спас курицу от неминуемой смерти?</vt:lpstr>
      <vt:lpstr>Описание праздничного обеда.</vt:lpstr>
      <vt:lpstr>Но Алеше все это не интересно. Ему показалось, что его позвала черная курочка.  «Он весь вечер просидел один в классных комнатах, а ночью…»</vt:lpstr>
      <vt:lpstr>Алеша и подземные жители</vt:lpstr>
      <vt:lpstr>Алеша перед подземным королем</vt:lpstr>
      <vt:lpstr>Он забыл о самом главном: все на свете дается человеку трудом.  Нужен труд, чтобы приготовить пищу, построить дом, получить знания.  Только те знания, которые добыты трудом, остаются крепко в голове, только их никто не может отнять. </vt:lpstr>
      <vt:lpstr>Почему стал изменяться характер Алеши?  Что случилось с Алешей, когда он потерял волшебное семечко?</vt:lpstr>
      <vt:lpstr>                         Нарушил ли Алеша условие, поставленное Чернушкой в начале сказки?     </vt:lpstr>
      <vt:lpstr>Всегда страдает тот, кто любит. Теперь министр Черная курица закован в цепи, ведь подземные жители поплатились из-за Алеши, которого привел к ним именно он.  Упрекает ли, обвиняет, ругает ли министр Черная курица Алешу?  </vt:lpstr>
      <vt:lpstr>Министр Черная курица прощает Алешу и уходит навсегда. Он просит Алешу, чтобы он опять стал добрым мальчиком, каким был прежде.</vt:lpstr>
      <vt:lpstr>Как закончилась сказка?</vt:lpstr>
      <vt:lpstr>В чем мудрость сказки?</vt:lpstr>
      <vt:lpstr>Какие законы волшебной сказки соблюдены в этом произведении?</vt:lpstr>
      <vt:lpstr>Какие  отрицательные человеческие качества осуждаются? </vt:lpstr>
      <vt:lpstr>Мудрость Черной курицы в том, что он (Министр) умеет быть благородным и умеет прощать.  А это для Алеши оказывается самым сильным и мудрым уроком.</vt:lpstr>
      <vt:lpstr>Задание на дом:  напишите сочинение-миниатюру  «Чему научила меня волшебная повесть «Черная курица, или Подземные жители».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Антоний Погорельский</dc:title>
  <dc:creator>/</dc:creator>
  <cp:lastModifiedBy>User</cp:lastModifiedBy>
  <cp:revision>303</cp:revision>
  <dcterms:created xsi:type="dcterms:W3CDTF">2008-12-08T17:15:23Z</dcterms:created>
  <dcterms:modified xsi:type="dcterms:W3CDTF">2012-04-14T19:21:32Z</dcterms:modified>
</cp:coreProperties>
</file>