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6" r:id="rId4"/>
    <p:sldId id="265" r:id="rId5"/>
    <p:sldId id="259" r:id="rId6"/>
    <p:sldId id="260" r:id="rId7"/>
    <p:sldId id="261"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E72307-2C7F-4D39-AB39-DD5D0ECE95E0}" type="datetimeFigureOut">
              <a:rPr lang="ru-RU" smtClean="0"/>
              <a:pPr/>
              <a:t>21.04.2011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FDD8BC-CCDB-4594-95E0-3B1B6265D04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ru.wikipedia.org/wiki/%D0%93%D0%B5%D1%81%D1%81%D0%B5%D0%BD-%D0%94%D0%B0%D1%80%D0%BC%D1%88%D1%82%D0%B0%D0%B4%D1%82"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ru.wikipedia.org/wiki/%D0%A4%D0%B5%D1%82,_%D0%90%D1%84%D0%B0%D0%BD%D0%B0%D1%81%D0%B8%D0%B9_%D0%90%D1%84%D0%B0%D0%BD%D0%B0%D1%81%D1%8C%D0%B5%D0%B2%D0%B8%D1%8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А</a:t>
            </a:r>
            <a:r>
              <a:rPr lang="ru-RU" sz="1200" kern="1200" dirty="0" smtClean="0">
                <a:solidFill>
                  <a:schemeClr val="tx1"/>
                </a:solidFill>
                <a:latin typeface="+mn-lt"/>
                <a:ea typeface="+mn-ea"/>
                <a:cs typeface="+mn-cs"/>
              </a:rPr>
              <a:t>фанасий Фет – таинственная фигура среди российских поэтов. Его появление на свет, как и уход из жизни, окутаны покровом неизвестности. Дата рождения, имя отца не установлены, и споры по этому поводу ведутся и поныне. Но не только семейные тайны гениального лирического поэта вызывают живой интерес, не только его преждевременная и загадочная кончина стали предметом разнотолков при жизни и после. Любовь Фета также полна тайн и домыслов.</a:t>
            </a:r>
          </a:p>
          <a:p>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Он был при рождении записан (вероятно, за взятку) законным сыном своих родителей, хотя родился через месяц после прибытия Шарлотты в Россию и за год до их брака. Когда ему было 14 лет, «ошибка» в документах обнаружилась, и он был лишён фамилии, дворянства и русского подданства и стал «</a:t>
            </a:r>
            <a:r>
              <a:rPr lang="ru-RU" sz="1200" u="sng" kern="1200" dirty="0" err="1" smtClean="0">
                <a:solidFill>
                  <a:schemeClr val="tx1"/>
                </a:solidFill>
                <a:latin typeface="+mn-lt"/>
                <a:ea typeface="+mn-ea"/>
                <a:cs typeface="+mn-cs"/>
                <a:hlinkClick r:id="rId3" tooltip="Гессен-Дармштадт"/>
              </a:rPr>
              <a:t>гессендармштадтским</a:t>
            </a:r>
            <a:r>
              <a:rPr lang="ru-RU" sz="1200" kern="1200" dirty="0" smtClean="0">
                <a:solidFill>
                  <a:schemeClr val="tx1"/>
                </a:solidFill>
                <a:latin typeface="+mn-lt"/>
                <a:ea typeface="+mn-ea"/>
                <a:cs typeface="+mn-cs"/>
              </a:rPr>
              <a:t> подданным Афанасием Фётом» (таким образом, его отцом стал считаться первый муж Шарлотты, немец Фёт; кто в действительности был отцом Афанасия — неизвестно</a:t>
            </a:r>
            <a:r>
              <a:rPr lang="ru-RU" sz="1200" u="sng" kern="1200" baseline="30000" dirty="0" smtClean="0">
                <a:solidFill>
                  <a:schemeClr val="tx1"/>
                </a:solidFill>
                <a:latin typeface="+mn-lt"/>
                <a:ea typeface="+mn-ea"/>
                <a:cs typeface="+mn-cs"/>
                <a:hlinkClick r:id="rId4"/>
              </a:rPr>
              <a:t>[1]</a:t>
            </a:r>
            <a:r>
              <a:rPr lang="ru-RU" sz="1200" kern="1200" dirty="0" smtClean="0">
                <a:solidFill>
                  <a:schemeClr val="tx1"/>
                </a:solidFill>
                <a:latin typeface="+mn-lt"/>
                <a:ea typeface="+mn-ea"/>
                <a:cs typeface="+mn-cs"/>
              </a:rPr>
              <a:t>). В 1873 году он официально вернул себе фамилию </a:t>
            </a:r>
            <a:r>
              <a:rPr lang="ru-RU" sz="1200" kern="1200" dirty="0" err="1" smtClean="0">
                <a:solidFill>
                  <a:schemeClr val="tx1"/>
                </a:solidFill>
                <a:latin typeface="+mn-lt"/>
                <a:ea typeface="+mn-ea"/>
                <a:cs typeface="+mn-cs"/>
              </a:rPr>
              <a:t>Шеншин</a:t>
            </a:r>
            <a:r>
              <a:rPr lang="ru-RU" sz="1200" kern="1200" dirty="0" smtClean="0">
                <a:solidFill>
                  <a:schemeClr val="tx1"/>
                </a:solidFill>
                <a:latin typeface="+mn-lt"/>
                <a:ea typeface="+mn-ea"/>
                <a:cs typeface="+mn-cs"/>
              </a:rPr>
              <a:t>, но литературные произведения и переводы продолжал подписывать фамилией Фет (через «е»).</a:t>
            </a:r>
          </a:p>
          <a:p>
            <a:endParaRPr lang="ru-RU" dirty="0"/>
          </a:p>
        </p:txBody>
      </p:sp>
      <p:sp>
        <p:nvSpPr>
          <p:cNvPr id="4" name="Номер слайда 3"/>
          <p:cNvSpPr>
            <a:spLocks noGrp="1"/>
          </p:cNvSpPr>
          <p:nvPr>
            <p:ph type="sldNum" sz="quarter" idx="10"/>
          </p:nvPr>
        </p:nvSpPr>
        <p:spPr/>
        <p:txBody>
          <a:bodyPr/>
          <a:lstStyle/>
          <a:p>
            <a:fld id="{39FDD8BC-CCDB-4594-95E0-3B1B6265D044}"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i="1" kern="1200" dirty="0" smtClean="0">
                <a:solidFill>
                  <a:schemeClr val="tx1"/>
                </a:solidFill>
                <a:latin typeface="+mn-lt"/>
                <a:ea typeface="+mn-ea"/>
                <a:cs typeface="+mn-cs"/>
              </a:rPr>
              <a:t>Смерть молодой женщины трудно вообразить. Она заживо сгорела в пламени огня.</a:t>
            </a:r>
            <a:r>
              <a:rPr lang="ru-RU" sz="1200" kern="1200" dirty="0" smtClean="0">
                <a:solidFill>
                  <a:schemeClr val="tx1"/>
                </a:solidFill>
                <a:latin typeface="+mn-lt"/>
                <a:ea typeface="+mn-ea"/>
                <a:cs typeface="+mn-cs"/>
              </a:rPr>
              <a:t> Трагедия произошла в доме отца. Он запрещал своим дочерям курить, и они делали это украдкой. Так и в последний раз Мария прилегла с книгой в белом кисейном платье, закурив, бросила на пол спичку, полностью сосредоточившись на чтении. От непотушенной спички загорелся лежавший на полу подол платья, она только тогда это заметила, когда вся правая сторона его пылала огнём.</a:t>
            </a:r>
          </a:p>
          <a:p>
            <a:r>
              <a:rPr lang="ru-RU" sz="1200" kern="1200" dirty="0" smtClean="0">
                <a:solidFill>
                  <a:schemeClr val="tx1"/>
                </a:solidFill>
                <a:latin typeface="+mn-lt"/>
                <a:ea typeface="+mn-ea"/>
                <a:cs typeface="+mn-cs"/>
              </a:rPr>
              <a:t>Растерявшись, девушка вместо того, чтобы повалиться на пол, и постараться затушить огонь своим телом, бросилась бегом по всем комнатам к балконной двери. Горящие куски ткани отрывались и падали на паркет. Выбежав на балкон, несчастная лишь усложнила ситуацию - на воздухе пламя поднялось выше головы…</a:t>
            </a:r>
          </a:p>
          <a:p>
            <a:r>
              <a:rPr lang="ru-RU" sz="1200" kern="1200" dirty="0" smtClean="0">
                <a:solidFill>
                  <a:schemeClr val="tx1"/>
                </a:solidFill>
                <a:latin typeface="+mn-lt"/>
                <a:ea typeface="+mn-ea"/>
                <a:cs typeface="+mn-cs"/>
              </a:rPr>
              <a:t>В тот момент в доме было безлюдно, и никто не мог помочь объятой пламенем Марии справиться с огнём. Но все, кто находился во дворе, слышали, как горящим факелом пробегая по комнатам свои последние метры, она кричала: «Берегите письма!». От сильных ожогов Марию невозможно было спасти, и на четвёртые сутки она скончалась. </a:t>
            </a:r>
            <a:r>
              <a:rPr lang="ru-RU" sz="1200" b="1" i="1" kern="1200" dirty="0" smtClean="0">
                <a:solidFill>
                  <a:schemeClr val="tx1"/>
                </a:solidFill>
                <a:latin typeface="+mn-lt"/>
                <a:ea typeface="+mn-ea"/>
                <a:cs typeface="+mn-cs"/>
              </a:rPr>
              <a:t>Её последней фразой было: «Он не виноват, а я…».</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39FDD8BC-CCDB-4594-95E0-3B1B6265D044}" type="slidenum">
              <a:rPr lang="ru-RU" smtClean="0"/>
              <a:pPr/>
              <a:t>6</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В старости Фет нередко говорил жене: «Ты никогда не увидишь, как я умру». 21 ноября 1892 он нашел предлог, чтобы отослать из дома жену, позвал секретаря и продиктовал: «Не понимаю сознательно приумножения неизбежных страданий. Добровольно иду к неизбежному». Подписав эту записку, Фет схватил стальной стилет, служивший для разрезания бумаг... Секретарь, поранив себе руку, вырвала стилет. Тогда Фет побежал в столовую, схватился за дверцу ящика, где хранились ножи, но упал и умер... смерть его как бы была и не была самоубийством. </a:t>
            </a:r>
            <a:endParaRPr lang="ru-RU" dirty="0"/>
          </a:p>
        </p:txBody>
      </p:sp>
      <p:sp>
        <p:nvSpPr>
          <p:cNvPr id="4" name="Номер слайда 3"/>
          <p:cNvSpPr>
            <a:spLocks noGrp="1"/>
          </p:cNvSpPr>
          <p:nvPr>
            <p:ph type="sldNum" sz="quarter" idx="10"/>
          </p:nvPr>
        </p:nvSpPr>
        <p:spPr/>
        <p:txBody>
          <a:bodyPr/>
          <a:lstStyle/>
          <a:p>
            <a:fld id="{39FDD8BC-CCDB-4594-95E0-3B1B6265D044}"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21.04.2011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428596" y="4929198"/>
            <a:ext cx="5570792" cy="830997"/>
          </a:xfrm>
          <a:prstGeom prst="rect">
            <a:avLst/>
          </a:prstGeom>
        </p:spPr>
        <p:txBody>
          <a:bodyPr wrap="square">
            <a:spAutoFit/>
          </a:bodyPr>
          <a:lstStyle/>
          <a:p>
            <a:r>
              <a:rPr lang="ru-RU" sz="4800" b="1" dirty="0" smtClean="0">
                <a:solidFill>
                  <a:schemeClr val="bg1"/>
                </a:solidFill>
                <a:effectLst>
                  <a:outerShdw blurRad="38100" dist="38100" dir="2700000" algn="tl">
                    <a:srgbClr val="000000">
                      <a:alpha val="43137"/>
                    </a:srgbClr>
                  </a:outerShdw>
                </a:effectLst>
                <a:latin typeface="Arial Black" pitchFamily="34" charset="0"/>
              </a:rPr>
              <a:t>Афанасий Фет</a:t>
            </a:r>
            <a:endParaRPr lang="ru-RU" sz="48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3" name="Прямоугольник 2"/>
          <p:cNvSpPr/>
          <p:nvPr/>
        </p:nvSpPr>
        <p:spPr>
          <a:xfrm>
            <a:off x="4006055" y="6150114"/>
            <a:ext cx="5137945" cy="707886"/>
          </a:xfrm>
          <a:prstGeom prst="rect">
            <a:avLst/>
          </a:prstGeom>
        </p:spPr>
        <p:txBody>
          <a:bodyPr wrap="none">
            <a:spAutoFit/>
          </a:bodyPr>
          <a:lstStyle/>
          <a:p>
            <a:r>
              <a:rPr lang="ru-RU" sz="4000" b="1" dirty="0" smtClean="0">
                <a:solidFill>
                  <a:schemeClr val="bg1"/>
                </a:solidFill>
                <a:effectLst>
                  <a:outerShdw blurRad="38100" dist="38100" dir="2700000" algn="tl">
                    <a:srgbClr val="000000">
                      <a:alpha val="43137"/>
                    </a:srgbClr>
                  </a:outerShdw>
                </a:effectLst>
                <a:latin typeface="Arial Black" pitchFamily="34" charset="0"/>
              </a:rPr>
              <a:t>«чистая поэзия»</a:t>
            </a:r>
            <a:r>
              <a:rPr lang="ru-RU" b="1" dirty="0" smtClean="0">
                <a:solidFill>
                  <a:schemeClr val="bg1"/>
                </a:solidFill>
                <a:effectLst>
                  <a:outerShdw blurRad="38100" dist="38100" dir="2700000" algn="tl">
                    <a:srgbClr val="000000">
                      <a:alpha val="43137"/>
                    </a:srgbClr>
                  </a:outerShdw>
                </a:effectLst>
                <a:latin typeface="Arial Black" pitchFamily="34" charset="0"/>
              </a:rPr>
              <a:t> </a:t>
            </a:r>
            <a:endParaRPr lang="ru-RU" dirty="0"/>
          </a:p>
        </p:txBody>
      </p:sp>
      <p:pic>
        <p:nvPicPr>
          <p:cNvPr id="1026" name="Picture 2" descr="C:\Documents and Settings\АЛЕНОЧКА\Мои документы\Алена\Литература\Фет\images.jpg"/>
          <p:cNvPicPr>
            <a:picLocks noChangeAspect="1" noChangeArrowheads="1"/>
          </p:cNvPicPr>
          <p:nvPr/>
        </p:nvPicPr>
        <p:blipFill>
          <a:blip r:embed="rId3"/>
          <a:srcRect/>
          <a:stretch>
            <a:fillRect/>
          </a:stretch>
        </p:blipFill>
        <p:spPr bwMode="auto">
          <a:xfrm>
            <a:off x="3143240" y="1214422"/>
            <a:ext cx="3133747" cy="35004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Прямоугольник 4"/>
          <p:cNvSpPr/>
          <p:nvPr/>
        </p:nvSpPr>
        <p:spPr>
          <a:xfrm>
            <a:off x="0" y="0"/>
            <a:ext cx="5287025" cy="923330"/>
          </a:xfrm>
          <a:prstGeom prst="rect">
            <a:avLst/>
          </a:prstGeom>
        </p:spPr>
        <p:txBody>
          <a:bodyPr wrap="none">
            <a:spAutoFit/>
          </a:bodyPr>
          <a:lstStyle/>
          <a:p>
            <a:r>
              <a:rPr lang="ru-RU" b="1" dirty="0" smtClean="0">
                <a:solidFill>
                  <a:schemeClr val="bg1"/>
                </a:solidFill>
                <a:effectLst>
                  <a:outerShdw blurRad="38100" dist="38100" dir="2700000" algn="tl">
                    <a:srgbClr val="000000">
                      <a:alpha val="43137"/>
                    </a:srgbClr>
                  </a:outerShdw>
                </a:effectLst>
                <a:latin typeface="Arial Black" pitchFamily="34" charset="0"/>
              </a:rPr>
              <a:t>Разработка </a:t>
            </a:r>
            <a:r>
              <a:rPr lang="ru-RU" b="1" dirty="0" err="1" smtClean="0">
                <a:solidFill>
                  <a:schemeClr val="bg1"/>
                </a:solidFill>
                <a:effectLst>
                  <a:outerShdw blurRad="38100" dist="38100" dir="2700000" algn="tl">
                    <a:srgbClr val="000000">
                      <a:alpha val="43137"/>
                    </a:srgbClr>
                  </a:outerShdw>
                </a:effectLst>
                <a:latin typeface="Arial Black" pitchFamily="34" charset="0"/>
              </a:rPr>
              <a:t>Довыдовой</a:t>
            </a:r>
            <a:r>
              <a:rPr lang="ru-RU" b="1" dirty="0" smtClean="0">
                <a:solidFill>
                  <a:schemeClr val="bg1"/>
                </a:solidFill>
                <a:effectLst>
                  <a:outerShdw blurRad="38100" dist="38100" dir="2700000" algn="tl">
                    <a:srgbClr val="000000">
                      <a:alpha val="43137"/>
                    </a:srgbClr>
                  </a:outerShdw>
                </a:effectLst>
                <a:latin typeface="Arial Black" pitchFamily="34" charset="0"/>
              </a:rPr>
              <a:t> А.В., </a:t>
            </a:r>
          </a:p>
          <a:p>
            <a:r>
              <a:rPr lang="ru-RU" b="1" dirty="0" smtClean="0">
                <a:solidFill>
                  <a:schemeClr val="bg1"/>
                </a:solidFill>
                <a:effectLst>
                  <a:outerShdw blurRad="38100" dist="38100" dir="2700000" algn="tl">
                    <a:srgbClr val="000000">
                      <a:alpha val="43137"/>
                    </a:srgbClr>
                  </a:outerShdw>
                </a:effectLst>
                <a:latin typeface="Arial Black" pitchFamily="34" charset="0"/>
              </a:rPr>
              <a:t>учителя русского языка и литературы </a:t>
            </a:r>
          </a:p>
          <a:p>
            <a:r>
              <a:rPr lang="ru-RU" b="1" dirty="0" smtClean="0">
                <a:solidFill>
                  <a:schemeClr val="bg1"/>
                </a:solidFill>
                <a:effectLst>
                  <a:outerShdw blurRad="38100" dist="38100" dir="2700000" algn="tl">
                    <a:srgbClr val="000000">
                      <a:alpha val="43137"/>
                    </a:srgbClr>
                  </a:outerShdw>
                </a:effectLst>
                <a:latin typeface="Arial Black" pitchFamily="34" charset="0"/>
              </a:rPr>
              <a:t>ГОУ СОШ №1234 г.Москвы</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2">
                                            <p:txEl>
                                              <p:pRg st="0" end="0"/>
                                            </p:txEl>
                                          </p:spTgt>
                                        </p:tgtEl>
                                      </p:cBhvr>
                                    </p:animEffect>
                                  </p:childTnLst>
                                </p:cTn>
                              </p:par>
                            </p:childTnLst>
                          </p:cTn>
                        </p:par>
                        <p:par>
                          <p:cTn id="10" fill="hold">
                            <p:stCondLst>
                              <p:cond delay="2000"/>
                            </p:stCondLst>
                            <p:childTnLst>
                              <p:par>
                                <p:cTn id="11" presetID="53"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par>
                          <p:cTn id="16" fill="hold">
                            <p:stCondLst>
                              <p:cond delay="4000"/>
                            </p:stCondLst>
                            <p:childTnLst>
                              <p:par>
                                <p:cTn id="17" presetID="53" presetClass="entr" presetSubtype="0" fill="hold" nodeType="after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2000" fill="hold"/>
                                        <p:tgtEl>
                                          <p:spTgt spid="1026"/>
                                        </p:tgtEl>
                                        <p:attrNameLst>
                                          <p:attrName>ppt_w</p:attrName>
                                        </p:attrNameLst>
                                      </p:cBhvr>
                                      <p:tavLst>
                                        <p:tav tm="0">
                                          <p:val>
                                            <p:fltVal val="0"/>
                                          </p:val>
                                        </p:tav>
                                        <p:tav tm="100000">
                                          <p:val>
                                            <p:strVal val="#ppt_w"/>
                                          </p:val>
                                        </p:tav>
                                      </p:tavLst>
                                    </p:anim>
                                    <p:anim calcmode="lin" valueType="num">
                                      <p:cBhvr>
                                        <p:cTn id="20" dur="2000" fill="hold"/>
                                        <p:tgtEl>
                                          <p:spTgt spid="1026"/>
                                        </p:tgtEl>
                                        <p:attrNameLst>
                                          <p:attrName>ppt_h</p:attrName>
                                        </p:attrNameLst>
                                      </p:cBhvr>
                                      <p:tavLst>
                                        <p:tav tm="0">
                                          <p:val>
                                            <p:fltVal val="0"/>
                                          </p:val>
                                        </p:tav>
                                        <p:tav tm="100000">
                                          <p:val>
                                            <p:strVal val="#ppt_h"/>
                                          </p:val>
                                        </p:tav>
                                      </p:tavLst>
                                    </p:anim>
                                    <p:animEffect transition="in" filter="fade">
                                      <p:cBhvr>
                                        <p:cTn id="2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14356"/>
          </a:xfrm>
        </p:spPr>
        <p:txBody>
          <a:bodyPr>
            <a:normAutofit fontScale="90000"/>
          </a:bodyPr>
          <a:lstStyle/>
          <a:p>
            <a:r>
              <a:rPr lang="ru-RU" b="1" dirty="0" smtClean="0">
                <a:solidFill>
                  <a:schemeClr val="bg1"/>
                </a:solidFill>
                <a:effectLst>
                  <a:outerShdw blurRad="38100" dist="38100" dir="2700000" algn="tl">
                    <a:srgbClr val="000000">
                      <a:alpha val="43137"/>
                    </a:srgbClr>
                  </a:outerShdw>
                </a:effectLst>
              </a:rPr>
              <a:t>Загадки Афанасия Фета</a:t>
            </a:r>
            <a:endParaRPr lang="ru-RU" b="1" dirty="0">
              <a:solidFill>
                <a:schemeClr val="bg1"/>
              </a:solidFill>
              <a:effectLst>
                <a:outerShdw blurRad="38100" dist="38100" dir="2700000" algn="tl">
                  <a:srgbClr val="000000">
                    <a:alpha val="43137"/>
                  </a:srgbClr>
                </a:outerShdw>
              </a:effectLst>
            </a:endParaRPr>
          </a:p>
        </p:txBody>
      </p:sp>
      <p:sp>
        <p:nvSpPr>
          <p:cNvPr id="5" name="Блок-схема: перфолента 4"/>
          <p:cNvSpPr/>
          <p:nvPr/>
        </p:nvSpPr>
        <p:spPr>
          <a:xfrm>
            <a:off x="1142976" y="1285860"/>
            <a:ext cx="2714644" cy="804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dirty="0" smtClean="0">
                <a:effectLst>
                  <a:outerShdw blurRad="38100" dist="38100" dir="2700000" algn="tl">
                    <a:srgbClr val="000000">
                      <a:alpha val="43137"/>
                    </a:srgbClr>
                  </a:outerShdw>
                </a:effectLst>
              </a:rPr>
              <a:t>? дата рождения ?</a:t>
            </a:r>
            <a:endParaRPr lang="ru-RU" sz="2400" b="1" dirty="0">
              <a:effectLst>
                <a:outerShdw blurRad="38100" dist="38100" dir="2700000" algn="tl">
                  <a:srgbClr val="000000">
                    <a:alpha val="43137"/>
                  </a:srgbClr>
                </a:outerShdw>
              </a:effectLst>
            </a:endParaRPr>
          </a:p>
        </p:txBody>
      </p:sp>
      <p:sp>
        <p:nvSpPr>
          <p:cNvPr id="7" name="Блок-схема: перфолента 6"/>
          <p:cNvSpPr/>
          <p:nvPr/>
        </p:nvSpPr>
        <p:spPr>
          <a:xfrm>
            <a:off x="5500694" y="1214422"/>
            <a:ext cx="2286016" cy="804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dirty="0" smtClean="0">
                <a:effectLst>
                  <a:outerShdw blurRad="38100" dist="38100" dir="2700000" algn="tl">
                    <a:srgbClr val="000000">
                      <a:alpha val="43137"/>
                    </a:srgbClr>
                  </a:outerShdw>
                </a:effectLst>
              </a:rPr>
              <a:t>? отец ?</a:t>
            </a:r>
            <a:endParaRPr lang="ru-RU" sz="2400" b="1" dirty="0">
              <a:effectLst>
                <a:outerShdw blurRad="38100" dist="38100" dir="2700000" algn="tl">
                  <a:srgbClr val="000000">
                    <a:alpha val="43137"/>
                  </a:srgbClr>
                </a:outerShdw>
              </a:effectLst>
            </a:endParaRPr>
          </a:p>
        </p:txBody>
      </p:sp>
      <p:sp>
        <p:nvSpPr>
          <p:cNvPr id="8" name="Блок-схема: перфолента 7"/>
          <p:cNvSpPr/>
          <p:nvPr/>
        </p:nvSpPr>
        <p:spPr>
          <a:xfrm>
            <a:off x="1071538" y="3000372"/>
            <a:ext cx="2286016" cy="804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dirty="0" smtClean="0">
                <a:effectLst>
                  <a:outerShdw blurRad="38100" dist="38100" dir="2700000" algn="tl">
                    <a:srgbClr val="000000">
                      <a:alpha val="43137"/>
                    </a:srgbClr>
                  </a:outerShdw>
                </a:effectLst>
              </a:rPr>
              <a:t>? фамилия ?</a:t>
            </a:r>
            <a:endParaRPr lang="ru-RU" sz="2400" b="1" dirty="0">
              <a:effectLst>
                <a:outerShdw blurRad="38100" dist="38100" dir="2700000" algn="tl">
                  <a:srgbClr val="000000">
                    <a:alpha val="43137"/>
                  </a:srgbClr>
                </a:outerShdw>
              </a:effectLst>
            </a:endParaRPr>
          </a:p>
        </p:txBody>
      </p:sp>
      <p:sp>
        <p:nvSpPr>
          <p:cNvPr id="9" name="Блок-схема: перфолента 8"/>
          <p:cNvSpPr/>
          <p:nvPr/>
        </p:nvSpPr>
        <p:spPr>
          <a:xfrm>
            <a:off x="5643570" y="3000372"/>
            <a:ext cx="2286016" cy="804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dirty="0" smtClean="0">
                <a:effectLst>
                  <a:outerShdw blurRad="38100" dist="38100" dir="2700000" algn="tl">
                    <a:srgbClr val="000000">
                      <a:alpha val="43137"/>
                    </a:srgbClr>
                  </a:outerShdw>
                </a:effectLst>
              </a:rPr>
              <a:t>? любовь ?</a:t>
            </a:r>
            <a:endParaRPr lang="ru-RU" sz="2400" b="1" dirty="0">
              <a:effectLst>
                <a:outerShdw blurRad="38100" dist="38100" dir="2700000" algn="tl">
                  <a:srgbClr val="000000">
                    <a:alpha val="43137"/>
                  </a:srgbClr>
                </a:outerShdw>
              </a:effectLst>
            </a:endParaRPr>
          </a:p>
        </p:txBody>
      </p:sp>
      <p:sp>
        <p:nvSpPr>
          <p:cNvPr id="10" name="Блок-схема: перфолента 9"/>
          <p:cNvSpPr/>
          <p:nvPr/>
        </p:nvSpPr>
        <p:spPr>
          <a:xfrm>
            <a:off x="3000364" y="4572008"/>
            <a:ext cx="3071834" cy="804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b="1" dirty="0" smtClean="0">
                <a:effectLst>
                  <a:outerShdw blurRad="38100" dist="38100" dir="2700000" algn="tl">
                    <a:srgbClr val="000000">
                      <a:alpha val="43137"/>
                    </a:srgbClr>
                  </a:outerShdw>
                </a:effectLst>
              </a:rPr>
              <a:t>? причина смерти ?</a:t>
            </a:r>
            <a:endParaRPr lang="ru-RU" sz="2400" b="1" dirty="0">
              <a:effectLst>
                <a:outerShdw blurRad="38100" dist="38100" dir="2700000" algn="tl">
                  <a:srgbClr val="000000">
                    <a:alpha val="43137"/>
                  </a:srgbClr>
                </a:outerShdw>
              </a:effectLst>
            </a:endParaRPr>
          </a:p>
        </p:txBody>
      </p:sp>
      <p:sp>
        <p:nvSpPr>
          <p:cNvPr id="11" name="Блок-схема: перфолента 10"/>
          <p:cNvSpPr/>
          <p:nvPr/>
        </p:nvSpPr>
        <p:spPr>
          <a:xfrm>
            <a:off x="3071802" y="714356"/>
            <a:ext cx="2700350" cy="1143008"/>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3600" b="1" dirty="0" smtClean="0">
                <a:effectLst>
                  <a:outerShdw blurRad="38100" dist="38100" dir="2700000" algn="tl">
                    <a:srgbClr val="000000">
                      <a:alpha val="43137"/>
                    </a:srgbClr>
                  </a:outerShdw>
                </a:effectLst>
              </a:rPr>
              <a:t>Кто он?</a:t>
            </a:r>
            <a:endParaRPr lang="ru-RU" sz="3600" b="1" dirty="0">
              <a:effectLst>
                <a:outerShdw blurRad="38100" dist="38100" dir="2700000" algn="tl">
                  <a:srgbClr val="000000">
                    <a:alpha val="43137"/>
                  </a:srgbClr>
                </a:outerShdw>
              </a:effectLst>
            </a:endParaRPr>
          </a:p>
        </p:txBody>
      </p:sp>
      <p:sp>
        <p:nvSpPr>
          <p:cNvPr id="13" name="Горизонтальный свиток 12"/>
          <p:cNvSpPr/>
          <p:nvPr/>
        </p:nvSpPr>
        <p:spPr>
          <a:xfrm rot="5400000">
            <a:off x="-368341" y="2368581"/>
            <a:ext cx="4022830" cy="3286148"/>
          </a:xfrm>
          <a:prstGeom prst="horizontalScroll">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ru-RU" sz="2400" b="1" dirty="0" smtClean="0">
                <a:effectLst>
                  <a:outerShdw blurRad="38100" dist="38100" dir="2700000" algn="tl">
                    <a:srgbClr val="000000">
                      <a:alpha val="43137"/>
                    </a:srgbClr>
                  </a:outerShdw>
                </a:effectLst>
              </a:rPr>
              <a:t>Предполагаемый отец – </a:t>
            </a:r>
          </a:p>
          <a:p>
            <a:pPr algn="ctr"/>
            <a:r>
              <a:rPr lang="ru-RU" sz="2400" b="1" dirty="0" smtClean="0">
                <a:effectLst>
                  <a:outerShdw blurRad="38100" dist="38100" dir="2700000" algn="tl">
                    <a:srgbClr val="000000">
                      <a:alpha val="43137"/>
                    </a:srgbClr>
                  </a:outerShdw>
                </a:effectLst>
              </a:rPr>
              <a:t>орловский помещик Афанасий ШЕНШИН</a:t>
            </a:r>
            <a:endParaRPr lang="ru-RU" sz="2400" b="1" dirty="0">
              <a:effectLst>
                <a:outerShdw blurRad="38100" dist="38100" dir="2700000" algn="tl">
                  <a:srgbClr val="000000">
                    <a:alpha val="43137"/>
                  </a:srgbClr>
                </a:outerShdw>
              </a:effectLst>
            </a:endParaRPr>
          </a:p>
        </p:txBody>
      </p:sp>
      <p:sp>
        <p:nvSpPr>
          <p:cNvPr id="14" name="Горизонтальный свиток 13"/>
          <p:cNvSpPr/>
          <p:nvPr/>
        </p:nvSpPr>
        <p:spPr>
          <a:xfrm rot="5400000">
            <a:off x="5489511" y="2440019"/>
            <a:ext cx="4022830" cy="3286148"/>
          </a:xfrm>
          <a:prstGeom prst="horizontalScroll">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ru-RU" sz="2400" b="1" dirty="0" smtClean="0">
                <a:effectLst>
                  <a:outerShdw blurRad="38100" dist="38100" dir="2700000" algn="tl">
                    <a:srgbClr val="000000">
                      <a:alpha val="43137"/>
                    </a:srgbClr>
                  </a:outerShdw>
                </a:effectLst>
              </a:rPr>
              <a:t>Мать – привезенная из Германии немка </a:t>
            </a:r>
            <a:r>
              <a:rPr lang="ru-RU" sz="2400" b="1" dirty="0" err="1" smtClean="0">
                <a:effectLst>
                  <a:outerShdw blurRad="38100" dist="38100" dir="2700000" algn="tl">
                    <a:srgbClr val="000000">
                      <a:alpha val="43137"/>
                    </a:srgbClr>
                  </a:outerShdw>
                </a:effectLst>
              </a:rPr>
              <a:t>Карлотта</a:t>
            </a:r>
            <a:r>
              <a:rPr lang="ru-RU" sz="2400" b="1" dirty="0" smtClean="0">
                <a:effectLst>
                  <a:outerShdw blurRad="38100" dist="38100" dir="2700000" algn="tl">
                    <a:srgbClr val="000000">
                      <a:alpha val="43137"/>
                    </a:srgbClr>
                  </a:outerShdw>
                </a:effectLst>
              </a:rPr>
              <a:t> ФЁТ (Фёт-фамилия её первого мужа)</a:t>
            </a:r>
            <a:endParaRPr lang="ru-RU" sz="2400" b="1" dirty="0">
              <a:effectLst>
                <a:outerShdw blurRad="38100" dist="38100" dir="2700000" algn="tl">
                  <a:srgbClr val="000000">
                    <a:alpha val="43137"/>
                  </a:srgbClr>
                </a:outerShdw>
              </a:effectLst>
            </a:endParaRPr>
          </a:p>
        </p:txBody>
      </p:sp>
      <p:sp>
        <p:nvSpPr>
          <p:cNvPr id="15" name="Горизонтальный свиток 14"/>
          <p:cNvSpPr/>
          <p:nvPr/>
        </p:nvSpPr>
        <p:spPr>
          <a:xfrm rot="5400000">
            <a:off x="2560585" y="2440019"/>
            <a:ext cx="4022830" cy="3286148"/>
          </a:xfrm>
          <a:prstGeom prst="horizontalScroll">
            <a:avLst/>
          </a:prstGeom>
        </p:spPr>
        <p:style>
          <a:lnRef idx="1">
            <a:schemeClr val="accent4"/>
          </a:lnRef>
          <a:fillRef idx="2">
            <a:schemeClr val="accent4"/>
          </a:fillRef>
          <a:effectRef idx="1">
            <a:schemeClr val="accent4"/>
          </a:effectRef>
          <a:fontRef idx="minor">
            <a:schemeClr val="dk1"/>
          </a:fontRef>
        </p:style>
        <p:txBody>
          <a:bodyPr vert="vert270" rtlCol="0" anchor="ctr"/>
          <a:lstStyle/>
          <a:p>
            <a:pPr algn="ctr"/>
            <a:r>
              <a:rPr lang="ru-RU" sz="2400" b="1" dirty="0" smtClean="0">
                <a:effectLst>
                  <a:outerShdw blurRad="38100" dist="38100" dir="2700000" algn="tl">
                    <a:srgbClr val="000000">
                      <a:alpha val="43137"/>
                    </a:srgbClr>
                  </a:outerShdw>
                </a:effectLst>
              </a:rPr>
              <a:t>1820 – 1892</a:t>
            </a:r>
          </a:p>
          <a:p>
            <a:pPr algn="ctr"/>
            <a:r>
              <a:rPr lang="ru-RU" sz="2400" b="1" dirty="0" smtClean="0">
                <a:effectLst>
                  <a:outerShdw blurRad="38100" dist="38100" dir="2700000" algn="tl">
                    <a:srgbClr val="000000">
                      <a:alpha val="43137"/>
                    </a:srgbClr>
                  </a:outerShdw>
                </a:effectLst>
              </a:rPr>
              <a:t>Родился через месяц после приезда из Германии и за год до свадьбы.</a:t>
            </a:r>
          </a:p>
          <a:p>
            <a:pPr algn="ctr"/>
            <a:r>
              <a:rPr lang="ru-RU" sz="2400" b="1" dirty="0" err="1" smtClean="0">
                <a:effectLst>
                  <a:outerShdw blurRad="38100" dist="38100" dir="2700000" algn="tl">
                    <a:srgbClr val="000000">
                      <a:alpha val="43137"/>
                    </a:srgbClr>
                  </a:outerShdw>
                </a:effectLst>
              </a:rPr>
              <a:t>Шеншин</a:t>
            </a:r>
            <a:r>
              <a:rPr lang="ru-RU" sz="2400" b="1" dirty="0" smtClean="0">
                <a:effectLst>
                  <a:outerShdw blurRad="38100" dist="38100" dir="2700000" algn="tl">
                    <a:srgbClr val="000000">
                      <a:alpha val="43137"/>
                    </a:srgbClr>
                  </a:outerShdw>
                </a:effectLst>
              </a:rPr>
              <a:t> – 0-14 лет; 53-72 года.</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000"/>
                                        <p:tgtEl>
                                          <p:spTgt spid="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2000"/>
                                        <p:tgtEl>
                                          <p:spTgt spid="7"/>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2000"/>
                                        <p:tgtEl>
                                          <p:spTgt spid="8"/>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2000"/>
                                        <p:tgtEl>
                                          <p:spTgt spid="9"/>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20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2000"/>
                                        <p:tgtEl>
                                          <p:spTgt spid="5"/>
                                        </p:tgtEl>
                                      </p:cBhvr>
                                    </p:animEffect>
                                    <p:set>
                                      <p:cBhvr>
                                        <p:cTn id="28" dur="1" fill="hold">
                                          <p:stCondLst>
                                            <p:cond delay="1999"/>
                                          </p:stCondLst>
                                        </p:cTn>
                                        <p:tgtEl>
                                          <p:spTgt spid="5"/>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2000"/>
                                        <p:tgtEl>
                                          <p:spTgt spid="7"/>
                                        </p:tgtEl>
                                      </p:cBhvr>
                                    </p:animEffect>
                                    <p:set>
                                      <p:cBhvr>
                                        <p:cTn id="31" dur="1" fill="hold">
                                          <p:stCondLst>
                                            <p:cond delay="1999"/>
                                          </p:stCondLst>
                                        </p:cTn>
                                        <p:tgtEl>
                                          <p:spTgt spid="7"/>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2000"/>
                                        <p:tgtEl>
                                          <p:spTgt spid="8"/>
                                        </p:tgtEl>
                                      </p:cBhvr>
                                    </p:animEffect>
                                    <p:set>
                                      <p:cBhvr>
                                        <p:cTn id="34" dur="1" fill="hold">
                                          <p:stCondLst>
                                            <p:cond delay="1999"/>
                                          </p:stCondLst>
                                        </p:cTn>
                                        <p:tgtEl>
                                          <p:spTgt spid="8"/>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2000"/>
                                        <p:tgtEl>
                                          <p:spTgt spid="10"/>
                                        </p:tgtEl>
                                      </p:cBhvr>
                                    </p:animEffect>
                                    <p:set>
                                      <p:cBhvr>
                                        <p:cTn id="40" dur="1" fill="hold">
                                          <p:stCondLst>
                                            <p:cond delay="1999"/>
                                          </p:stCondLst>
                                        </p:cTn>
                                        <p:tgtEl>
                                          <p:spTgt spid="10"/>
                                        </p:tgtEl>
                                        <p:attrNameLst>
                                          <p:attrName>style.visibility</p:attrName>
                                        </p:attrNameLst>
                                      </p:cBhvr>
                                      <p:to>
                                        <p:strVal val="hidden"/>
                                      </p:to>
                                    </p:set>
                                  </p:childTnLst>
                                </p:cTn>
                              </p:par>
                              <p:par>
                                <p:cTn id="41" presetID="22" presetClass="entr" presetSubtype="8"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2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up)">
                                      <p:cBhvr>
                                        <p:cTn id="48" dur="3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up)">
                                      <p:cBhvr>
                                        <p:cTn id="53" dur="3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up)">
                                      <p:cBhvr>
                                        <p:cTn id="58"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P spid="7" grpId="1" animBg="1"/>
      <p:bldP spid="8" grpId="0" animBg="1"/>
      <p:bldP spid="8" grpId="1" animBg="1"/>
      <p:bldP spid="9" grpId="0" animBg="1"/>
      <p:bldP spid="9" grpId="1" animBg="1"/>
      <p:bldP spid="10" grpId="0" animBg="1"/>
      <p:bldP spid="10" grpId="1" animBg="1"/>
      <p:bldP spid="11"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8229600" cy="857232"/>
          </a:xfrm>
        </p:spPr>
        <p:txBody>
          <a:bodyPr>
            <a:normAutofit/>
          </a:bodyPr>
          <a:lstStyle/>
          <a:p>
            <a:r>
              <a:rPr lang="ru-RU" b="1" dirty="0" smtClean="0">
                <a:ln>
                  <a:solidFill>
                    <a:schemeClr val="bg1"/>
                  </a:solidFill>
                </a:ln>
                <a:effectLst>
                  <a:outerShdw blurRad="38100" dist="38100" dir="2700000" algn="tl">
                    <a:srgbClr val="000000">
                      <a:alpha val="43137"/>
                    </a:srgbClr>
                  </a:outerShdw>
                </a:effectLst>
              </a:rPr>
              <a:t>Противоречия Афанасия Фета</a:t>
            </a:r>
            <a:endParaRPr lang="ru-RU" b="1" dirty="0">
              <a:ln>
                <a:solidFill>
                  <a:schemeClr val="bg1"/>
                </a:solidFill>
              </a:ln>
              <a:effectLst>
                <a:outerShdw blurRad="38100" dist="38100" dir="2700000" algn="tl">
                  <a:srgbClr val="000000">
                    <a:alpha val="43137"/>
                  </a:srgbClr>
                </a:outerShdw>
              </a:effectLst>
            </a:endParaRPr>
          </a:p>
        </p:txBody>
      </p:sp>
      <p:sp>
        <p:nvSpPr>
          <p:cNvPr id="6" name="Содержимое 5"/>
          <p:cNvSpPr>
            <a:spLocks noGrp="1"/>
          </p:cNvSpPr>
          <p:nvPr>
            <p:ph sz="half" idx="1"/>
          </p:nvPr>
        </p:nvSpPr>
        <p:spPr>
          <a:xfrm>
            <a:off x="457200" y="857232"/>
            <a:ext cx="4038600" cy="5268931"/>
          </a:xfrm>
        </p:spPr>
        <p:txBody>
          <a:bodyPr>
            <a:normAutofit lnSpcReduction="10000"/>
          </a:bodyPr>
          <a:lstStyle/>
          <a:p>
            <a:r>
              <a:rPr lang="ru-RU" b="1" dirty="0" smtClean="0">
                <a:ln>
                  <a:solidFill>
                    <a:schemeClr val="bg1"/>
                  </a:solidFill>
                </a:ln>
              </a:rPr>
              <a:t>Один из самых утонченных лириков;</a:t>
            </a:r>
          </a:p>
          <a:p>
            <a:r>
              <a:rPr lang="ru-RU" b="1" dirty="0" smtClean="0">
                <a:ln>
                  <a:solidFill>
                    <a:schemeClr val="bg1"/>
                  </a:solidFill>
                </a:ln>
              </a:rPr>
              <a:t>Представитель «чистой поэзии»;</a:t>
            </a:r>
          </a:p>
          <a:p>
            <a:r>
              <a:rPr lang="ru-RU" b="1" dirty="0" smtClean="0">
                <a:ln>
                  <a:solidFill>
                    <a:schemeClr val="bg1"/>
                  </a:solidFill>
                </a:ln>
              </a:rPr>
              <a:t>В его лирике нет места чему-то обыденному, приземленному.</a:t>
            </a:r>
          </a:p>
          <a:p>
            <a:endParaRPr lang="ru-RU" dirty="0"/>
          </a:p>
        </p:txBody>
      </p:sp>
      <p:sp>
        <p:nvSpPr>
          <p:cNvPr id="7" name="Содержимое 6"/>
          <p:cNvSpPr>
            <a:spLocks noGrp="1"/>
          </p:cNvSpPr>
          <p:nvPr>
            <p:ph sz="half" idx="2"/>
          </p:nvPr>
        </p:nvSpPr>
        <p:spPr>
          <a:xfrm>
            <a:off x="4648200" y="857232"/>
            <a:ext cx="4038600" cy="5268931"/>
          </a:xfrm>
        </p:spPr>
        <p:txBody>
          <a:bodyPr>
            <a:normAutofit lnSpcReduction="10000"/>
          </a:bodyPr>
          <a:lstStyle/>
          <a:p>
            <a:r>
              <a:rPr lang="ru-RU" dirty="0" smtClean="0"/>
              <a:t>Чрезвычайно деловой, предприимчивый и успешный помещик;</a:t>
            </a:r>
          </a:p>
          <a:p>
            <a:r>
              <a:rPr lang="ru-RU" dirty="0" smtClean="0"/>
              <a:t>Отказался от большой любви, поскольку за девушкой не давали приданого;</a:t>
            </a:r>
          </a:p>
          <a:p>
            <a:r>
              <a:rPr lang="ru-RU" dirty="0" smtClean="0"/>
              <a:t>Женился удачно, взяв за невестой немало, постоянно приумножал свои доходы.</a:t>
            </a:r>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20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fade">
                                      <p:cBhvr>
                                        <p:cTn id="20" dur="2000"/>
                                        <p:tgtEl>
                                          <p:spTgt spid="7">
                                            <p:txEl>
                                              <p:pRg st="0" end="0"/>
                                            </p:txEl>
                                          </p:spTgt>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2000"/>
                                        <p:tgtEl>
                                          <p:spTgt spid="7">
                                            <p:txEl>
                                              <p:pRg st="1" end="1"/>
                                            </p:txEl>
                                          </p:spTgt>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ru-RU" b="1" dirty="0" smtClean="0">
                <a:ln>
                  <a:solidFill>
                    <a:schemeClr val="bg1"/>
                  </a:solidFill>
                </a:ln>
                <a:effectLst>
                  <a:outerShdw blurRad="38100" dist="38100" dir="2700000" algn="tl">
                    <a:srgbClr val="000000">
                      <a:alpha val="43137"/>
                    </a:srgbClr>
                  </a:outerShdw>
                </a:effectLst>
              </a:rPr>
              <a:t>Противоречия Афанасия Фета</a:t>
            </a:r>
            <a:endParaRPr lang="ru-RU" dirty="0"/>
          </a:p>
        </p:txBody>
      </p:sp>
      <p:sp>
        <p:nvSpPr>
          <p:cNvPr id="3" name="Содержимое 2"/>
          <p:cNvSpPr>
            <a:spLocks noGrp="1"/>
          </p:cNvSpPr>
          <p:nvPr>
            <p:ph sz="half" idx="1"/>
          </p:nvPr>
        </p:nvSpPr>
        <p:spPr>
          <a:xfrm>
            <a:off x="457200" y="1071546"/>
            <a:ext cx="4038600" cy="5054617"/>
          </a:xfrm>
        </p:spPr>
        <p:txBody>
          <a:bodyPr/>
          <a:lstStyle/>
          <a:p>
            <a:endParaRPr lang="ru-RU" dirty="0"/>
          </a:p>
        </p:txBody>
      </p:sp>
      <p:sp>
        <p:nvSpPr>
          <p:cNvPr id="4" name="Содержимое 3"/>
          <p:cNvSpPr>
            <a:spLocks noGrp="1"/>
          </p:cNvSpPr>
          <p:nvPr>
            <p:ph sz="half" idx="2"/>
          </p:nvPr>
        </p:nvSpPr>
        <p:spPr>
          <a:xfrm>
            <a:off x="4648200" y="1071546"/>
            <a:ext cx="4038600" cy="5054617"/>
          </a:xfrm>
        </p:spPr>
        <p:txBody>
          <a:bodyPr/>
          <a:lstStyle/>
          <a:p>
            <a:endParaRPr lang="ru-RU" dirty="0"/>
          </a:p>
        </p:txBody>
      </p:sp>
      <p:sp>
        <p:nvSpPr>
          <p:cNvPr id="5" name="Вертикальный свиток 4"/>
          <p:cNvSpPr/>
          <p:nvPr/>
        </p:nvSpPr>
        <p:spPr>
          <a:xfrm>
            <a:off x="-357222" y="857232"/>
            <a:ext cx="6786610" cy="5214974"/>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800" b="1" dirty="0" smtClean="0">
                <a:latin typeface="Mistral" pitchFamily="66" charset="0"/>
              </a:rPr>
              <a:t>Среди звезд</a:t>
            </a:r>
          </a:p>
          <a:p>
            <a:r>
              <a:rPr lang="ru-RU" sz="2800" dirty="0" smtClean="0">
                <a:latin typeface="Mistral" pitchFamily="66" charset="0"/>
              </a:rPr>
              <a:t>Пусть мчитесь вы, как я, покорны мигу, Рабы, как я, мне прирожденных </a:t>
            </a:r>
            <a:r>
              <a:rPr lang="ru-RU" sz="2800" dirty="0" err="1" smtClean="0">
                <a:latin typeface="Mistral" pitchFamily="66" charset="0"/>
              </a:rPr>
              <a:t>числ</a:t>
            </a:r>
            <a:r>
              <a:rPr lang="ru-RU" sz="2800" dirty="0" smtClean="0">
                <a:latin typeface="Mistral" pitchFamily="66" charset="0"/>
              </a:rPr>
              <a:t>,</a:t>
            </a:r>
          </a:p>
          <a:p>
            <a:r>
              <a:rPr lang="ru-RU" sz="2800" dirty="0" smtClean="0">
                <a:latin typeface="Mistral" pitchFamily="66" charset="0"/>
              </a:rPr>
              <a:t> Но лишь взгляну на огненную книгу,</a:t>
            </a:r>
          </a:p>
          <a:p>
            <a:r>
              <a:rPr lang="ru-RU" sz="2800" dirty="0" smtClean="0">
                <a:latin typeface="Mistral" pitchFamily="66" charset="0"/>
              </a:rPr>
              <a:t> Не численный я в ней читаю смысл. </a:t>
            </a:r>
          </a:p>
          <a:p>
            <a:r>
              <a:rPr lang="ru-RU" sz="2800" dirty="0" smtClean="0">
                <a:latin typeface="Mistral" pitchFamily="66" charset="0"/>
              </a:rPr>
              <a:t>В венцах, лучах, алмазах, как калифы, Излишние средь жалких нужд земных, Незыблемой мечты иероглифы, </a:t>
            </a:r>
          </a:p>
          <a:p>
            <a:r>
              <a:rPr lang="ru-RU" sz="2800" dirty="0" smtClean="0">
                <a:latin typeface="Mistral" pitchFamily="66" charset="0"/>
              </a:rPr>
              <a:t>Вы говорите: "Вечность — мы, ты — миг.</a:t>
            </a:r>
            <a:endParaRPr lang="ru-RU" sz="2800" dirty="0">
              <a:latin typeface="Mistral" pitchFamily="66" charset="0"/>
            </a:endParaRPr>
          </a:p>
        </p:txBody>
      </p:sp>
      <p:sp>
        <p:nvSpPr>
          <p:cNvPr id="6" name="Вертикальный свиток 5"/>
          <p:cNvSpPr/>
          <p:nvPr/>
        </p:nvSpPr>
        <p:spPr>
          <a:xfrm>
            <a:off x="5929322" y="2000240"/>
            <a:ext cx="3214678" cy="3357586"/>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400" dirty="0" err="1" smtClean="0"/>
              <a:t>Чувтва</a:t>
            </a:r>
            <a:r>
              <a:rPr lang="ru-RU" sz="2400" dirty="0" smtClean="0"/>
              <a:t> скорби о том, что керосин стал стоить 12 копеек</a:t>
            </a:r>
            <a:endParaRPr lang="ru-RU"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32"/>
          </a:xfrm>
        </p:spPr>
        <p:txBody>
          <a:bodyPr/>
          <a:lstStyle/>
          <a:p>
            <a:r>
              <a:rPr lang="ru-RU" b="1" dirty="0" smtClean="0">
                <a:ln>
                  <a:solidFill>
                    <a:schemeClr val="bg1"/>
                  </a:solidFill>
                </a:ln>
                <a:effectLst>
                  <a:outerShdw blurRad="38100" dist="38100" dir="2700000" algn="tl">
                    <a:srgbClr val="000000">
                      <a:alpha val="43137"/>
                    </a:srgbClr>
                  </a:outerShdw>
                </a:effectLst>
              </a:rPr>
              <a:t>Любовь Афанасия Фета</a:t>
            </a:r>
            <a:endParaRPr lang="ru-RU" b="1" dirty="0">
              <a:ln>
                <a:solidFill>
                  <a:schemeClr val="bg1"/>
                </a:solidFill>
              </a:ln>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785794"/>
            <a:ext cx="6900882" cy="5340369"/>
          </a:xfrm>
        </p:spPr>
        <p:txBody>
          <a:bodyPr>
            <a:normAutofit lnSpcReduction="10000"/>
          </a:bodyPr>
          <a:lstStyle/>
          <a:p>
            <a:r>
              <a:rPr lang="ru-RU" b="1" dirty="0" smtClean="0">
                <a:ln>
                  <a:solidFill>
                    <a:schemeClr val="bg1"/>
                  </a:solidFill>
                </a:ln>
                <a:effectLst>
                  <a:outerShdw blurRad="38100" dist="38100" dir="2700000" algn="tl">
                    <a:srgbClr val="000000">
                      <a:alpha val="43137"/>
                    </a:srgbClr>
                  </a:outerShdw>
                </a:effectLst>
              </a:rPr>
              <a:t>1845 год - армейская служба на Украине;</a:t>
            </a:r>
          </a:p>
          <a:p>
            <a:r>
              <a:rPr lang="ru-RU" b="1" dirty="0" smtClean="0">
                <a:ln>
                  <a:solidFill>
                    <a:schemeClr val="bg1"/>
                  </a:solidFill>
                </a:ln>
                <a:effectLst>
                  <a:outerShdw blurRad="38100" dist="38100" dir="2700000" algn="tl">
                    <a:srgbClr val="000000">
                      <a:alpha val="43137"/>
                    </a:srgbClr>
                  </a:outerShdw>
                </a:effectLst>
              </a:rPr>
              <a:t>Знакомство с высокообразованной талантливой пианисткой Марией </a:t>
            </a:r>
            <a:r>
              <a:rPr lang="ru-RU" b="1" dirty="0" err="1" smtClean="0">
                <a:ln>
                  <a:solidFill>
                    <a:schemeClr val="bg1"/>
                  </a:solidFill>
                </a:ln>
                <a:effectLst>
                  <a:outerShdw blurRad="38100" dist="38100" dir="2700000" algn="tl">
                    <a:srgbClr val="000000">
                      <a:alpha val="43137"/>
                    </a:srgbClr>
                  </a:outerShdw>
                </a:effectLst>
              </a:rPr>
              <a:t>Лазич</a:t>
            </a:r>
            <a:r>
              <a:rPr lang="ru-RU" b="1" dirty="0" smtClean="0">
                <a:ln>
                  <a:solidFill>
                    <a:schemeClr val="bg1"/>
                  </a:solidFill>
                </a:ln>
                <a:effectLst>
                  <a:outerShdw blurRad="38100" dist="38100" dir="2700000" algn="tl">
                    <a:srgbClr val="000000">
                      <a:alpha val="43137"/>
                    </a:srgbClr>
                  </a:outerShdw>
                </a:effectLst>
              </a:rPr>
              <a:t>;</a:t>
            </a:r>
          </a:p>
          <a:p>
            <a:r>
              <a:rPr lang="ru-RU" b="1" dirty="0" smtClean="0">
                <a:ln>
                  <a:solidFill>
                    <a:schemeClr val="bg1"/>
                  </a:solidFill>
                </a:ln>
                <a:effectLst>
                  <a:outerShdw blurRad="38100" dist="38100" dir="2700000" algn="tl">
                    <a:srgbClr val="000000">
                      <a:alpha val="43137"/>
                    </a:srgbClr>
                  </a:outerShdw>
                </a:effectLst>
              </a:rPr>
              <a:t>Мария – большая поклонница лирики Фета – влюбляется в него;</a:t>
            </a:r>
          </a:p>
          <a:p>
            <a:r>
              <a:rPr lang="ru-RU" b="1" dirty="0" smtClean="0">
                <a:ln>
                  <a:solidFill>
                    <a:schemeClr val="bg1"/>
                  </a:solidFill>
                </a:ln>
                <a:effectLst>
                  <a:outerShdw blurRad="38100" dist="38100" dir="2700000" algn="tl">
                    <a:srgbClr val="000000">
                      <a:alpha val="43137"/>
                    </a:srgbClr>
                  </a:outerShdw>
                </a:effectLst>
              </a:rPr>
              <a:t>Фет не готов жениться, о чем прямо ей говорит;</a:t>
            </a:r>
          </a:p>
          <a:p>
            <a:r>
              <a:rPr lang="ru-RU" b="1" dirty="0" smtClean="0">
                <a:ln>
                  <a:solidFill>
                    <a:schemeClr val="bg1"/>
                  </a:solidFill>
                </a:ln>
                <a:effectLst>
                  <a:outerShdw blurRad="38100" dist="38100" dir="2700000" algn="tl">
                    <a:srgbClr val="000000">
                      <a:alpha val="43137"/>
                    </a:srgbClr>
                  </a:outerShdw>
                </a:effectLst>
              </a:rPr>
              <a:t>Мария умоляет не прекращать встреч;</a:t>
            </a:r>
          </a:p>
          <a:p>
            <a:endParaRPr lang="ru-RU" dirty="0"/>
          </a:p>
        </p:txBody>
      </p:sp>
      <p:pic>
        <p:nvPicPr>
          <p:cNvPr id="1027" name="Picture 3" descr="C:\Documents and Settings\АЛЕНОЧКА\Мои документы\Алена\Литература\Фет\images (3).jpg"/>
          <p:cNvPicPr>
            <a:picLocks noChangeAspect="1" noChangeArrowheads="1"/>
          </p:cNvPicPr>
          <p:nvPr/>
        </p:nvPicPr>
        <p:blipFill>
          <a:blip r:embed="rId2"/>
          <a:srcRect b="12820"/>
          <a:stretch>
            <a:fillRect/>
          </a:stretch>
        </p:blipFill>
        <p:spPr bwMode="auto">
          <a:xfrm>
            <a:off x="7229294" y="785794"/>
            <a:ext cx="1928085" cy="2428892"/>
          </a:xfrm>
          <a:prstGeom prst="rect">
            <a:avLst/>
          </a:prstGeom>
          <a:ln>
            <a:noFill/>
          </a:ln>
          <a:effectLst>
            <a:softEdge rad="112500"/>
          </a:effectLst>
        </p:spPr>
      </p:pic>
      <p:pic>
        <p:nvPicPr>
          <p:cNvPr id="1028" name="Picture 4" descr="C:\Documents and Settings\АЛЕНОЧКА\Мои документы\Алена\Литература\Фет\images (5).jpg"/>
          <p:cNvPicPr>
            <a:picLocks noChangeAspect="1" noChangeArrowheads="1"/>
          </p:cNvPicPr>
          <p:nvPr/>
        </p:nvPicPr>
        <p:blipFill>
          <a:blip r:embed="rId3"/>
          <a:srcRect/>
          <a:stretch>
            <a:fillRect/>
          </a:stretch>
        </p:blipFill>
        <p:spPr bwMode="auto">
          <a:xfrm>
            <a:off x="7027319" y="4000480"/>
            <a:ext cx="2116681" cy="2857520"/>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9" presetClass="entr" presetSubtype="10" fill="hold" nodeType="after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p:cTn id="11" dur="3000" fill="hold"/>
                                        <p:tgtEl>
                                          <p:spTgt spid="1027"/>
                                        </p:tgtEl>
                                        <p:attrNameLst>
                                          <p:attrName>ppt_w</p:attrName>
                                        </p:attrNameLst>
                                      </p:cBhvr>
                                      <p:tavLst>
                                        <p:tav tm="0" fmla="#ppt_w*sin(2.5*pi*$)">
                                          <p:val>
                                            <p:fltVal val="0"/>
                                          </p:val>
                                        </p:tav>
                                        <p:tav tm="100000">
                                          <p:val>
                                            <p:fltVal val="1"/>
                                          </p:val>
                                        </p:tav>
                                      </p:tavLst>
                                    </p:anim>
                                    <p:anim calcmode="lin" valueType="num">
                                      <p:cBhvr>
                                        <p:cTn id="12" dur="3000" fill="hold"/>
                                        <p:tgtEl>
                                          <p:spTgt spid="1027"/>
                                        </p:tgtEl>
                                        <p:attrNameLst>
                                          <p:attrName>ppt_h</p:attrName>
                                        </p:attrNameLst>
                                      </p:cBhvr>
                                      <p:tavLst>
                                        <p:tav tm="0">
                                          <p:val>
                                            <p:strVal val="#ppt_h"/>
                                          </p:val>
                                        </p:tav>
                                        <p:tav tm="100000">
                                          <p:val>
                                            <p:strVal val="#ppt_h"/>
                                          </p:val>
                                        </p:tav>
                                      </p:tavLst>
                                    </p:anim>
                                  </p:childTnLst>
                                </p:cTn>
                              </p:par>
                            </p:childTnLst>
                          </p:cTn>
                        </p:par>
                        <p:par>
                          <p:cTn id="13" fill="hold">
                            <p:stCondLst>
                              <p:cond delay="5000"/>
                            </p:stCondLst>
                            <p:childTnLst>
                              <p:par>
                                <p:cTn id="14" presetID="10"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par>
                          <p:cTn id="17" fill="hold">
                            <p:stCondLst>
                              <p:cond delay="7000"/>
                            </p:stCondLst>
                            <p:childTnLst>
                              <p:par>
                                <p:cTn id="18" presetID="19" presetClass="entr" presetSubtype="10" fill="hold" nodeType="afterEffect">
                                  <p:stCondLst>
                                    <p:cond delay="0"/>
                                  </p:stCondLst>
                                  <p:childTnLst>
                                    <p:set>
                                      <p:cBhvr>
                                        <p:cTn id="19" dur="1" fill="hold">
                                          <p:stCondLst>
                                            <p:cond delay="0"/>
                                          </p:stCondLst>
                                        </p:cTn>
                                        <p:tgtEl>
                                          <p:spTgt spid="1028"/>
                                        </p:tgtEl>
                                        <p:attrNameLst>
                                          <p:attrName>style.visibility</p:attrName>
                                        </p:attrNameLst>
                                      </p:cBhvr>
                                      <p:to>
                                        <p:strVal val="visible"/>
                                      </p:to>
                                    </p:set>
                                    <p:anim calcmode="lin" valueType="num">
                                      <p:cBhvr>
                                        <p:cTn id="20" dur="3000" fill="hold"/>
                                        <p:tgtEl>
                                          <p:spTgt spid="1028"/>
                                        </p:tgtEl>
                                        <p:attrNameLst>
                                          <p:attrName>ppt_w</p:attrName>
                                        </p:attrNameLst>
                                      </p:cBhvr>
                                      <p:tavLst>
                                        <p:tav tm="0" fmla="#ppt_w*sin(2.5*pi*$)">
                                          <p:val>
                                            <p:fltVal val="0"/>
                                          </p:val>
                                        </p:tav>
                                        <p:tav tm="100000">
                                          <p:val>
                                            <p:fltVal val="1"/>
                                          </p:val>
                                        </p:tav>
                                      </p:tavLst>
                                    </p:anim>
                                    <p:anim calcmode="lin" valueType="num">
                                      <p:cBhvr>
                                        <p:cTn id="21" dur="3000" fill="hold"/>
                                        <p:tgtEl>
                                          <p:spTgt spid="1028"/>
                                        </p:tgtEl>
                                        <p:attrNameLst>
                                          <p:attrName>ppt_h</p:attrName>
                                        </p:attrNameLst>
                                      </p:cBhvr>
                                      <p:tavLst>
                                        <p:tav tm="0">
                                          <p:val>
                                            <p:strVal val="#ppt_h"/>
                                          </p:val>
                                        </p:tav>
                                        <p:tav tm="100000">
                                          <p:val>
                                            <p:strVal val="#ppt_h"/>
                                          </p:val>
                                        </p:tav>
                                      </p:tavLst>
                                    </p:anim>
                                  </p:childTnLst>
                                </p:cTn>
                              </p:par>
                            </p:childTnLst>
                          </p:cTn>
                        </p:par>
                        <p:par>
                          <p:cTn id="22" fill="hold">
                            <p:stCondLst>
                              <p:cond delay="10000"/>
                            </p:stCondLst>
                            <p:childTnLst>
                              <p:par>
                                <p:cTn id="23" presetID="10"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0"/>
                                        <p:tgtEl>
                                          <p:spTgt spid="3">
                                            <p:txEl>
                                              <p:pRg st="2" end="2"/>
                                            </p:txEl>
                                          </p:spTgt>
                                        </p:tgtEl>
                                      </p:cBhvr>
                                    </p:animEffect>
                                  </p:childTnLst>
                                </p:cTn>
                              </p:par>
                            </p:childTnLst>
                          </p:cTn>
                        </p:par>
                        <p:par>
                          <p:cTn id="26" fill="hold">
                            <p:stCondLst>
                              <p:cond delay="15000"/>
                            </p:stCondLst>
                            <p:childTnLst>
                              <p:par>
                                <p:cTn id="27" presetID="10"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0"/>
                                        <p:tgtEl>
                                          <p:spTgt spid="3">
                                            <p:txEl>
                                              <p:pRg st="3" end="3"/>
                                            </p:txEl>
                                          </p:spTgt>
                                        </p:tgtEl>
                                      </p:cBhvr>
                                    </p:animEffect>
                                  </p:childTnLst>
                                </p:cTn>
                              </p:par>
                            </p:childTnLst>
                          </p:cTn>
                        </p:par>
                        <p:par>
                          <p:cTn id="30" fill="hold">
                            <p:stCondLst>
                              <p:cond delay="20000"/>
                            </p:stCondLst>
                            <p:childTnLst>
                              <p:par>
                                <p:cTn id="31" presetID="10" presetClass="entr" presetSubtype="0" fill="hold"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071546"/>
          </a:xfrm>
        </p:spPr>
        <p:txBody>
          <a:bodyPr/>
          <a:lstStyle/>
          <a:p>
            <a:r>
              <a:rPr lang="ru-RU" b="1" dirty="0" smtClean="0">
                <a:ln>
                  <a:solidFill>
                    <a:schemeClr val="bg1"/>
                  </a:solidFill>
                </a:ln>
                <a:effectLst>
                  <a:outerShdw blurRad="38100" dist="38100" dir="2700000" algn="tl">
                    <a:srgbClr val="000000">
                      <a:alpha val="43137"/>
                    </a:srgbClr>
                  </a:outerShdw>
                </a:effectLst>
              </a:rPr>
              <a:t>Любовь Афанасия Фета</a:t>
            </a:r>
            <a:endParaRPr lang="ru-RU" dirty="0"/>
          </a:p>
        </p:txBody>
      </p:sp>
      <p:sp>
        <p:nvSpPr>
          <p:cNvPr id="3" name="Содержимое 2"/>
          <p:cNvSpPr>
            <a:spLocks noGrp="1"/>
          </p:cNvSpPr>
          <p:nvPr>
            <p:ph idx="1"/>
          </p:nvPr>
        </p:nvSpPr>
        <p:spPr>
          <a:xfrm>
            <a:off x="0" y="1071546"/>
            <a:ext cx="9144000" cy="5214974"/>
          </a:xfrm>
        </p:spPr>
        <p:txBody>
          <a:bodyPr>
            <a:normAutofit fontScale="92500" lnSpcReduction="20000"/>
          </a:bodyPr>
          <a:lstStyle/>
          <a:p>
            <a:r>
              <a:rPr lang="ru-RU" b="1" dirty="0" smtClean="0">
                <a:ln>
                  <a:solidFill>
                    <a:srgbClr val="FF0000"/>
                  </a:solidFill>
                </a:ln>
                <a:solidFill>
                  <a:schemeClr val="bg1"/>
                </a:solidFill>
              </a:rPr>
              <a:t>Фет окончательно разрывает отношения;</a:t>
            </a:r>
          </a:p>
          <a:p>
            <a:r>
              <a:rPr lang="ru-RU" b="1" dirty="0" smtClean="0">
                <a:ln>
                  <a:solidFill>
                    <a:srgbClr val="FF0000"/>
                  </a:solidFill>
                </a:ln>
                <a:solidFill>
                  <a:schemeClr val="bg1"/>
                </a:solidFill>
              </a:rPr>
              <a:t>Через несколько месяцев …</a:t>
            </a:r>
          </a:p>
          <a:p>
            <a:r>
              <a:rPr lang="ru-RU" b="1" dirty="0" smtClean="0">
                <a:ln>
                  <a:solidFill>
                    <a:srgbClr val="FF0000"/>
                  </a:solidFill>
                </a:ln>
                <a:solidFill>
                  <a:schemeClr val="bg1"/>
                </a:solidFill>
              </a:rPr>
              <a:t>непотушенная спичка…</a:t>
            </a:r>
          </a:p>
          <a:p>
            <a:r>
              <a:rPr lang="ru-RU" b="1" dirty="0" smtClean="0">
                <a:ln>
                  <a:solidFill>
                    <a:srgbClr val="FF0000"/>
                  </a:solidFill>
                </a:ln>
                <a:solidFill>
                  <a:schemeClr val="bg1"/>
                </a:solidFill>
              </a:rPr>
              <a:t>загоревшееся платье…</a:t>
            </a:r>
          </a:p>
          <a:p>
            <a:r>
              <a:rPr lang="ru-RU" b="1" dirty="0" smtClean="0">
                <a:ln>
                  <a:solidFill>
                    <a:srgbClr val="FF0000"/>
                  </a:solidFill>
                </a:ln>
                <a:solidFill>
                  <a:schemeClr val="bg1"/>
                </a:solidFill>
              </a:rPr>
              <a:t>она факелом проносится по всем комнатам дома – никто ее не видит…</a:t>
            </a:r>
          </a:p>
          <a:p>
            <a:r>
              <a:rPr lang="ru-RU" b="1" dirty="0" smtClean="0">
                <a:ln>
                  <a:solidFill>
                    <a:srgbClr val="FF0000"/>
                  </a:solidFill>
                </a:ln>
                <a:solidFill>
                  <a:schemeClr val="bg1"/>
                </a:solidFill>
              </a:rPr>
              <a:t>выбегает на балкон…</a:t>
            </a:r>
          </a:p>
          <a:p>
            <a:r>
              <a:rPr lang="ru-RU" b="1" dirty="0" smtClean="0">
                <a:ln>
                  <a:solidFill>
                    <a:srgbClr val="FF0000"/>
                  </a:solidFill>
                </a:ln>
                <a:solidFill>
                  <a:schemeClr val="bg1"/>
                </a:solidFill>
              </a:rPr>
              <a:t>порывы ветра ещё больше раздувают горящее платье.</a:t>
            </a:r>
          </a:p>
          <a:p>
            <a:r>
              <a:rPr lang="ru-RU" b="1" dirty="0" smtClean="0">
                <a:ln>
                  <a:solidFill>
                    <a:srgbClr val="FF0000"/>
                  </a:solidFill>
                </a:ln>
                <a:solidFill>
                  <a:schemeClr val="bg1"/>
                </a:solidFill>
              </a:rPr>
              <a:t>Мария умирает в страшных мучениях через несколько дней. </a:t>
            </a:r>
            <a:endParaRPr lang="ru-RU" b="1" dirty="0">
              <a:ln>
                <a:solidFill>
                  <a:srgbClr val="FF0000"/>
                </a:solidFill>
              </a:ln>
              <a:solidFill>
                <a:schemeClr val="bg1"/>
              </a:solidFill>
            </a:endParaRPr>
          </a:p>
        </p:txBody>
      </p:sp>
      <p:sp>
        <p:nvSpPr>
          <p:cNvPr id="5" name="Пятно 2 4"/>
          <p:cNvSpPr/>
          <p:nvPr/>
        </p:nvSpPr>
        <p:spPr>
          <a:xfrm>
            <a:off x="0" y="1285860"/>
            <a:ext cx="4929190" cy="2343160"/>
          </a:xfrm>
          <a:prstGeom prst="irregularSeal2">
            <a:avLst/>
          </a:prstGeom>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b="1" dirty="0" smtClean="0">
                <a:effectLst>
                  <a:outerShdw blurRad="38100" dist="38100" dir="2700000" algn="tl">
                    <a:srgbClr val="000000">
                      <a:alpha val="43137"/>
                    </a:srgbClr>
                  </a:outerShdw>
                </a:effectLst>
              </a:rPr>
              <a:t>Самоубийство?</a:t>
            </a:r>
            <a:endParaRPr lang="ru-RU" sz="2400" b="1" dirty="0">
              <a:effectLst>
                <a:outerShdw blurRad="38100" dist="38100" dir="2700000" algn="tl">
                  <a:srgbClr val="000000">
                    <a:alpha val="43137"/>
                  </a:srgbClr>
                </a:outerShdw>
              </a:effectLst>
            </a:endParaRPr>
          </a:p>
        </p:txBody>
      </p:sp>
      <p:sp>
        <p:nvSpPr>
          <p:cNvPr id="6" name="Пятно 2 5"/>
          <p:cNvSpPr/>
          <p:nvPr/>
        </p:nvSpPr>
        <p:spPr>
          <a:xfrm>
            <a:off x="4214810" y="857232"/>
            <a:ext cx="4929190" cy="2928958"/>
          </a:xfrm>
          <a:prstGeom prst="irregularSeal2">
            <a:avLst/>
          </a:prstGeom>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b="1" dirty="0" smtClean="0">
                <a:effectLst>
                  <a:outerShdw blurRad="38100" dist="38100" dir="2700000" algn="tl">
                    <a:srgbClr val="000000">
                      <a:alpha val="43137"/>
                    </a:srgbClr>
                  </a:outerShdw>
                </a:effectLst>
              </a:rPr>
              <a:t>Её последние слова: «</a:t>
            </a:r>
            <a:r>
              <a:rPr lang="ru-RU" sz="2400" b="1" i="1" dirty="0" smtClean="0">
                <a:solidFill>
                  <a:schemeClr val="bg1"/>
                </a:solidFill>
              </a:rPr>
              <a:t>Он не виноват, а я…»</a:t>
            </a:r>
            <a:endParaRPr lang="ru-RU" sz="2400" b="1" dirty="0">
              <a:solidFill>
                <a:schemeClr val="bg1"/>
              </a:solidFill>
              <a:effectLst>
                <a:outerShdw blurRad="38100" dist="38100" dir="2700000" algn="tl">
                  <a:srgbClr val="000000">
                    <a:alpha val="43137"/>
                  </a:srgbClr>
                </a:outerShdw>
              </a:effectLst>
            </a:endParaRPr>
          </a:p>
        </p:txBody>
      </p:sp>
      <p:sp>
        <p:nvSpPr>
          <p:cNvPr id="7" name="Пятно 2 6"/>
          <p:cNvSpPr/>
          <p:nvPr/>
        </p:nvSpPr>
        <p:spPr>
          <a:xfrm>
            <a:off x="357158" y="3500438"/>
            <a:ext cx="9144000" cy="3357562"/>
          </a:xfrm>
          <a:prstGeom prst="irregularSeal2">
            <a:avLst/>
          </a:prstGeom>
          <a:ln>
            <a:solidFill>
              <a:schemeClr val="bg1"/>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b="1" dirty="0" smtClean="0">
                <a:effectLst>
                  <a:outerShdw blurRad="38100" dist="38100" dir="2700000" algn="tl">
                    <a:srgbClr val="000000">
                      <a:alpha val="43137"/>
                    </a:srgbClr>
                  </a:outerShdw>
                </a:effectLst>
              </a:rPr>
              <a:t>Вся любовная лирика Фета – страстный монолог, обращенный к Марии, полный  раскаяния.</a:t>
            </a:r>
            <a:endParaRPr lang="ru-RU" sz="2400" b="1"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childTnLst>
                                </p:cTn>
                              </p:par>
                            </p:childTnLst>
                          </p:cTn>
                        </p:par>
                        <p:par>
                          <p:cTn id="8" fill="hold">
                            <p:stCondLst>
                              <p:cond delay="5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0"/>
                                        <p:tgtEl>
                                          <p:spTgt spid="3">
                                            <p:txEl>
                                              <p:pRg st="1" end="1"/>
                                            </p:txEl>
                                          </p:spTgt>
                                        </p:tgtEl>
                                      </p:cBhvr>
                                    </p:animEffect>
                                  </p:childTnLst>
                                </p:cTn>
                              </p:par>
                            </p:childTnLst>
                          </p:cTn>
                        </p:par>
                        <p:par>
                          <p:cTn id="12" fill="hold">
                            <p:stCondLst>
                              <p:cond delay="10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0"/>
                                        <p:tgtEl>
                                          <p:spTgt spid="3">
                                            <p:txEl>
                                              <p:pRg st="2" end="2"/>
                                            </p:txEl>
                                          </p:spTgt>
                                        </p:tgtEl>
                                      </p:cBhvr>
                                    </p:animEffect>
                                  </p:childTnLst>
                                </p:cTn>
                              </p:par>
                            </p:childTnLst>
                          </p:cTn>
                        </p:par>
                        <p:par>
                          <p:cTn id="16" fill="hold">
                            <p:stCondLst>
                              <p:cond delay="15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0"/>
                                        <p:tgtEl>
                                          <p:spTgt spid="3">
                                            <p:txEl>
                                              <p:pRg st="3" end="3"/>
                                            </p:txEl>
                                          </p:spTgt>
                                        </p:tgtEl>
                                      </p:cBhvr>
                                    </p:animEffect>
                                  </p:childTnLst>
                                </p:cTn>
                              </p:par>
                            </p:childTnLst>
                          </p:cTn>
                        </p:par>
                        <p:par>
                          <p:cTn id="20" fill="hold">
                            <p:stCondLst>
                              <p:cond delay="20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0"/>
                                        <p:tgtEl>
                                          <p:spTgt spid="3">
                                            <p:txEl>
                                              <p:pRg st="4" end="4"/>
                                            </p:txEl>
                                          </p:spTgt>
                                        </p:tgtEl>
                                      </p:cBhvr>
                                    </p:animEffect>
                                  </p:childTnLst>
                                </p:cTn>
                              </p:par>
                            </p:childTnLst>
                          </p:cTn>
                        </p:par>
                        <p:par>
                          <p:cTn id="24" fill="hold">
                            <p:stCondLst>
                              <p:cond delay="2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0"/>
                                        <p:tgtEl>
                                          <p:spTgt spid="3">
                                            <p:txEl>
                                              <p:pRg st="5" end="5"/>
                                            </p:txEl>
                                          </p:spTgt>
                                        </p:tgtEl>
                                      </p:cBhvr>
                                    </p:animEffect>
                                  </p:childTnLst>
                                </p:cTn>
                              </p:par>
                            </p:childTnLst>
                          </p:cTn>
                        </p:par>
                        <p:par>
                          <p:cTn id="28" fill="hold">
                            <p:stCondLst>
                              <p:cond delay="30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0"/>
                                        <p:tgtEl>
                                          <p:spTgt spid="3">
                                            <p:txEl>
                                              <p:pRg st="6" end="6"/>
                                            </p:txEl>
                                          </p:spTgt>
                                        </p:tgtEl>
                                      </p:cBhvr>
                                    </p:animEffect>
                                  </p:childTnLst>
                                </p:cTn>
                              </p:par>
                            </p:childTnLst>
                          </p:cTn>
                        </p:par>
                        <p:par>
                          <p:cTn id="32" fill="hold">
                            <p:stCondLst>
                              <p:cond delay="350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0"/>
                                        <p:tgtEl>
                                          <p:spTgt spid="3">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2000"/>
                                        <p:tgtEl>
                                          <p:spTgt spid="3">
                                            <p:txEl>
                                              <p:pRg st="0" end="0"/>
                                            </p:txEl>
                                          </p:spTgt>
                                        </p:tgtEl>
                                      </p:cBhvr>
                                    </p:animEffect>
                                    <p:set>
                                      <p:cBhvr>
                                        <p:cTn id="40" dur="1" fill="hold">
                                          <p:stCondLst>
                                            <p:cond delay="1999"/>
                                          </p:stCondLst>
                                        </p:cTn>
                                        <p:tgtEl>
                                          <p:spTgt spid="3">
                                            <p:txEl>
                                              <p:pRg st="0" end="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2000"/>
                                        <p:tgtEl>
                                          <p:spTgt spid="3">
                                            <p:txEl>
                                              <p:pRg st="1" end="1"/>
                                            </p:txEl>
                                          </p:spTgt>
                                        </p:tgtEl>
                                      </p:cBhvr>
                                    </p:animEffect>
                                    <p:set>
                                      <p:cBhvr>
                                        <p:cTn id="43" dur="1" fill="hold">
                                          <p:stCondLst>
                                            <p:cond delay="1999"/>
                                          </p:stCondLst>
                                        </p:cTn>
                                        <p:tgtEl>
                                          <p:spTgt spid="3">
                                            <p:txEl>
                                              <p:pRg st="1" end="1"/>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2000"/>
                                        <p:tgtEl>
                                          <p:spTgt spid="3">
                                            <p:txEl>
                                              <p:pRg st="2" end="2"/>
                                            </p:txEl>
                                          </p:spTgt>
                                        </p:tgtEl>
                                      </p:cBhvr>
                                    </p:animEffect>
                                    <p:set>
                                      <p:cBhvr>
                                        <p:cTn id="46" dur="1" fill="hold">
                                          <p:stCondLst>
                                            <p:cond delay="1999"/>
                                          </p:stCondLst>
                                        </p:cTn>
                                        <p:tgtEl>
                                          <p:spTgt spid="3">
                                            <p:txEl>
                                              <p:pRg st="2" end="2"/>
                                            </p:txEl>
                                          </p:spTgt>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2000"/>
                                        <p:tgtEl>
                                          <p:spTgt spid="3">
                                            <p:txEl>
                                              <p:pRg st="3" end="3"/>
                                            </p:txEl>
                                          </p:spTgt>
                                        </p:tgtEl>
                                      </p:cBhvr>
                                    </p:animEffect>
                                    <p:set>
                                      <p:cBhvr>
                                        <p:cTn id="49" dur="1" fill="hold">
                                          <p:stCondLst>
                                            <p:cond delay="1999"/>
                                          </p:stCondLst>
                                        </p:cTn>
                                        <p:tgtEl>
                                          <p:spTgt spid="3">
                                            <p:txEl>
                                              <p:pRg st="3" end="3"/>
                                            </p:txEl>
                                          </p:spTgt>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2000"/>
                                        <p:tgtEl>
                                          <p:spTgt spid="3">
                                            <p:txEl>
                                              <p:pRg st="4" end="4"/>
                                            </p:txEl>
                                          </p:spTgt>
                                        </p:tgtEl>
                                      </p:cBhvr>
                                    </p:animEffect>
                                    <p:set>
                                      <p:cBhvr>
                                        <p:cTn id="52" dur="1" fill="hold">
                                          <p:stCondLst>
                                            <p:cond delay="1999"/>
                                          </p:stCondLst>
                                        </p:cTn>
                                        <p:tgtEl>
                                          <p:spTgt spid="3">
                                            <p:txEl>
                                              <p:pRg st="4" end="4"/>
                                            </p:txEl>
                                          </p:spTgt>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2000"/>
                                        <p:tgtEl>
                                          <p:spTgt spid="3">
                                            <p:txEl>
                                              <p:pRg st="5" end="5"/>
                                            </p:txEl>
                                          </p:spTgt>
                                        </p:tgtEl>
                                      </p:cBhvr>
                                    </p:animEffect>
                                    <p:set>
                                      <p:cBhvr>
                                        <p:cTn id="55" dur="1" fill="hold">
                                          <p:stCondLst>
                                            <p:cond delay="1999"/>
                                          </p:stCondLst>
                                        </p:cTn>
                                        <p:tgtEl>
                                          <p:spTgt spid="3">
                                            <p:txEl>
                                              <p:pRg st="5" end="5"/>
                                            </p:txEl>
                                          </p:spTgt>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2000"/>
                                        <p:tgtEl>
                                          <p:spTgt spid="3">
                                            <p:txEl>
                                              <p:pRg st="6" end="6"/>
                                            </p:txEl>
                                          </p:spTgt>
                                        </p:tgtEl>
                                      </p:cBhvr>
                                    </p:animEffect>
                                    <p:set>
                                      <p:cBhvr>
                                        <p:cTn id="58" dur="1" fill="hold">
                                          <p:stCondLst>
                                            <p:cond delay="1999"/>
                                          </p:stCondLst>
                                        </p:cTn>
                                        <p:tgtEl>
                                          <p:spTgt spid="3">
                                            <p:txEl>
                                              <p:pRg st="6" end="6"/>
                                            </p:txEl>
                                          </p:spTgt>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2000"/>
                                        <p:tgtEl>
                                          <p:spTgt spid="3">
                                            <p:txEl>
                                              <p:pRg st="7" end="7"/>
                                            </p:txEl>
                                          </p:spTgt>
                                        </p:tgtEl>
                                      </p:cBhvr>
                                    </p:animEffect>
                                    <p:set>
                                      <p:cBhvr>
                                        <p:cTn id="61" dur="1" fill="hold">
                                          <p:stCondLst>
                                            <p:cond delay="1999"/>
                                          </p:stCondLst>
                                        </p:cTn>
                                        <p:tgtEl>
                                          <p:spTgt spid="3">
                                            <p:txEl>
                                              <p:pRg st="7" end="7"/>
                                            </p:txEl>
                                          </p:spTgt>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fade">
                                      <p:cBhvr>
                                        <p:cTn id="64" dur="2000"/>
                                        <p:tgtEl>
                                          <p:spTgt spid="5"/>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2000"/>
                                        <p:tgtEl>
                                          <p:spTgt spid="6"/>
                                        </p:tgtEl>
                                      </p:cBhvr>
                                    </p:animEffect>
                                  </p:childTnLst>
                                </p:cTn>
                              </p:par>
                            </p:childTnLst>
                          </p:cTn>
                        </p:par>
                        <p:par>
                          <p:cTn id="70" fill="hold">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ru-RU" b="1" dirty="0" smtClean="0">
                <a:ln>
                  <a:solidFill>
                    <a:schemeClr val="bg1"/>
                  </a:solidFill>
                </a:ln>
                <a:effectLst>
                  <a:outerShdw blurRad="38100" dist="38100" dir="2700000" algn="tl">
                    <a:srgbClr val="000000">
                      <a:alpha val="43137"/>
                    </a:srgbClr>
                  </a:outerShdw>
                </a:effectLst>
              </a:rPr>
              <a:t>Смерть Афанасия Фета</a:t>
            </a:r>
            <a:endParaRPr lang="ru-RU" dirty="0"/>
          </a:p>
        </p:txBody>
      </p:sp>
      <p:sp>
        <p:nvSpPr>
          <p:cNvPr id="3" name="Содержимое 2"/>
          <p:cNvSpPr>
            <a:spLocks noGrp="1"/>
          </p:cNvSpPr>
          <p:nvPr>
            <p:ph idx="1"/>
          </p:nvPr>
        </p:nvSpPr>
        <p:spPr>
          <a:xfrm>
            <a:off x="457200" y="785794"/>
            <a:ext cx="8229600" cy="5340369"/>
          </a:xfrm>
        </p:spPr>
        <p:txBody>
          <a:bodyPr/>
          <a:lstStyle/>
          <a:p>
            <a:r>
              <a:rPr lang="ru-RU" b="1" dirty="0" smtClean="0">
                <a:ln>
                  <a:solidFill>
                    <a:schemeClr val="bg1"/>
                  </a:solidFill>
                </a:ln>
              </a:rPr>
              <a:t>Предполагают, что смерть Фета началась с попытки самоубийства;</a:t>
            </a:r>
          </a:p>
          <a:p>
            <a:r>
              <a:rPr lang="ru-RU" b="1" i="1" dirty="0" smtClean="0">
                <a:ln>
                  <a:solidFill>
                    <a:schemeClr val="bg1"/>
                  </a:solidFill>
                </a:ln>
              </a:rPr>
              <a:t>«Не понимаю сознательного преумножения страданий, добровольно иду к неизбежному»</a:t>
            </a:r>
            <a:r>
              <a:rPr lang="ru-RU" b="1" dirty="0" smtClean="0">
                <a:ln>
                  <a:solidFill>
                    <a:schemeClr val="bg1"/>
                  </a:solidFill>
                </a:ln>
              </a:rPr>
              <a:t>.</a:t>
            </a:r>
          </a:p>
          <a:p>
            <a:r>
              <a:rPr lang="ru-RU" b="1" dirty="0" smtClean="0">
                <a:ln>
                  <a:solidFill>
                    <a:schemeClr val="bg1"/>
                  </a:solidFill>
                </a:ln>
              </a:rPr>
              <a:t>Хватает стилет для разрезания бумаги…</a:t>
            </a:r>
          </a:p>
          <a:p>
            <a:r>
              <a:rPr lang="ru-RU" b="1" dirty="0" smtClean="0">
                <a:ln>
                  <a:solidFill>
                    <a:schemeClr val="bg1"/>
                  </a:solidFill>
                </a:ln>
              </a:rPr>
              <a:t>Бежит в столовую…хватается за дверцу ящика, где хранились ножи… падает…умирает.</a:t>
            </a:r>
          </a:p>
          <a:p>
            <a:endParaRPr lang="ru-RU" b="1" dirty="0" smtClean="0">
              <a:ln>
                <a:solidFill>
                  <a:schemeClr val="bg1"/>
                </a:solidFill>
              </a:ln>
            </a:endParaRP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ru-RU" b="1" dirty="0" smtClean="0">
                <a:ln>
                  <a:solidFill>
                    <a:schemeClr val="bg1"/>
                  </a:solidFill>
                </a:ln>
                <a:effectLst>
                  <a:outerShdw blurRad="38100" dist="38100" dir="2700000" algn="tl">
                    <a:srgbClr val="000000">
                      <a:alpha val="43137"/>
                    </a:srgbClr>
                  </a:outerShdw>
                </a:effectLst>
              </a:rPr>
              <a:t>Особенности лирики</a:t>
            </a:r>
            <a:endParaRPr lang="ru-RU" b="1" dirty="0">
              <a:ln>
                <a:solidFill>
                  <a:schemeClr val="bg1"/>
                </a:solidFill>
              </a:ln>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928662" y="857232"/>
            <a:ext cx="8215338" cy="5268931"/>
          </a:xfrm>
        </p:spPr>
        <p:txBody>
          <a:bodyPr>
            <a:normAutofit fontScale="92500" lnSpcReduction="20000"/>
          </a:bodyPr>
          <a:lstStyle/>
          <a:p>
            <a:r>
              <a:rPr lang="ru-RU" b="1" dirty="0" smtClean="0">
                <a:ln>
                  <a:solidFill>
                    <a:schemeClr val="bg1"/>
                  </a:solidFill>
                </a:ln>
              </a:rPr>
              <a:t>Стремление уйти от повседневной действительности в «светлое царство мечты»;</a:t>
            </a:r>
          </a:p>
          <a:p>
            <a:r>
              <a:rPr lang="ru-RU" b="1" dirty="0" smtClean="0">
                <a:ln>
                  <a:solidFill>
                    <a:schemeClr val="bg1"/>
                  </a:solidFill>
                </a:ln>
              </a:rPr>
              <a:t>Основное содержание его поэзии: «вечная красота природы и бесконечная сила любви»  – «чистая поэзия» (В.Соловьев);</a:t>
            </a:r>
          </a:p>
          <a:p>
            <a:r>
              <a:rPr lang="ru-RU" b="1" dirty="0" smtClean="0">
                <a:ln>
                  <a:solidFill>
                    <a:schemeClr val="bg1"/>
                  </a:solidFill>
                </a:ln>
              </a:rPr>
              <a:t>Разговор о самом важном ограничивается прозрачным намёком;</a:t>
            </a:r>
          </a:p>
          <a:p>
            <a:r>
              <a:rPr lang="ru-RU" b="1" dirty="0" smtClean="0">
                <a:ln>
                  <a:solidFill>
                    <a:schemeClr val="bg1"/>
                  </a:solidFill>
                </a:ln>
              </a:rPr>
              <a:t>Настроение – светлое, жизнерадостное;</a:t>
            </a:r>
          </a:p>
          <a:p>
            <a:r>
              <a:rPr lang="ru-RU" b="1" dirty="0" smtClean="0">
                <a:ln>
                  <a:solidFill>
                    <a:schemeClr val="bg1"/>
                  </a:solidFill>
                </a:ln>
              </a:rPr>
              <a:t>В лирике нет тоски, страданий, трагического разлада – только тихая, светлая грусть;</a:t>
            </a:r>
          </a:p>
          <a:p>
            <a:r>
              <a:rPr lang="ru-RU" b="1" dirty="0" smtClean="0">
                <a:ln>
                  <a:solidFill>
                    <a:schemeClr val="bg1"/>
                  </a:solidFill>
                </a:ln>
              </a:rPr>
              <a:t>Умеет видеть красоту жизни во всех явлениях действительности, даже в самых обыденных.</a:t>
            </a:r>
            <a:endParaRPr lang="ru-RU" b="1" dirty="0">
              <a:ln>
                <a:solidFill>
                  <a:schemeClr val="bg1"/>
                </a:solidFill>
              </a:ln>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28670"/>
          </a:xfrm>
        </p:spPr>
        <p:txBody>
          <a:bodyPr/>
          <a:lstStyle/>
          <a:p>
            <a:r>
              <a:rPr lang="ru-RU" b="1" dirty="0" smtClean="0">
                <a:ln>
                  <a:solidFill>
                    <a:schemeClr val="bg1"/>
                  </a:solidFill>
                </a:ln>
                <a:effectLst>
                  <a:outerShdw blurRad="38100" dist="38100" dir="2700000" algn="tl">
                    <a:srgbClr val="000000">
                      <a:alpha val="43137"/>
                    </a:srgbClr>
                  </a:outerShdw>
                </a:effectLst>
              </a:rPr>
              <a:t>Особенности лирики</a:t>
            </a:r>
            <a:endParaRPr lang="ru-RU" dirty="0"/>
          </a:p>
        </p:txBody>
      </p:sp>
      <p:sp>
        <p:nvSpPr>
          <p:cNvPr id="3" name="Содержимое 2"/>
          <p:cNvSpPr>
            <a:spLocks noGrp="1"/>
          </p:cNvSpPr>
          <p:nvPr>
            <p:ph idx="1"/>
          </p:nvPr>
        </p:nvSpPr>
        <p:spPr>
          <a:xfrm>
            <a:off x="500034" y="857232"/>
            <a:ext cx="8401080" cy="5340369"/>
          </a:xfrm>
        </p:spPr>
        <p:txBody>
          <a:bodyPr>
            <a:normAutofit lnSpcReduction="10000"/>
          </a:bodyPr>
          <a:lstStyle/>
          <a:p>
            <a:r>
              <a:rPr lang="ru-RU" dirty="0" smtClean="0"/>
              <a:t>«</a:t>
            </a:r>
            <a:r>
              <a:rPr lang="ru-RU" b="1" dirty="0" smtClean="0">
                <a:ln>
                  <a:solidFill>
                    <a:schemeClr val="bg1"/>
                  </a:solidFill>
                </a:ln>
              </a:rPr>
              <a:t>поэт мгновенья» – умение передавать полноту текущей минуты, мимолетные, неуловимые, часто смутные ощущения;</a:t>
            </a:r>
          </a:p>
          <a:p>
            <a:r>
              <a:rPr lang="ru-RU" b="1" dirty="0" smtClean="0">
                <a:ln>
                  <a:solidFill>
                    <a:schemeClr val="bg1"/>
                  </a:solidFill>
                </a:ln>
              </a:rPr>
              <a:t>Узость тематики: природа, любовь, красота;</a:t>
            </a:r>
          </a:p>
          <a:p>
            <a:pPr>
              <a:buNone/>
            </a:pPr>
            <a:r>
              <a:rPr lang="ru-RU" b="1" dirty="0" smtClean="0">
                <a:ln>
                  <a:solidFill>
                    <a:schemeClr val="bg1"/>
                  </a:solidFill>
                </a:ln>
              </a:rPr>
              <a:t>«Поэтическую трапезу г.Фета, за весьма редким исключением </a:t>
            </a:r>
            <a:r>
              <a:rPr lang="ru-RU" b="1" dirty="0" err="1" smtClean="0">
                <a:ln>
                  <a:solidFill>
                    <a:schemeClr val="bg1"/>
                  </a:solidFill>
                </a:ln>
              </a:rPr>
              <a:t>составляют:вечер</a:t>
            </a:r>
            <a:r>
              <a:rPr lang="ru-RU" b="1" dirty="0" smtClean="0">
                <a:ln>
                  <a:solidFill>
                    <a:schemeClr val="bg1"/>
                  </a:solidFill>
                </a:ln>
              </a:rPr>
              <a:t> весенний, вечер летний, вечер зимний, утро весеннее, утро летнее, утро зимнее; затем: кончик ножки, душистый локон и прекрасные плечи».</a:t>
            </a:r>
          </a:p>
          <a:p>
            <a:pPr algn="r">
              <a:buNone/>
            </a:pPr>
            <a:r>
              <a:rPr lang="ru-RU" b="1" dirty="0" smtClean="0">
                <a:ln>
                  <a:solidFill>
                    <a:schemeClr val="bg1"/>
                  </a:solidFill>
                </a:ln>
              </a:rPr>
              <a:t> </a:t>
            </a:r>
            <a:r>
              <a:rPr lang="ru-RU" b="1" dirty="0" smtClean="0">
                <a:ln>
                  <a:solidFill>
                    <a:schemeClr val="bg1"/>
                  </a:solidFill>
                </a:ln>
                <a:effectLst>
                  <a:outerShdw blurRad="38100" dist="38100" dir="2700000" algn="tl">
                    <a:srgbClr val="000000">
                      <a:alpha val="43137"/>
                    </a:srgbClr>
                  </a:outerShdw>
                </a:effectLst>
              </a:rPr>
              <a:t>Салтыков-Щедрин</a:t>
            </a:r>
          </a:p>
          <a:p>
            <a:endParaRPr lang="ru-RU" b="1" dirty="0">
              <a:ln>
                <a:solidFill>
                  <a:schemeClr val="bg1"/>
                </a:solidFill>
              </a:ln>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3000"/>
                                        <p:tgtEl>
                                          <p:spTgt spid="3">
                                            <p:txEl>
                                              <p:pRg st="2" end="2"/>
                                            </p:txEl>
                                          </p:spTgt>
                                        </p:tgtEl>
                                      </p:cBhvr>
                                    </p:animEffect>
                                  </p:childTnLst>
                                </p:cTn>
                              </p:par>
                            </p:childTnLst>
                          </p:cTn>
                        </p:par>
                        <p:par>
                          <p:cTn id="18" fill="hold">
                            <p:stCondLst>
                              <p:cond delay="3000"/>
                            </p:stCondLst>
                            <p:childTnLst>
                              <p:par>
                                <p:cTn id="19" presetID="53"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3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3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710</Words>
  <PresentationFormat>Экран (4:3)</PresentationFormat>
  <Paragraphs>78</Paragraphs>
  <Slides>9</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Слайд 1</vt:lpstr>
      <vt:lpstr>Загадки Афанасия Фета</vt:lpstr>
      <vt:lpstr>Противоречия Афанасия Фета</vt:lpstr>
      <vt:lpstr>Противоречия Афанасия Фета</vt:lpstr>
      <vt:lpstr>Любовь Афанасия Фета</vt:lpstr>
      <vt:lpstr>Любовь Афанасия Фета</vt:lpstr>
      <vt:lpstr>Смерть Афанасия Фета</vt:lpstr>
      <vt:lpstr>Особенности лирики</vt:lpstr>
      <vt:lpstr>Особенности лирики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Your User Name</cp:lastModifiedBy>
  <cp:revision>24</cp:revision>
  <dcterms:modified xsi:type="dcterms:W3CDTF">2011-04-21T15:13:43Z</dcterms:modified>
</cp:coreProperties>
</file>