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2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4" r:id="rId15"/>
    <p:sldId id="270" r:id="rId16"/>
    <p:sldId id="271" r:id="rId17"/>
    <p:sldId id="279" r:id="rId18"/>
    <p:sldId id="272" r:id="rId19"/>
    <p:sldId id="273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3974-848C-47FE-93C9-82B31551EFB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2DC0-487C-49BE-B049-ED66D5EB7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3974-848C-47FE-93C9-82B31551EFB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2DC0-487C-49BE-B049-ED66D5EB7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3974-848C-47FE-93C9-82B31551EFB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2DC0-487C-49BE-B049-ED66D5EB7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3974-848C-47FE-93C9-82B31551EFB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2DC0-487C-49BE-B049-ED66D5EB7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3974-848C-47FE-93C9-82B31551EFB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2DC0-487C-49BE-B049-ED66D5EB7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3974-848C-47FE-93C9-82B31551EFB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2DC0-487C-49BE-B049-ED66D5EB7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3974-848C-47FE-93C9-82B31551EFB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2DC0-487C-49BE-B049-ED66D5EB7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3974-848C-47FE-93C9-82B31551EFB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2DC0-487C-49BE-B049-ED66D5EB7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3974-848C-47FE-93C9-82B31551EFB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2DC0-487C-49BE-B049-ED66D5EB7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3974-848C-47FE-93C9-82B31551EFB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2DC0-487C-49BE-B049-ED66D5EB7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3974-848C-47FE-93C9-82B31551EFB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2DC0-487C-49BE-B049-ED66D5EB7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93974-848C-47FE-93C9-82B31551EFB1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F2DC0-487C-49BE-B049-ED66D5EB7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A4%D0%B0%D0%B9%D0%BB:Lomonosov-house_marburg1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iki/%D0%A4%D0%B0%D0%B9%D0%BB:Lomonosov_passport_Marburg_174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4%D1%80%D0%B0%D0%B9%D0%B1%D0%B5%D1%80%D0%B3" TargetMode="External"/><Relationship Id="rId5" Type="http://schemas.openxmlformats.org/officeDocument/2006/relationships/hyperlink" Target="http://ru.wikipedia.org/wiki/%D0%9F%D0%B5%D1%82%D0%B5%D1%80%D0%B1%D1%83%D1%80%D0%B3" TargetMode="External"/><Relationship Id="rId4" Type="http://schemas.openxmlformats.org/officeDocument/2006/relationships/hyperlink" Target="http://ru.wikipedia.org/wiki/1739_%D0%B3%D0%BE%D0%B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A4%D0%B0%D0%B9%D0%BB:Lomonosov_s_Laboratory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u.wikipedia.org/wiki/%D0%A4%D0%B0%D0%B9%D0%BB:Lomonosov_Academicus_1745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pedia.org/wiki/%D0%A4%D0%B0%D0%B9%D0%BB:Lomonosov_Grave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90%D0%BB%D0%B5%D0%BA%D1%81%D0%B0%D0%BD%D0%B4%D1%80%D0%BE-%D0%9D%D0%B5%D0%B2%D1%81%D0%BA%D0%B0%D1%8F_%D0%BB%D0%B0%D0%B2%D1%80%D0%B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u.wikipedia.org/wiki/%D0%A4%D0%B0%D0%B9%D0%BB:Lomonosov_s_house_on_Moyka_river_in_St.jpg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u.wikipedia.org/wiki/%D0%A4%D0%B0%D0%B9%D0%BB:Lomonosov_Shubin_1792.jpg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ru.wikipedia.org/wiki/%D0%A4%D0%B0%D0%B9%D0%BB:Lomonosov_Word_about_the_air_phenomena_occurring_from_electrical_force_1753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ru.wikipedia.org/wiki/%D0%A4%D0%B0%D0%B9%D0%BB:Lomonosov_Russiche_Grammatik_Deutsche_StPetersburg_1764.jpg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ru.wikipedia.org/wiki/%D0%A4%D0%B0%D0%B9%D0%BB:Lomonosov_1000.jpg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ru.wikipedia.org/wiki/%D0%A4%D0%B0%D0%B9%D0%BB:Lomonosov_PeterI_mosaic_1754.jpg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ru.wikipedia.org/wiki/%D0%A4%D0%B0%D0%B9%D0%BB:Lomonosov_Poltava_1762_1764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gi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1%80%D1%85%D0%B0%D0%BD%D0%B3%D0%B5%D0%BB%D1%8C%D1%81%D0%BA%D0%B8%D0%B9_%D0%B3%D0%BE%D1%80%D0%BE%D0%B4%D1%81%D0%BA%D0%BE%D0%B9_%D0%BB%D0%B8%D1%86%D0%B5%D0%B9_%D0%B8%D0%BC%D0%B5%D0%BD%D0%B8_%D0%9C._%D0%92._%D0%9B%D0%BE%D0%BC%D0%BE%D0%BD%D0%BE%D1%81%D0%BE%D0%B2%D0%B0" TargetMode="External"/><Relationship Id="rId3" Type="http://schemas.openxmlformats.org/officeDocument/2006/relationships/hyperlink" Target="http://ru.wikipedia.org/wiki/%D0%9C%D1%83%D0%B7%D0%B5%D0%B9_%D0%9C.%D0%92._%D0%9B%D0%BE%D0%BC%D0%BE%D0%BD%D0%BE%D1%81%D0%BE%D0%B2%D0%B0" TargetMode="External"/><Relationship Id="rId7" Type="http://schemas.openxmlformats.org/officeDocument/2006/relationships/hyperlink" Target="http://ru.wikipedia.org/w/index.php?title=%D0%A1%D0%B5%D0%B2%D0%B5%D1%80%D0%BD%D1%8B%D0%B9_%D0%90%D1%80%D0%BA%D1%82%D0%B8%D1%87%D0%B5%D1%81%D0%BA%D0%B8%D0%B9_%D0%A4%D0%B5%D0%B4%D0%B5%D1%80%D0%B0%D0%BB%D1%8C%D0%BD%D1%8B%D0%B9_%D0%A3%D0%BD%D0%B8%D0%B2%D0%B5%D1%80%D1%81%D0%B8%D1%82%D0%B5%D1%82_%D0%B8%D0%BC%D0%B5%D0%BD%D0%B8_%D0%9C.%D0%92._%D0%9B%D0%BE%D0%BC%D0%BE%D0%BD%D0%BE%D1%81%D0%BE%D0%B2%D0%B0&amp;action=edit&amp;redlink=1" TargetMode="External"/><Relationship Id="rId2" Type="http://schemas.openxmlformats.org/officeDocument/2006/relationships/hyperlink" Target="http://ru.wikipedia.org/wiki/%D0%9C%D0%BE%D1%81%D0%BA%D0%BE%D0%B2%D1%81%D0%BA%D0%B8%D0%B9_%D0%B3%D0%BE%D1%81%D1%83%D0%B4%D0%B0%D1%80%D1%81%D1%82%D0%B2%D0%B5%D0%BD%D0%BD%D1%8B%D0%B9_%D1%83%D0%BD%D0%B8%D0%B2%D0%B5%D1%80%D1%81%D0%B8%D1%82%D0%B5%D1%82_%D0%B8%D0%BC%D0%B5%D0%BD%D0%B8_%D0%9C._%D0%92._%D0%9B%D0%BE%D0%BC%D0%BE%D0%BD%D0%BE%D1%81%D0%BE%D0%B2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0%D1%80%D1%85%D0%B0%D0%BD%D0%B3%D0%B5%D0%BB%D1%8C%D1%81%D0%BA%D0%B8%D0%B9_%D1%82%D0%B5%D0%B0%D1%82%D1%80_%D0%B4%D1%80%D0%B0%D0%BC%D1%8B_%D0%B8%D0%BC%D0%B5%D0%BD%D0%B8_%D0%9C._%D0%92._%D0%9B%D0%BE%D0%BC%D0%BE%D0%BD%D0%BE%D1%81%D0%BE%D0%B2%D0%B0" TargetMode="External"/><Relationship Id="rId5" Type="http://schemas.openxmlformats.org/officeDocument/2006/relationships/hyperlink" Target="http://ru.wikipedia.org/wiki/%D0%9C%D0%BE%D1%81%D0%BA%D0%BE%D0%B2%D1%81%D0%BA%D0%B0%D1%8F_%D0%B3%D0%BE%D1%81%D1%83%D0%B4%D0%B0%D1%80%D1%81%D1%82%D0%B2%D0%B5%D0%BD%D0%BD%D0%B0%D1%8F_%D0%B0%D0%BA%D0%B0%D0%B4%D0%B5%D0%BC%D0%B8%D1%8F_%D1%82%D0%BE%D0%BD%D0%BA%D0%BE%D0%B9_%D1%85%D0%B8%D0%BC%D0%B8%D1%87%D0%B5%D1%81%D0%BA%D0%BE%D0%B9_%D1%82%D0%B5%D1%85%D0%BD%D0%BE%D0%BB%D0%BE%D0%B3%D0%B8%D0%B8_%D0%B8%D0%BC._%D0%9C._%D0%92._%D0%9B%D0%BE%D0%BC%D0%BE%D0%BD%D0%BE%D1%81%D0%BE%D0%B2%D0%B0" TargetMode="External"/><Relationship Id="rId10" Type="http://schemas.openxmlformats.org/officeDocument/2006/relationships/hyperlink" Target="http://ru.wikipedia.org/wiki/%D0%A5%D0%BE%D0%BB%D0%BC%D0%BE%D0%B3%D0%BE%D1%80%D1%8B" TargetMode="External"/><Relationship Id="rId4" Type="http://schemas.openxmlformats.org/officeDocument/2006/relationships/hyperlink" Target="http://ru.wikipedia.org/wiki/%D0%A0%D0%BE%D1%81%D1%81%D0%B8%D0%B9%D1%81%D0%BA%D0%B0%D1%8F_%D0%B0%D0%BA%D0%B0%D0%B4%D0%B5%D0%BC%D0%B8%D1%8F_%D0%BD%D0%B0%D1%83%D0%BA" TargetMode="External"/><Relationship Id="rId9" Type="http://schemas.openxmlformats.org/officeDocument/2006/relationships/hyperlink" Target="http://ru.wikipedia.org/w/index.php?title=%D0%A5%D0%BE%D0%BB%D0%BC%D0%BE%D0%B3%D0%BE%D1%80%D1%81%D0%BA%D0%B0%D1%8F_%D1%81%D1%80%D0%B5%D0%B4%D0%BD%D1%8F%D1%8F_%D1%88%D0%BA%D0%BE%D0%BB%D0%B0_%D0%B8%D0%BC%D0%B5%D0%BD%D0%B8_%D0%9C._%D0%92._%D0%9B%D0%BE%D0%BC%D0%BE%D0%BD%D0%BE%D1%81%D0%BE%D0%B2%D0%B0&amp;action=edit&amp;redlink=1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724_%D0%B3%D0%BE%D0%B4" TargetMode="External"/><Relationship Id="rId13" Type="http://schemas.openxmlformats.org/officeDocument/2006/relationships/hyperlink" Target="http://ru.wikipedia.org/wiki/17_%D0%B0%D0%BF%D1%80%D0%B5%D0%BB%D1%8F" TargetMode="External"/><Relationship Id="rId3" Type="http://schemas.openxmlformats.org/officeDocument/2006/relationships/hyperlink" Target="http://ru.wikipedia.org/wiki/%D0%9F%D1%80%D0%B0%D0%B7%D0%B4%D0%BD%D0%B8%D0%BA" TargetMode="External"/><Relationship Id="rId7" Type="http://schemas.openxmlformats.org/officeDocument/2006/relationships/hyperlink" Target="http://ru.wikipedia.org/wiki/8_%D1%84%D0%B5%D0%B2%D1%80%D0%B0%D0%BB%D1%8F" TargetMode="External"/><Relationship Id="rId12" Type="http://schemas.openxmlformats.org/officeDocument/2006/relationships/hyperlink" Target="http://ru.wikipedia.org/wiki/2011_%D0%B3%D0%BE%D0%B4" TargetMode="External"/><Relationship Id="rId2" Type="http://schemas.openxmlformats.org/officeDocument/2006/relationships/hyperlink" Target="http://ru.wikipedia.org/wiki/1999_%D0%B3%D0%BE%D0%B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F%D1%91%D1%82%D1%80_I_%D0%92%D0%B5%D0%BB%D0%B8%D0%BA%D0%B8%D0%B9" TargetMode="External"/><Relationship Id="rId11" Type="http://schemas.openxmlformats.org/officeDocument/2006/relationships/hyperlink" Target="http://ru.wikipedia.org/wiki/18_%D0%B0%D0%BF%D1%80%D0%B5%D0%BB%D1%8F" TargetMode="External"/><Relationship Id="rId5" Type="http://schemas.openxmlformats.org/officeDocument/2006/relationships/hyperlink" Target="http://ru.wikipedia.org/wiki/%D0%98%D0%BC%D0%BF%D0%B5%D1%80%D0%B0%D1%82%D0%BE%D1%80" TargetMode="External"/><Relationship Id="rId10" Type="http://schemas.openxmlformats.org/officeDocument/2006/relationships/hyperlink" Target="http://ru.wikipedia.org/wiki/2010_%D0%B3%D0%BE%D0%B4" TargetMode="External"/><Relationship Id="rId4" Type="http://schemas.openxmlformats.org/officeDocument/2006/relationships/hyperlink" Target="http://ru.wikipedia.org/wiki/%D0%A0%D0%BE%D1%81%D1%81%D0%B8%D0%B9%D1%81%D0%BA%D0%B0%D1%8F_%D0%B0%D0%BA%D0%B0%D0%B4%D0%B5%D0%BC%D0%B8%D1%8F_%D0%BD%D0%B0%D1%83%D0%BA" TargetMode="External"/><Relationship Id="rId9" Type="http://schemas.openxmlformats.org/officeDocument/2006/relationships/hyperlink" Target="http://ru.wikipedia.org/wiki/%D0%92%D0%BE%D1%81%D0%BA%D1%80%D0%B5%D1%81%D0%B5%D0%BD%D1%8C%D0%B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Gukor.jpg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%D0%A4%D0%B0%D0%B9%D0%BB:Lomonosov_paper_01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A4%D0%B0%D0%B9%D0%BB:Lomonosov_SGLAcademy.jpg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143932" cy="563231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Научно – практическая конференция </a:t>
            </a:r>
          </a:p>
          <a:p>
            <a:r>
              <a:rPr lang="ru-RU" sz="6000" b="1" i="1" dirty="0" smtClean="0">
                <a:solidFill>
                  <a:srgbClr val="FF0000"/>
                </a:solidFill>
              </a:rPr>
              <a:t>« Взгляд в будущее»</a:t>
            </a:r>
          </a:p>
          <a:p>
            <a:pPr algn="r"/>
            <a:endParaRPr lang="ru-RU" sz="3200" b="1" i="1" dirty="0" smtClean="0">
              <a:solidFill>
                <a:srgbClr val="FF0000"/>
              </a:solidFill>
            </a:endParaRPr>
          </a:p>
          <a:p>
            <a:pPr algn="r"/>
            <a:endParaRPr lang="ru-RU" sz="3200" b="1" i="1" dirty="0">
              <a:solidFill>
                <a:srgbClr val="FF0000"/>
              </a:solidFill>
            </a:endParaRPr>
          </a:p>
          <a:p>
            <a:pPr algn="r"/>
            <a:r>
              <a:rPr lang="ru-RU" sz="2800" b="1" i="1" dirty="0" smtClean="0"/>
              <a:t>Не бойся, что не знаешь, бойся, что не учишься</a:t>
            </a:r>
          </a:p>
          <a:p>
            <a:endParaRPr lang="ru-RU" sz="6000" b="1" i="1" dirty="0">
              <a:solidFill>
                <a:srgbClr val="FF0000"/>
              </a:solidFill>
            </a:endParaRPr>
          </a:p>
          <a:p>
            <a:pPr algn="r"/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</a:rPr>
              <a:t>26 апреля 2011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Ломоносов за границей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6000768"/>
            <a:ext cx="71438" cy="12539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85852" y="1214422"/>
            <a:ext cx="7715304" cy="491174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400" dirty="0"/>
              <a:t> </a:t>
            </a:r>
            <a:r>
              <a:rPr lang="ru-RU" sz="7400" dirty="0" smtClean="0"/>
              <a:t> </a:t>
            </a:r>
          </a:p>
          <a:p>
            <a:r>
              <a:rPr lang="ru-RU" sz="7400" dirty="0" smtClean="0"/>
              <a:t> </a:t>
            </a:r>
            <a:r>
              <a:rPr lang="ru-RU" sz="11200" b="1" dirty="0"/>
              <a:t>В Сибири работала </a:t>
            </a:r>
            <a:r>
              <a:rPr lang="ru-RU" sz="11200" b="1" dirty="0" smtClean="0"/>
              <a:t>экспедиция из </a:t>
            </a:r>
            <a:r>
              <a:rPr lang="ru-RU" sz="11200" b="1" dirty="0"/>
              <a:t>Академии наук, но в ее составе не хватало химика, знающего горное дело. Западноевропейские химики отказывались от предложения ехать на большое расстояние порядка 10 тысяч вёрст. Тогда и было решено послать русских студентов на обучение в Германию</a:t>
            </a:r>
            <a:r>
              <a:rPr lang="ru-RU" sz="11200" b="1" dirty="0" smtClean="0"/>
              <a:t>.</a:t>
            </a:r>
          </a:p>
          <a:p>
            <a:endParaRPr lang="ru-RU" sz="11200" b="1" dirty="0"/>
          </a:p>
          <a:p>
            <a:r>
              <a:rPr lang="ru-RU" sz="11200" b="1" dirty="0" smtClean="0">
                <a:solidFill>
                  <a:srgbClr val="FF0000"/>
                </a:solidFill>
              </a:rPr>
              <a:t>   В </a:t>
            </a:r>
            <a:r>
              <a:rPr lang="ru-RU" sz="11200" b="1" dirty="0">
                <a:solidFill>
                  <a:srgbClr val="FF0000"/>
                </a:solidFill>
              </a:rPr>
              <a:t>марте 1736 года Академия Наук принимает решение отправить 12 наиболее способных молодых </a:t>
            </a:r>
            <a:r>
              <a:rPr lang="ru-RU" sz="11200" b="1" dirty="0" smtClean="0">
                <a:solidFill>
                  <a:srgbClr val="FF0000"/>
                </a:solidFill>
              </a:rPr>
              <a:t>людей. </a:t>
            </a:r>
            <a:endParaRPr lang="ru-RU" sz="1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22" descr="http://upload.wikimedia.org/wikipedia/commons/thumb/2/22/Lomonosov-house_marburg1.jpg/220px-Lomonosov-house_marburg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14356"/>
            <a:ext cx="314327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28596" y="5643578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Дом, в котором жил Ломоносов в Марбурге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357167"/>
            <a:ext cx="4429156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Изучение естественных наук Ломоносов успешно сочетал с литературными занятиями. В Марбурге он познакомился с новейшей немецкой литературой. Ломоносов занимался с увлечением не только теоретическим изучением западноевропейской литературы, но практической работой над стихотворными </a:t>
            </a:r>
            <a:r>
              <a:rPr lang="ru-RU" sz="2800" b="1" dirty="0" smtClean="0">
                <a:solidFill>
                  <a:srgbClr val="FF0000"/>
                </a:solidFill>
              </a:rPr>
              <a:t>переводами.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24" descr="http://upload.wikimedia.org/wikipedia/commons/thumb/d/d7/Lomonosov_passport_Marburg_1741.jpg/250px-Lomonosov_passport_Marburg_174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643050"/>
            <a:ext cx="300039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807246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Паспорт, выданный М. Ломоносову Марбургским университетом 13 мая 1741 года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714744" y="1071547"/>
            <a:ext cx="492922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Жизнь Ломоносова и его товарищей за границей осложнялась из-за неурядиц с пересылкой денег на их содержание и обучение. Средства от Академии Наук поступали нерегулярно, и студентам приходилось жить в долг.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 началу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4" tooltip="1739 год"/>
              </a:rPr>
              <a:t>1739 года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Ломоносов и его товарищи завершили своё обучение в Марбурге. Вскоре из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5" tooltip="Петербург"/>
              </a:rPr>
              <a:t>Петербурга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пришло предписание готовиться к отъезду во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6" tooltip="Фрайберг"/>
              </a:rPr>
              <a:t>Фрайберг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к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Генкелю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для изучения металлургии и горного дела.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71472" y="428604"/>
            <a:ext cx="77153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Гордостью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Генкеля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была его химическая лаборатория. В то время многие высшие учебные заведения не имели собственных лабораторий. Эта лаборатория служила учебной, производственной и экспериментальной базой. Вероятно, Ломоносов оценил значение экспериментальной базы для исследовательской работы. По возвращении в Россию он упорно добивался постройки химической лаборатории при Академии Наук. Это ему удалось.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47" descr="http://upload.wikimedia.org/wikipedia/commons/thumb/d/d5/Lomonosov_s_Laboratory.jpg/230px-Lomonosov_s_Laboratory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00042"/>
            <a:ext cx="371477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071934" y="1"/>
            <a:ext cx="4572032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Прошение М. В. Ломоносова об учреждении химической лаборатории, его план этой лаборатории и её макет. Музей М. В. Ломоносова. Санкт-Петербург.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своей Химической лаборатории М. В. Ломоносов в 1752—1753 годах впервые за всю историю науки читал курс физической химии студентам академического университета. А разрешение на строительство этой лаборатории он смог получить только после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трёхлетних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усилий — это была первая научно-исследовательская и учебная лаборатория в России.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26" descr="http://upload.wikimedia.org/wikipedia/commons/thumb/b/bb/Lomonosov_Academicus_1745.jpg/250px-Lomonosov_Academicus_1745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643050"/>
            <a:ext cx="507209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57158" y="428604"/>
            <a:ext cx="84296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Диплом профессора химии Ломоносова. 1745. М. В. Ломоносов и В. К. Тредиаковский — первые русские академики.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29" descr="http://upload.wikimedia.org/wikipedia/commons/thumb/a/a8/Lomonosov_Grave.jpg/220px-Lomonosov_Grav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3500462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5720" y="5929331"/>
            <a:ext cx="4572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Могила Ломоносова в Александро – Невской лавре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785794"/>
            <a:ext cx="44291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В </a:t>
            </a:r>
            <a:r>
              <a:rPr lang="ru-RU" sz="2400" b="1" dirty="0">
                <a:solidFill>
                  <a:srgbClr val="FF0000"/>
                </a:solidFill>
              </a:rPr>
              <a:t>конце жизни Ломоносов был избран почетным членом Стокгольмской и Болонской академий наук. Ломоносов похоронен в </a:t>
            </a:r>
            <a:r>
              <a:rPr lang="ru-RU" sz="2400" b="1" u="sng" dirty="0">
                <a:solidFill>
                  <a:srgbClr val="FF0000"/>
                </a:solidFill>
                <a:hlinkClick r:id="rId4" tooltip="Александро-Невская лавра"/>
              </a:rPr>
              <a:t>Александро-Невской лавре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</a:p>
          <a:p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   Надгробие </a:t>
            </a:r>
            <a:r>
              <a:rPr lang="ru-RU" sz="2400" b="1" dirty="0">
                <a:solidFill>
                  <a:srgbClr val="FF0000"/>
                </a:solidFill>
              </a:rPr>
              <a:t>М. В. Ломоносова — мраморная стела с латинской и русской эпитафией и аллегорическим рельефом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</a:p>
          <a:p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124" descr="http://upload.wikimedia.org/wikipedia/commons/thumb/a/a7/Lomonosov_s_house_on_Moyka_river_in_St.jpg/300px-Lomonosov_s_house_on_Moyka_river_in_S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57166"/>
            <a:ext cx="664373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57224" y="5572140"/>
            <a:ext cx="628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</a:rPr>
              <a:t>Дом М. В. Ломоносова на Мойке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31" descr="http://upload.wikimedia.org/wikipedia/commons/thumb/1/17/Lomonosov_Shubin_1792.jpg/220px-Lomonosov_Shubin_179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928670"/>
            <a:ext cx="328614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57158" y="214290"/>
            <a:ext cx="57150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Бюст М. В. Ломоносова. Музей М. В. Ломоносова. Санкт-Петербург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1000108"/>
            <a:ext cx="53578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Жажда науки была сильнейшею страстью сей души, исполненной страстей. Историк, ритор, механик, химик, минералог, художник и стихотворец, он всё испытал и всё проник: первый углубляется в историю отечества, утверждает правила общественного языка его, даёт законы и образцы классического красноречия, </a:t>
            </a:r>
            <a:r>
              <a:rPr lang="ru-RU" sz="2400" i="1" dirty="0" smtClean="0"/>
              <a:t>учреждает фабрику, </a:t>
            </a:r>
            <a:r>
              <a:rPr lang="ru-RU" sz="2400" i="1" dirty="0"/>
              <a:t>сам сооружает махины, дарит художественные мозаические произведения, и наконец открывает нам истинные источники нашего поэтического </a:t>
            </a:r>
            <a:r>
              <a:rPr lang="ru-RU" sz="2400" i="1" dirty="0" smtClean="0"/>
              <a:t>языка</a:t>
            </a:r>
            <a:r>
              <a:rPr lang="ru-RU" sz="2400" i="1" u="sng" baseline="30000" dirty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72" descr="http://upload.wikimedia.org/wikipedia/commons/thumb/f/f4/Lomonosov_Word_about_the_air_phenomena_occurring_from_electrical_force_1753.jpg/270px-Lomonosov_Word_about_the_air_phenomena_occurring_from_electrical_force_175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285860"/>
            <a:ext cx="5357850" cy="4731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14283" y="214290"/>
            <a:ext cx="86439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М. В. Ломоносов «Слово о явлениях воздушных…». 1753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Михаил Васильевич Ломоносов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214422"/>
            <a:ext cx="4329114" cy="491174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/>
              <a:t>М.В. Ломоносов родился в </a:t>
            </a:r>
            <a:r>
              <a:rPr lang="ru-RU" b="1" dirty="0" smtClean="0">
                <a:solidFill>
                  <a:srgbClr val="FF0000"/>
                </a:solidFill>
              </a:rPr>
              <a:t>1711</a:t>
            </a:r>
            <a:r>
              <a:rPr lang="ru-RU" b="1" dirty="0" smtClean="0"/>
              <a:t> году в деревне Мишанинская, Архангельской губернии.</a:t>
            </a:r>
          </a:p>
          <a:p>
            <a:r>
              <a:rPr lang="ru-RU" b="1" dirty="0"/>
              <a:t>академик Петербургской АН, член Академии художеств, почётный член Стокгольмской и Болонской академий наук.</a:t>
            </a:r>
            <a:endParaRPr lang="ru-RU" b="1" dirty="0" smtClean="0"/>
          </a:p>
        </p:txBody>
      </p:sp>
      <p:pic>
        <p:nvPicPr>
          <p:cNvPr id="1026" name="Picture 2" descr="G:\Ломоносов\250px-Lomonosov_(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3771636" cy="435771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282" y="6000768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1711 – 1765 год</a:t>
            </a:r>
            <a:endParaRPr lang="ru-RU" sz="36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83" descr="http://upload.wikimedia.org/wikipedia/commons/thumb/0/09/Lomonosov_Russiche_Grammatik_Deutsche_StPetersburg_1764.jpg/220px-Lomonosov_Russiche_Grammatik_Deutsche_StPetersburg_176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142984"/>
            <a:ext cx="500066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57159" y="214290"/>
            <a:ext cx="65722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М. В. Ломоносов. Русская грамматика на немецком. Санкт-Петербург. 1764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3372" y="428604"/>
            <a:ext cx="44291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«Ломоносов </a:t>
            </a:r>
            <a:r>
              <a:rPr lang="ru-RU" sz="2800" b="1" dirty="0"/>
              <a:t>был великий человек. Между Петром I и Екатериною II он один является самобытным сподвижником </a:t>
            </a:r>
            <a:r>
              <a:rPr lang="ru-RU" sz="2800" b="1" dirty="0" smtClean="0"/>
              <a:t>просвещения….». </a:t>
            </a:r>
          </a:p>
          <a:p>
            <a:endParaRPr lang="ru-RU" sz="2800" dirty="0"/>
          </a:p>
          <a:p>
            <a:r>
              <a:rPr lang="ru-RU" sz="2800" b="1" dirty="0" smtClean="0"/>
              <a:t>«Он </a:t>
            </a:r>
            <a:r>
              <a:rPr lang="ru-RU" sz="2800" b="1" dirty="0"/>
              <a:t>создал первый университет. Он, лучше сказать, сам был первым нашим </a:t>
            </a:r>
            <a:r>
              <a:rPr lang="ru-RU" sz="2800" b="1" dirty="0" smtClean="0"/>
              <a:t>университетом…».</a:t>
            </a:r>
          </a:p>
          <a:p>
            <a:endParaRPr lang="ru-RU" sz="2800" b="1" dirty="0"/>
          </a:p>
          <a:p>
            <a:r>
              <a:rPr lang="ru-RU" sz="2800" b="1" dirty="0" smtClean="0"/>
              <a:t> </a:t>
            </a:r>
            <a:endParaRPr lang="ru-RU" sz="2800" b="1" dirty="0"/>
          </a:p>
        </p:txBody>
      </p:sp>
      <p:pic>
        <p:nvPicPr>
          <p:cNvPr id="33794" name="Рисунок 101" descr="http://upload.wikimedia.org/wikipedia/ru/thumb/0/06/Lomonosov_1000.jpg/160px-Lomonosov_10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9331"/>
            <a:ext cx="3071834" cy="471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5720" y="5143512"/>
            <a:ext cx="42148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Памятник М.В.Ломоносову в Великом Новгороде.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107" descr="http://upload.wikimedia.org/wikipedia/commons/thumb/4/49/Lomonosov_PeterI_mosaic_1754.jpg/220px-Lomonosov_PeterI_mosaic_175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142984"/>
            <a:ext cx="442915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857224" y="0"/>
            <a:ext cx="79296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Портрет Петра I. Мозаика. Набрана М. В. Ломоносовым. 1754. Эрмитаж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Рисунок 111" descr="http://upload.wikimedia.org/wikipedia/commons/thumb/6/61/Lomonosov_Poltava_1762_1764.jpg/320px-Lomonosov_Poltava_1762_176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2226" y="214290"/>
            <a:ext cx="5214352" cy="4357718"/>
          </a:xfrm>
          <a:prstGeom prst="rect">
            <a:avLst/>
          </a:prstGeom>
          <a:noFill/>
        </p:spPr>
      </p:pic>
      <p:pic>
        <p:nvPicPr>
          <p:cNvPr id="35841" name="Рисунок 112" descr="http://bits.wikimedia.org/skins-1.17/common/images/magnify-clip.png">
            <a:hlinkClick r:id="rId2" tooltip="&quot;Увеличить&quot;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71750"/>
            <a:ext cx="142875" cy="104775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0"/>
            <a:ext cx="18473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2571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57159" y="4500570"/>
            <a:ext cx="85725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Полтавская баталия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». Мозаика М. В. Ломоносова в здании Академии Наук. Санкт-Петербург. 1762—1764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071538" y="571480"/>
            <a:ext cx="7072362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Именем Ломоносова названы: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Учреждения науки, образования и культуры: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  <a:hlinkClick r:id="rId2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2"/>
              </a:rPr>
              <a:t>Московский государственный университет имени М. В. Ломоносова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3" tooltip="Музей М.В. Ломоносова"/>
              </a:rPr>
              <a:t>Музей М.В. Ломоносова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4" tooltip="Российская академия наук"/>
              </a:rPr>
              <a:t>Российской Академии Наук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5"/>
              </a:rPr>
              <a:t>Московская государственная академия тонкой химической технологии им. М. В. Ломоносова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6"/>
              </a:rPr>
              <a:t>Архангельский театр драмы имени М. В. Ломоносова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7" tooltip="Северный Арктический Федеральный Университет имени М.В. Ломоносова (страница отсутствует)"/>
              </a:rPr>
              <a:t>Северный Арктический Федеральный Университет имени М.В. Ломоносова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8" tooltip="Архангельский городской лицей имени М. В. Ломоносова"/>
              </a:rPr>
              <a:t>Архангельский городской лицей имени М. В. Ломоносова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9" tooltip="Холмогорская средняя школа имени М. В. Ломоносова (страница отсутствует)"/>
              </a:rPr>
              <a:t>Холмогорская средняя школа имени М. В. Ломоносова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10" tooltip="Холмогоры"/>
              </a:rPr>
              <a:t>Холмогорах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G:\Ломоносов\174px-RR5111-0074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4500594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G:\Ломоносов\200px-Night_MG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290"/>
            <a:ext cx="4643470" cy="52864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5572140"/>
            <a:ext cx="7215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Московский Государственный университет имени Ломоносова М.В.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474345"/>
            <a:ext cx="61436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День российской </a:t>
            </a:r>
            <a:r>
              <a:rPr lang="ru-RU" sz="2400" b="1" dirty="0" smtClean="0">
                <a:solidFill>
                  <a:srgbClr val="FF0000"/>
                </a:solidFill>
              </a:rPr>
              <a:t>науки </a:t>
            </a:r>
            <a:r>
              <a:rPr lang="ru-RU" sz="2400" b="1" dirty="0" smtClean="0"/>
              <a:t>был </a:t>
            </a:r>
            <a:r>
              <a:rPr lang="ru-RU" sz="2400" b="1" dirty="0"/>
              <a:t>учреждён указом президента России № 717 от 7 июня </a:t>
            </a:r>
            <a:r>
              <a:rPr lang="ru-RU" sz="2400" b="1" u="sng" dirty="0">
                <a:hlinkClick r:id="rId2" tooltip="1999 год"/>
              </a:rPr>
              <a:t>1999 года</a:t>
            </a:r>
            <a:r>
              <a:rPr lang="ru-RU" sz="2400" b="1" dirty="0"/>
              <a:t> «Об установлении Дня российской науки</a:t>
            </a:r>
            <a:r>
              <a:rPr lang="ru-RU" sz="2400" b="1" dirty="0" smtClean="0"/>
              <a:t>».</a:t>
            </a:r>
            <a:endParaRPr lang="ru-RU" sz="2400" b="1" dirty="0"/>
          </a:p>
          <a:p>
            <a:r>
              <a:rPr lang="ru-RU" sz="2400" b="1" dirty="0"/>
              <a:t>Этот </a:t>
            </a:r>
            <a:r>
              <a:rPr lang="ru-RU" sz="2400" b="1" u="sng" dirty="0">
                <a:hlinkClick r:id="rId3" tooltip="Праздник"/>
              </a:rPr>
              <a:t>праздник</a:t>
            </a:r>
            <a:r>
              <a:rPr lang="ru-RU" sz="2400" b="1" dirty="0"/>
              <a:t> приурочен к дате основания </a:t>
            </a:r>
            <a:r>
              <a:rPr lang="ru-RU" sz="2400" b="1" u="sng" dirty="0">
                <a:hlinkClick r:id="rId4" tooltip="Российская академия наук"/>
              </a:rPr>
              <a:t>Российской академии наук</a:t>
            </a:r>
            <a:r>
              <a:rPr lang="ru-RU" sz="2400" b="1" dirty="0"/>
              <a:t>, учреждённой по повелению </a:t>
            </a:r>
            <a:r>
              <a:rPr lang="ru-RU" sz="2400" b="1" u="sng" dirty="0">
                <a:hlinkClick r:id="rId5" tooltip="Император"/>
              </a:rPr>
              <a:t>императора</a:t>
            </a:r>
            <a:r>
              <a:rPr lang="ru-RU" sz="2400" b="1" dirty="0"/>
              <a:t> </a:t>
            </a:r>
            <a:r>
              <a:rPr lang="ru-RU" sz="2400" b="1" u="sng" dirty="0">
                <a:hlinkClick r:id="rId6" tooltip="Пётр I Великий"/>
              </a:rPr>
              <a:t>Петра I</a:t>
            </a:r>
            <a:r>
              <a:rPr lang="ru-RU" sz="2400" b="1" dirty="0"/>
              <a:t> </a:t>
            </a:r>
            <a:r>
              <a:rPr lang="ru-RU" sz="2400" b="1" u="sng" dirty="0" smtClean="0">
                <a:hlinkClick r:id="rId7"/>
              </a:rPr>
              <a:t>февраля</a:t>
            </a:r>
            <a:r>
              <a:rPr lang="ru-RU" sz="2400" b="1" dirty="0" smtClean="0"/>
              <a:t> </a:t>
            </a:r>
            <a:r>
              <a:rPr lang="ru-RU" sz="2400" b="1" u="sng" dirty="0" smtClean="0">
                <a:hlinkClick r:id="rId8" tooltip="1724 год"/>
              </a:rPr>
              <a:t>1724 </a:t>
            </a:r>
            <a:r>
              <a:rPr lang="ru-RU" sz="2400" b="1" u="sng" dirty="0">
                <a:hlinkClick r:id="rId8" tooltip="1724 год"/>
              </a:rPr>
              <a:t>года</a:t>
            </a:r>
            <a:r>
              <a:rPr lang="ru-RU" sz="2400" b="1" dirty="0"/>
              <a:t>.</a:t>
            </a:r>
          </a:p>
          <a:p>
            <a:r>
              <a:rPr lang="ru-RU" sz="2400" b="1" dirty="0"/>
              <a:t>В СССР День науки отмечался в третье </a:t>
            </a:r>
            <a:r>
              <a:rPr lang="ru-RU" sz="2400" b="1" u="sng" dirty="0">
                <a:hlinkClick r:id="rId9" tooltip="Воскресенье"/>
              </a:rPr>
              <a:t>воскресенье</a:t>
            </a:r>
            <a:r>
              <a:rPr lang="ru-RU" sz="2400" b="1" dirty="0"/>
              <a:t> </a:t>
            </a:r>
            <a:r>
              <a:rPr lang="ru-RU" sz="2400" b="1" dirty="0" smtClean="0"/>
              <a:t>апреля.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 До </a:t>
            </a:r>
            <a:r>
              <a:rPr lang="ru-RU" sz="2400" b="1" dirty="0"/>
              <a:t>сегодняшних дней многие научные коллективы отмечают День науки «по старому стилю» то есть в третье воскресенье апреля. В </a:t>
            </a:r>
            <a:r>
              <a:rPr lang="ru-RU" sz="2400" b="1" u="sng" dirty="0">
                <a:hlinkClick r:id="rId10" tooltip="2010 год"/>
              </a:rPr>
              <a:t>2010</a:t>
            </a:r>
            <a:r>
              <a:rPr lang="ru-RU" sz="2400" b="1" dirty="0"/>
              <a:t> году праздник выпадает на </a:t>
            </a:r>
            <a:r>
              <a:rPr lang="ru-RU" sz="2400" b="1" u="sng" dirty="0">
                <a:hlinkClick r:id="rId11"/>
              </a:rPr>
              <a:t>18 апреля</a:t>
            </a:r>
            <a:r>
              <a:rPr lang="ru-RU" sz="2400" b="1" dirty="0"/>
              <a:t>. В </a:t>
            </a:r>
            <a:r>
              <a:rPr lang="ru-RU" sz="2400" b="1" u="sng" dirty="0">
                <a:hlinkClick r:id="rId12" tooltip="2011 год"/>
              </a:rPr>
              <a:t>2011</a:t>
            </a:r>
            <a:r>
              <a:rPr lang="ru-RU" sz="2400" b="1" dirty="0"/>
              <a:t> году праздник выпадает на </a:t>
            </a:r>
            <a:r>
              <a:rPr lang="ru-RU" sz="2400" b="1" u="sng" dirty="0">
                <a:hlinkClick r:id="rId13"/>
              </a:rPr>
              <a:t>17 апреля</a:t>
            </a:r>
            <a:r>
              <a:rPr lang="ru-RU" sz="2400" b="1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Детство Ломоносова М.В.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354668" cy="6084908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Лучшими </a:t>
            </a:r>
            <a:r>
              <a:rPr lang="ru-RU" dirty="0"/>
              <a:t>моментами в детстве М. В. Ломоносова были, по-видимому, его походы с отцом в море, оставившие в его душе неизгладимый след. М. В. Ломоносов начал помогать отцу с десяти лет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dirty="0"/>
              <a:t>Они отправлялись на промыслы ранней весной и возвращались поздней осенью. </a:t>
            </a:r>
            <a:r>
              <a:rPr lang="ru-RU" dirty="0" smtClean="0"/>
              <a:t>Нередкие </a:t>
            </a:r>
            <a:r>
              <a:rPr lang="ru-RU" dirty="0"/>
              <a:t>опасности плавания закаляли физические силы юноши и обогащали его ум разнообразными наблюдениями.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V="1">
            <a:off x="457200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097" name="Рисунок 6" descr="http://upload.wikimedia.org/wikipedia/commons/thumb/7/7e/Gukor.jpg/220px-Gukor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00174"/>
            <a:ext cx="328614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8" descr="http://upload.wikimedia.org/wikipedia/commons/thumb/6/66/Lomonosov_paper_01.jpg/220px-Lomonosov_paper_0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71480"/>
            <a:ext cx="350046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4282" y="5643578"/>
            <a:ext cx="4286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Юношеский почерк Ломоносова.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4810" y="428604"/>
            <a:ext cx="442915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/>
              <a:t>Грамоте обучил Михайлу Ломоносова дьячок местной Дмитровской церкви С. Н. Сабельников. Он оказывал помощь односельчанам в составлении деловых бумаг и прошений, писал письма. Рано, по-видимому, зародилось в Ломоносове сознание необходимости «науки», знания.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0"/>
            <a:ext cx="735811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Жизнь Ломоносова в родном доме делалась невыносимой, наполненной постоянными ссорами с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мачехой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Особенно ожесточала мачеху страсть Ломоносова к книгам.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Страсть к знаниям, тяжёлая обстановка в семье заставили Ломоносова принять решение — оставить родной дом и отправиться в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Москву.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Узнав, что отец хочет женить его, Ломоносов решил бежать в Москву. Он прикинулся больным, женитьбу пришлось отложить</a:t>
            </a:r>
            <a:r>
              <a:rPr lang="ru-RU" sz="2800" b="1" baseline="30000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Путешествие в Москву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3686172" cy="484030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214422"/>
            <a:ext cx="4429156" cy="535784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 </a:t>
            </a:r>
            <a:r>
              <a:rPr lang="ru-RU" sz="2400" b="1" dirty="0"/>
              <a:t>декабре </a:t>
            </a:r>
            <a:r>
              <a:rPr lang="ru-RU" sz="2400" b="1" dirty="0" smtClean="0"/>
              <a:t>1730 года </a:t>
            </a:r>
            <a:r>
              <a:rPr lang="ru-RU" sz="2400" b="1" dirty="0"/>
              <a:t>из Холмогор в Москву отправлялся караван с рыбой. Ночью, когда в доме все спали, Ломоносов надел две рубахи, нагольный тулуп, взял с </a:t>
            </a:r>
            <a:r>
              <a:rPr lang="ru-RU" sz="2400" b="1" dirty="0" smtClean="0"/>
              <a:t>собой«Грамматику</a:t>
            </a:r>
            <a:r>
              <a:rPr lang="ru-RU" sz="2400" b="1" dirty="0"/>
              <a:t>» </a:t>
            </a:r>
            <a:r>
              <a:rPr lang="ru-RU" sz="2400" b="1" dirty="0" smtClean="0"/>
              <a:t> и «Арифметику</a:t>
            </a:r>
            <a:r>
              <a:rPr lang="ru-RU" sz="2400" b="1" dirty="0"/>
              <a:t>» </a:t>
            </a:r>
            <a:r>
              <a:rPr lang="ru-RU" sz="2400" b="1" dirty="0" smtClean="0"/>
              <a:t>и </a:t>
            </a:r>
            <a:r>
              <a:rPr lang="ru-RU" sz="2400" b="1" dirty="0"/>
              <a:t>отправился вдогонку за караваном. На третий день он настиг его и упросил рыбаков разрешить </a:t>
            </a:r>
            <a:r>
              <a:rPr lang="ru-RU" sz="2400" b="1" dirty="0" smtClean="0"/>
              <a:t>идти вместе с ними.</a:t>
            </a: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Путешествие в Москву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1357298"/>
            <a:ext cx="4686304" cy="476886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Отъезд из дома Ломоносов тщательно продумал. Он узнал, что только в трёх городах России </a:t>
            </a:r>
            <a:r>
              <a:rPr lang="ru-RU" sz="2400" b="1" dirty="0">
                <a:solidFill>
                  <a:srgbClr val="FF0000"/>
                </a:solidFill>
              </a:rPr>
              <a:t>— в Москве, </a:t>
            </a:r>
            <a:r>
              <a:rPr lang="ru-RU" sz="2400" b="1" dirty="0" smtClean="0">
                <a:solidFill>
                  <a:srgbClr val="FF0000"/>
                </a:solidFill>
              </a:rPr>
              <a:t>Киеве  </a:t>
            </a:r>
            <a:r>
              <a:rPr lang="ru-RU" sz="2400" b="1" dirty="0">
                <a:solidFill>
                  <a:srgbClr val="FF0000"/>
                </a:solidFill>
              </a:rPr>
              <a:t>и </a:t>
            </a:r>
            <a:r>
              <a:rPr lang="ru-RU" sz="2400" b="1" dirty="0" smtClean="0">
                <a:solidFill>
                  <a:srgbClr val="FF0000"/>
                </a:solidFill>
              </a:rPr>
              <a:t>Санкт - Петербурге</a:t>
            </a:r>
            <a:r>
              <a:rPr lang="ru-RU" sz="2400" b="1" dirty="0">
                <a:solidFill>
                  <a:srgbClr val="FF0000"/>
                </a:solidFill>
              </a:rPr>
              <a:t> — </a:t>
            </a:r>
            <a:r>
              <a:rPr lang="ru-RU" sz="2400" dirty="0"/>
              <a:t>можно овладеть высшими науками. Свой выбор он остановил на </a:t>
            </a:r>
            <a:r>
              <a:rPr lang="ru-RU" sz="2400" dirty="0" smtClean="0"/>
              <a:t>Москве. </a:t>
            </a:r>
            <a:r>
              <a:rPr lang="ru-RU" sz="2400" dirty="0"/>
              <a:t>Преодолев весь путь за три недели с рыбным обозом, Ломоносов в </a:t>
            </a:r>
            <a:r>
              <a:rPr lang="ru-RU" sz="2400" b="1" i="1" dirty="0">
                <a:solidFill>
                  <a:srgbClr val="FF0000"/>
                </a:solidFill>
              </a:rPr>
              <a:t>начале января </a:t>
            </a:r>
            <a:r>
              <a:rPr lang="ru-RU" sz="2400" b="1" i="1" dirty="0" smtClean="0">
                <a:solidFill>
                  <a:srgbClr val="FF0000"/>
                </a:solidFill>
              </a:rPr>
              <a:t>1731 </a:t>
            </a:r>
            <a:r>
              <a:rPr lang="ru-RU" sz="2400" dirty="0" smtClean="0"/>
              <a:t>года прибыл </a:t>
            </a:r>
            <a:r>
              <a:rPr lang="ru-RU" sz="2400" dirty="0"/>
              <a:t>в </a:t>
            </a:r>
            <a:r>
              <a:rPr lang="ru-RU" sz="2400" dirty="0" smtClean="0"/>
              <a:t>Москву, </a:t>
            </a:r>
            <a:r>
              <a:rPr lang="ru-RU" sz="2400" dirty="0"/>
              <a:t>где он никого не знал.</a:t>
            </a:r>
          </a:p>
          <a:p>
            <a:endParaRPr lang="ru-RU" sz="2400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378621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Московская славяно – греко – латинская академия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 flipH="1" flipV="1">
            <a:off x="411481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В Московских Спасских школах записался 1731 года января 15 числа. Жалованья в шести нижних школах по 3 копейки на день, а в седьмой 4 копейки на день.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23553" name="Рисунок 10" descr="http://upload.wikimedia.org/wikipedia/commons/thumb/2/2f/Lomonosov_SGLAcademy.jpg/220px-Lomonosov_SGLAcademy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14488"/>
            <a:ext cx="385765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52764" y="509566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733246"/>
            <a:ext cx="74295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. </a:t>
            </a:r>
            <a:r>
              <a:rPr lang="ru-RU" sz="2800" b="1" i="1" dirty="0">
                <a:solidFill>
                  <a:srgbClr val="FF0000"/>
                </a:solidFill>
              </a:rPr>
              <a:t>...Несказанная бедность: имея один алтын в день жалования, нельзя было иметь на пропитание в день больше как на денежку хлеба и на денежку квасу. Таким образом жил я пять лет и наук не оставил. С одной стороны, пишут, что, зная моего отца </a:t>
            </a:r>
            <a:r>
              <a:rPr lang="ru-RU" sz="2800" b="1" i="1" dirty="0" err="1">
                <a:solidFill>
                  <a:srgbClr val="FF0000"/>
                </a:solidFill>
              </a:rPr>
              <a:t>достатки</a:t>
            </a:r>
            <a:r>
              <a:rPr lang="ru-RU" sz="2800" b="1" i="1" dirty="0">
                <a:solidFill>
                  <a:srgbClr val="FF0000"/>
                </a:solidFill>
              </a:rPr>
              <a:t>, хорошие тамошние люди дочерей своих за меня выдадут, которые и в мою там бытность предлагали; с другой стороны, школьники, малые ребята, кричат и перстами указывают: </a:t>
            </a:r>
            <a:r>
              <a:rPr lang="ru-RU" sz="2800" b="1" i="1" u="sng" dirty="0">
                <a:solidFill>
                  <a:srgbClr val="002060"/>
                </a:solidFill>
              </a:rPr>
              <a:t>смотри-де, какой болван лет в двадцать пришёл латыни учиться!</a:t>
            </a:r>
            <a:endParaRPr lang="ru-RU" sz="28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947</Words>
  <Application>Microsoft Office PowerPoint</Application>
  <PresentationFormat>Экран (4:3)</PresentationFormat>
  <Paragraphs>92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Михаил Васильевич Ломоносов</vt:lpstr>
      <vt:lpstr>Детство Ломоносова М.В.</vt:lpstr>
      <vt:lpstr>Слайд 4</vt:lpstr>
      <vt:lpstr>Слайд 5</vt:lpstr>
      <vt:lpstr>Путешествие в Москву</vt:lpstr>
      <vt:lpstr>Путешествие в Москву</vt:lpstr>
      <vt:lpstr>Московская славяно – греко – латинская академия</vt:lpstr>
      <vt:lpstr>Слайд 9</vt:lpstr>
      <vt:lpstr>Ломоносов за границей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Леночка</dc:creator>
  <cp:lastModifiedBy>Леночка</cp:lastModifiedBy>
  <cp:revision>31</cp:revision>
  <dcterms:created xsi:type="dcterms:W3CDTF">2011-04-23T19:29:21Z</dcterms:created>
  <dcterms:modified xsi:type="dcterms:W3CDTF">2012-01-23T03:14:32Z</dcterms:modified>
</cp:coreProperties>
</file>