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258" r:id="rId4"/>
    <p:sldId id="257" r:id="rId5"/>
    <p:sldId id="259" r:id="rId6"/>
    <p:sldId id="286" r:id="rId7"/>
    <p:sldId id="296" r:id="rId8"/>
    <p:sldId id="261" r:id="rId9"/>
    <p:sldId id="262" r:id="rId10"/>
    <p:sldId id="268" r:id="rId11"/>
    <p:sldId id="263" r:id="rId12"/>
    <p:sldId id="297" r:id="rId13"/>
    <p:sldId id="295" r:id="rId14"/>
    <p:sldId id="260" r:id="rId15"/>
    <p:sldId id="265" r:id="rId16"/>
    <p:sldId id="266" r:id="rId17"/>
    <p:sldId id="280" r:id="rId18"/>
    <p:sldId id="270" r:id="rId19"/>
    <p:sldId id="287" r:id="rId20"/>
    <p:sldId id="278" r:id="rId21"/>
    <p:sldId id="279" r:id="rId22"/>
    <p:sldId id="275" r:id="rId23"/>
    <p:sldId id="294" r:id="rId24"/>
    <p:sldId id="282" r:id="rId25"/>
    <p:sldId id="283" r:id="rId26"/>
    <p:sldId id="284" r:id="rId27"/>
    <p:sldId id="264" r:id="rId28"/>
    <p:sldId id="271" r:id="rId29"/>
    <p:sldId id="277" r:id="rId30"/>
    <p:sldId id="272" r:id="rId31"/>
    <p:sldId id="285" r:id="rId32"/>
    <p:sldId id="293" r:id="rId33"/>
    <p:sldId id="292" r:id="rId34"/>
    <p:sldId id="288" r:id="rId35"/>
    <p:sldId id="267" r:id="rId36"/>
    <p:sldId id="290" r:id="rId37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8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7D49C4-C8B3-4C0F-9E17-E4557429B87A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AA16E2-9DE4-42AA-9CA2-1153DC7F7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211BFE-FDB5-434D-8727-53C7EB38A57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6924-3763-4581-B3C3-CA93DB08004A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E149-2EC9-4AB7-BD7B-D5859A8B0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FBBC-D936-4412-9493-95105C3F21F2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BD58-9C4C-44EE-BB2C-EB9A95ECA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76EB-0754-4626-8637-406B6D43EEF3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7B07-B937-4E88-B706-557181750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3BAF-30E8-4827-A40C-F181BB1A369B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775D-A67D-4166-B434-06A272BAF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1732-CE7E-480D-83DA-3D018666E6A6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F7DB-9062-4E0F-8B9E-218DBC592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383B-C309-4095-AB97-60E6F24D3136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7315-695E-42EF-A237-1583BA0C2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7AB2-BDAE-471B-87E8-D8DFF8B3A383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47FC0-5BCD-40F5-8768-CCE63AAD0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5F11-8E23-4DB3-A473-9530FFF485EA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8FD6-B2D8-4024-B957-0952581D2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6ADF-0A55-465F-9D83-57A91B90254A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FCC0-D9D8-4BFB-8B24-609D74162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8CAF-C15D-4219-899B-8A897AAB86C0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1634-E4F6-4711-A2F9-5DC084397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B39F-F4DF-4B20-8393-E81724EA618A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AD7C-E039-4E6D-A69D-9873AEEE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FA36D4-D479-41C3-83CD-2C0A03B15836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F295C-0044-487D-8B08-E5A73235F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3857625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М.Ю.ЛЕРМОНТОВ-ХУДОЖНИК</a:t>
            </a:r>
            <a:endParaRPr lang="ru-RU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4" name="Рисунок 3" descr="_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57224" y="500042"/>
            <a:ext cx="2376107" cy="2927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31_1244836227_Lermontov_Gerzog_Lerma_1832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48" y="398820"/>
            <a:ext cx="5168816" cy="6173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6429375" y="500063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Герцог Лерма. Холст, масло. 1832—33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516688" y="1341438"/>
            <a:ext cx="23574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Картина была написана для А. А. Лопухина. Название дано не Лермонтовым и восходит к семейному преданию о происхождении рода Лермонтова от испанского герцога Лермы (1552—1623). Картина является повторением случайно поврежденного рисунка, выполненного Лермонтовым в 1830—31 углем на оштукатуренной стене в доме Лопухиных.</a:t>
            </a:r>
          </a:p>
          <a:p>
            <a:endParaRPr lang="ru-RU" sz="1400" b="1">
              <a:latin typeface="Calibri" pitchFamily="34" charset="0"/>
            </a:endParaRPr>
          </a:p>
          <a:p>
            <a:r>
              <a:rPr lang="ru-RU" sz="1400" b="1">
                <a:latin typeface="Calibri" pitchFamily="34" charset="0"/>
              </a:rPr>
              <a:t> На стене и на полотне запечатлен образ человека, которого, по словам А. А. Лопухина, Лермонтов увидел во сне.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19_1244835390_lermontov_stolypin_mongo в костюме курда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488" y="214290"/>
            <a:ext cx="5286412" cy="6460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14313" y="3857625"/>
            <a:ext cx="2143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А. А. Столыпин (Монгó) </a:t>
            </a:r>
          </a:p>
          <a:p>
            <a:r>
              <a:rPr lang="ru-RU" sz="1400" b="1">
                <a:latin typeface="Calibri" pitchFamily="34" charset="0"/>
              </a:rPr>
              <a:t>в костюме курда. Акварель. 1841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ЛИТЕРАТУРА\ЛЕРМОНТОВ\Картины Лермонтова\Яндекс\5bd871fd9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348382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71604" y="1857364"/>
            <a:ext cx="7286644" cy="45883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7643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Своё первое восхищение красотой Кавказа Лермонтов передал в детском рисунке акварелью, подписанном на французском языке </a:t>
            </a:r>
            <a:r>
              <a:rPr lang="ru-RU" sz="1400" b="1" u="sng">
                <a:latin typeface="Calibri" pitchFamily="34" charset="0"/>
              </a:rPr>
              <a:t>"М.Л. 1825 год. 13 июня. На Горячих водах". </a:t>
            </a:r>
            <a:r>
              <a:rPr lang="ru-RU" sz="1400" b="1">
                <a:latin typeface="Calibri" pitchFamily="34" charset="0"/>
              </a:rPr>
              <a:t>Горы на рисунке по силуэту напоминают Бештау и Машук, у их подножия огромное озеро и лодка под парусом. Символично, что именно у одной из этих гор встретит свой последний час поэт.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11_1244834846_Vid_Tiflisa_Lermontov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239166"/>
            <a:ext cx="8302653" cy="6618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6286500" y="50006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Вид Тифлиса. 1837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25_1244835944_photo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142844" y="714356"/>
            <a:ext cx="8705355" cy="5543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642938" y="1000125"/>
            <a:ext cx="485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Вид Крестовой горы из ущелья близ Коби. 1837г.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27_1244836094_photo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214282" y="357166"/>
            <a:ext cx="8637587" cy="6215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928688" y="64293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Развалины на берегу Арагвы. 1837г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71472" y="214290"/>
            <a:ext cx="7947051" cy="6437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857375" y="500063"/>
            <a:ext cx="2786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Воспоминание о Кавказе. Картон, масло. </a:t>
            </a:r>
          </a:p>
          <a:p>
            <a:r>
              <a:rPr lang="ru-RU" sz="1400" b="1">
                <a:latin typeface="Calibri" pitchFamily="34" charset="0"/>
              </a:rPr>
              <a:t>Март — апрель 1838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37_1244836844_photo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142844" y="500042"/>
            <a:ext cx="8858280" cy="59293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929063" y="857250"/>
            <a:ext cx="414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Дарьяльское ущелье (Вид с арбой). 1837г.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285729"/>
            <a:ext cx="7270007" cy="6143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071563" y="642938"/>
            <a:ext cx="428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Пейзаж с мельницей и скачущей тройкой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rmontovAutoportrait_18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00364" y="285728"/>
            <a:ext cx="4822807" cy="61750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143240" y="500042"/>
            <a:ext cx="2286000" cy="307975"/>
          </a:xfrm>
          <a:prstGeom prst="rect">
            <a:avLst/>
          </a:prstGeom>
          <a:solidFill>
            <a:schemeClr val="bg1"/>
          </a:solidFill>
          <a:ln w="9525" cmpd="dbl">
            <a:solidFill>
              <a:schemeClr val="tx1">
                <a:alpha val="98038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Автопортрет. 1837г.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23850" y="1557338"/>
            <a:ext cx="185737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В 1837-1838 годах Лермонтов создаёт свой автопортрет. </a:t>
            </a:r>
          </a:p>
          <a:p>
            <a:r>
              <a:rPr lang="ru-RU" sz="1400" b="1">
                <a:latin typeface="Calibri" pitchFamily="34" charset="0"/>
              </a:rPr>
              <a:t>Он изобразил себя в мундире Нижегородского драгунского полка: </a:t>
            </a:r>
          </a:p>
          <a:p>
            <a:r>
              <a:rPr lang="ru-RU" sz="1400" b="1">
                <a:latin typeface="Calibri" pitchFamily="34" charset="0"/>
              </a:rPr>
              <a:t>в черкеске с газырями на груди, наброшенной на плечо бурке, </a:t>
            </a:r>
          </a:p>
          <a:p>
            <a:r>
              <a:rPr lang="ru-RU" sz="1400" b="1">
                <a:latin typeface="Calibri" pitchFamily="34" charset="0"/>
              </a:rPr>
              <a:t>с шашкой на поясе, на фоне гор. </a:t>
            </a:r>
          </a:p>
          <a:p>
            <a:r>
              <a:rPr lang="ru-RU" sz="1400" b="1">
                <a:latin typeface="Calibri" pitchFamily="34" charset="0"/>
              </a:rPr>
              <a:t>Это один из лучших </a:t>
            </a:r>
          </a:p>
          <a:p>
            <a:r>
              <a:rPr lang="ru-RU" sz="1400" b="1">
                <a:latin typeface="Calibri" pitchFamily="34" charset="0"/>
              </a:rPr>
              <a:t>и достовернейших портретов поэта.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500042"/>
            <a:ext cx="6284928" cy="5294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7308850" y="1989138"/>
            <a:ext cx="150018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Одна из лучших живописных работ Лермонтова </a:t>
            </a:r>
            <a:r>
              <a:rPr lang="ru-RU" sz="1400" b="1" u="sng">
                <a:latin typeface="Calibri" pitchFamily="34" charset="0"/>
              </a:rPr>
              <a:t>"Крестовая гора"</a:t>
            </a:r>
            <a:r>
              <a:rPr lang="ru-RU" sz="1400" b="1">
                <a:latin typeface="Calibri" pitchFamily="34" charset="0"/>
              </a:rPr>
              <a:t> написана под сильными впечатлениями от увиденного им на Кавказе. Она выполнена по зарисовкам, сделанным </a:t>
            </a:r>
          </a:p>
          <a:p>
            <a:r>
              <a:rPr lang="ru-RU" sz="1400" b="1">
                <a:latin typeface="Calibri" pitchFamily="34" charset="0"/>
              </a:rPr>
              <a:t>с натуры,</a:t>
            </a:r>
          </a:p>
          <a:p>
            <a:r>
              <a:rPr lang="ru-RU" sz="1400" b="1">
                <a:latin typeface="Calibri" pitchFamily="34" charset="0"/>
              </a:rPr>
              <a:t>в конце 1837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00298" y="357166"/>
            <a:ext cx="6304870" cy="50720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79388" y="1341438"/>
            <a:ext cx="1928812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Полк, в котором служил Лермонтов, располагался недалеко от Тифлиса - всего в ста верстах.</a:t>
            </a:r>
          </a:p>
          <a:p>
            <a:r>
              <a:rPr lang="ru-RU" sz="1400" b="1">
                <a:latin typeface="Calibri" pitchFamily="34" charset="0"/>
              </a:rPr>
              <a:t> И поэт неоднократно бывал в этом замечательно древнем городе.</a:t>
            </a:r>
          </a:p>
          <a:p>
            <a:r>
              <a:rPr lang="ru-RU" sz="1400" b="1">
                <a:latin typeface="Calibri" pitchFamily="34" charset="0"/>
              </a:rPr>
              <a:t>Так появилась ещё одна замечательная картина Лермонтова </a:t>
            </a:r>
            <a:r>
              <a:rPr lang="ru-RU" sz="1400" b="1" u="sng">
                <a:latin typeface="Calibri" pitchFamily="34" charset="0"/>
              </a:rPr>
              <a:t>"Вид Тифлиса". </a:t>
            </a:r>
          </a:p>
          <a:p>
            <a:r>
              <a:rPr lang="ru-RU" sz="1400" b="1">
                <a:latin typeface="Calibri" pitchFamily="34" charset="0"/>
              </a:rPr>
              <a:t>Он является отличным образцом романтической живописи, характерной для той эпохи.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357166"/>
            <a:ext cx="7000924" cy="52215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214313" y="5903913"/>
            <a:ext cx="892968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В 1837 году был написан пейзаж маслом </a:t>
            </a:r>
            <a:r>
              <a:rPr lang="ru-RU" sz="1400" b="1" u="sng">
                <a:latin typeface="Calibri" pitchFamily="34" charset="0"/>
              </a:rPr>
              <a:t>"Вид Пятигорска". </a:t>
            </a:r>
          </a:p>
          <a:p>
            <a:pPr algn="ctr"/>
            <a:r>
              <a:rPr lang="ru-RU" sz="1200" b="1">
                <a:latin typeface="Calibri" pitchFamily="34" charset="0"/>
              </a:rPr>
              <a:t>"Внизу передо мной пестреет чистенький, новенький городок, шумят целебные ключи, шумит разноязычная толпа, - а там, дальше, амфитеатром громоздятся горы все синее и туманнее, а на краю горизонта тянется серебряная цепь снеговых вершин, начинаясь Казбеком и оканчиваясь двуглавым Эльбрусом"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571480"/>
            <a:ext cx="8358214" cy="50337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071563" y="78581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Эльбрус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3108" y="214290"/>
            <a:ext cx="6699136" cy="5643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42875" y="2786063"/>
            <a:ext cx="17859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На картине </a:t>
            </a:r>
            <a:r>
              <a:rPr lang="ru-RU" sz="1200" b="1" u="sng">
                <a:latin typeface="Calibri" pitchFamily="34" charset="0"/>
              </a:rPr>
              <a:t>"</a:t>
            </a:r>
            <a:r>
              <a:rPr lang="ru-RU" sz="1400" b="1" u="sng">
                <a:latin typeface="Calibri" pitchFamily="34" charset="0"/>
              </a:rPr>
              <a:t>Развалины близ селения Караагач в Кахетии" </a:t>
            </a:r>
          </a:p>
          <a:p>
            <a:r>
              <a:rPr lang="ru-RU" sz="1200" b="1">
                <a:latin typeface="Calibri" pitchFamily="34" charset="0"/>
              </a:rPr>
              <a:t>Лермонтов изобразил его окрестности, где стоял нижегородский драгунский полк, в котором он служил. Изображенная на картине скала над Караагачем была видна за много десятков километров из левобережной части Алазанской долины, где пролегал старинный торговый путь.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48" y="357166"/>
            <a:ext cx="5923768" cy="4857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071813" y="5429250"/>
            <a:ext cx="5643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Эти места воспел Лермонтов в поэме "Мцыри", действие которой происходит "...там, где, сливаяся, шумят, обнявшись, будто две сестры, струи Арагвы и Куры...". Эти места Лермонтов запечатлел на своей картине </a:t>
            </a:r>
            <a:r>
              <a:rPr lang="ru-RU" sz="1400" b="1" u="sng">
                <a:latin typeface="Calibri" pitchFamily="34" charset="0"/>
              </a:rPr>
              <a:t>"Военно-Грузинская дорога близ Мцхеты".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1357298"/>
            <a:ext cx="6038351" cy="50720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643188" y="142875"/>
            <a:ext cx="6500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На многих Грузинских картинах и рисунках Лермонтова изображены караульные башни или старинные крепости. Он так верно почувствовал характерную особенность грузинского пейзажа, в котором эти безмолвные свидетели былых сражений против иноземцев были неотъемлемой частью. Такова, например, картина </a:t>
            </a:r>
            <a:r>
              <a:rPr lang="ru-RU" sz="1200" b="1" u="sng">
                <a:latin typeface="Calibri" pitchFamily="34" charset="0"/>
              </a:rPr>
              <a:t>"Башня в Сиони" </a:t>
            </a:r>
            <a:r>
              <a:rPr lang="ru-RU" sz="1200" b="1">
                <a:latin typeface="Calibri" pitchFamily="34" charset="0"/>
              </a:rPr>
              <a:t>(1837-38г).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23_1244835732_photo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785786" y="357166"/>
            <a:ext cx="7524750" cy="6286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3571875" y="785813"/>
            <a:ext cx="4429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Атака лейб-гвардии гусар под Варшавой. 1837г.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39_1244836886_picture_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19075"/>
            <a:ext cx="9144000" cy="6419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500063" y="571500"/>
            <a:ext cx="2786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Бой при Валерике. 1840-1841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357166"/>
            <a:ext cx="8143900" cy="52666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250825" y="5876925"/>
            <a:ext cx="8715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latin typeface="Calibri" pitchFamily="34" charset="0"/>
              </a:rPr>
              <a:t>Эпизод сражения при Валерике 11 июля 1840 г</a:t>
            </a:r>
            <a:r>
              <a:rPr lang="ru-RU" sz="1400" b="1">
                <a:latin typeface="Calibri" pitchFamily="34" charset="0"/>
              </a:rPr>
              <a:t>. Акварель М.Ю. Лермонтова и Г.Г. Гагарина. Лермонтов выполнил рисунок композиции, а Гагарин дописал его акварелью. Этот рисунок обнаруживает в Лермонтове блестящего рисовальщика и баталиста. Война изображена им во всём её драматизме, без прикрас.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07_1244834614_Lermontov_av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8662" y="357166"/>
            <a:ext cx="5466552" cy="6169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286625" y="3857625"/>
            <a:ext cx="15716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Автопортрет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41_1244837271_0LermontovMYu_NapadenieGL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0"/>
            <a:ext cx="8393113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214438" y="285750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Нападение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85852" y="1285860"/>
            <a:ext cx="6910240" cy="5286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285750" y="214313"/>
            <a:ext cx="6858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Одной из картин на военную тему явилось полотно </a:t>
            </a:r>
            <a:r>
              <a:rPr lang="ru-RU" sz="1400" b="1" u="sng">
                <a:latin typeface="Calibri" pitchFamily="34" charset="0"/>
              </a:rPr>
              <a:t>"Перестрелка в горах Дагестана". </a:t>
            </a:r>
            <a:r>
              <a:rPr lang="ru-RU" sz="1400" b="1">
                <a:latin typeface="Calibri" pitchFamily="34" charset="0"/>
              </a:rPr>
              <a:t>Здесь Лермонтов средствами живописи сумел показать суровую обстановку военной жизни и утомительный бой русских с черкесами.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48" y="1571612"/>
            <a:ext cx="7742014" cy="4733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642938" y="428625"/>
            <a:ext cx="80724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Пейзаж окрестностей Пятигорска</a:t>
            </a:r>
            <a:r>
              <a:rPr lang="ru-RU" sz="1400" b="1" u="sng">
                <a:latin typeface="Calibri" pitchFamily="34" charset="0"/>
              </a:rPr>
              <a:t>: "Бештау около Железноводска</a:t>
            </a:r>
            <a:r>
              <a:rPr lang="ru-RU" sz="1400" b="1">
                <a:latin typeface="Calibri" pitchFamily="34" charset="0"/>
              </a:rPr>
              <a:t>". На них изображён посёлок Иноземцево, что в нескольких километров от Пятигорска. Это бывшее селение Шотландка - немецкая колония Каррас, как чаще её называли в то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48" y="1000108"/>
            <a:ext cx="5893635" cy="39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2286000" y="5357813"/>
            <a:ext cx="6500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В Тифлисе Лермонтов знакомится с местными легендами и преданиями, своеобразным бытом жителей, это отражается в его творчестве. </a:t>
            </a:r>
          </a:p>
          <a:p>
            <a:r>
              <a:rPr lang="ru-RU" sz="1400" b="1">
                <a:latin typeface="Calibri" pitchFamily="34" charset="0"/>
              </a:rPr>
              <a:t>Таков рисунок </a:t>
            </a:r>
            <a:r>
              <a:rPr lang="ru-RU" sz="1400" b="1" u="sng">
                <a:latin typeface="Calibri" pitchFamily="34" charset="0"/>
              </a:rPr>
              <a:t>"Лезгинка", </a:t>
            </a:r>
            <a:r>
              <a:rPr lang="ru-RU" sz="1400" b="1">
                <a:latin typeface="Calibri" pitchFamily="34" charset="0"/>
              </a:rPr>
              <a:t>где изображены танцующие жители города на плоской крыше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0034" y="714356"/>
            <a:ext cx="8343958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500063" y="1000125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	</a:t>
            </a:r>
          </a:p>
          <a:p>
            <a:r>
              <a:rPr lang="ru-RU" sz="1400" b="1">
                <a:latin typeface="Calibri" pitchFamily="34" charset="0"/>
              </a:rPr>
              <a:t> Черкес с лошадью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29_1244836162_Horse_by_Mikhail_Lermontov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2910" y="357166"/>
            <a:ext cx="8072429" cy="5823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4929188" y="642938"/>
            <a:ext cx="364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Оседланная лошадь. Сепия. 1830-е гг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285728"/>
            <a:ext cx="8451878" cy="64236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642938" y="500063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Конный горец со значком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05_1244834367_Lopuhina_VA183031_YEmiliya_Lermontov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868" y="285728"/>
            <a:ext cx="4678594" cy="62151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14313" y="5000625"/>
            <a:ext cx="2928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Эмилия, героиня драмы "Испания» 1831-1832 гг</a:t>
            </a:r>
          </a:p>
          <a:p>
            <a:r>
              <a:rPr lang="ru-RU" sz="1400" b="1">
                <a:latin typeface="Calibri" pitchFamily="34" charset="0"/>
              </a:rPr>
              <a:t>Возможно, в образе испанской монахини В.А.Лопухина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09_1244834795_photo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2857488" y="285728"/>
            <a:ext cx="5405437" cy="6215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85750" y="457200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В.А. Лопухина</a:t>
            </a:r>
          </a:p>
          <a:p>
            <a:r>
              <a:rPr lang="ru-RU" b="1">
                <a:latin typeface="Calibri" pitchFamily="34" charset="0"/>
              </a:rPr>
              <a:t>1835-1838гг.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a-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52734" y="285728"/>
            <a:ext cx="4610133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42938" y="928688"/>
            <a:ext cx="16430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С.А. Раевский. Акварель М.Ю. Лермонтова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ДОКУМЕНТЫ\ЛИТЕРАТУРА\ЛЕРМОНТОВ\Картины Лермонтова\С сайта\Испа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5786478" cy="59722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786563" y="571500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Испанец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13_1244835009_photo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2571736" y="428604"/>
            <a:ext cx="4954587" cy="6000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85750" y="3357563"/>
            <a:ext cx="1571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Юноша в бурнусе и восточном головном уборе. 1831г.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58715_1244835298_photo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642910" y="500042"/>
            <a:ext cx="5268971" cy="59293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643688" y="5429250"/>
            <a:ext cx="2143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Ю.П.Лермонтов, армейский капитан</a:t>
            </a:r>
          </a:p>
          <a:p>
            <a:r>
              <a:rPr lang="ru-RU" sz="1400" b="1">
                <a:latin typeface="Calibri" pitchFamily="34" charset="0"/>
              </a:rPr>
              <a:t>Отец М.Ю.Лермонтова.</a:t>
            </a:r>
          </a:p>
          <a:p>
            <a:r>
              <a:rPr lang="ru-RU" sz="1400" b="1">
                <a:latin typeface="Calibri" pitchFamily="34" charset="0"/>
              </a:rPr>
              <a:t>1835-1836 гг.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785</Words>
  <Application>Microsoft Office PowerPoint</Application>
  <PresentationFormat>Экран (4:3)</PresentationFormat>
  <Paragraphs>60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М.Ю.ЛЕРМОНТОВ-ХУДОЖНИК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Антонина</cp:lastModifiedBy>
  <cp:revision>25</cp:revision>
  <dcterms:created xsi:type="dcterms:W3CDTF">2012-01-11T15:31:58Z</dcterms:created>
  <dcterms:modified xsi:type="dcterms:W3CDTF">2012-05-16T18:08:56Z</dcterms:modified>
</cp:coreProperties>
</file>