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0" r:id="rId3"/>
    <p:sldId id="265" r:id="rId4"/>
    <p:sldId id="287" r:id="rId5"/>
    <p:sldId id="288" r:id="rId6"/>
    <p:sldId id="275" r:id="rId7"/>
    <p:sldId id="277" r:id="rId8"/>
    <p:sldId id="279" r:id="rId9"/>
    <p:sldId id="266" r:id="rId10"/>
    <p:sldId id="270" r:id="rId11"/>
    <p:sldId id="271" r:id="rId12"/>
    <p:sldId id="274" r:id="rId13"/>
    <p:sldId id="267" r:id="rId14"/>
    <p:sldId id="272" r:id="rId15"/>
    <p:sldId id="273" r:id="rId16"/>
    <p:sldId id="280" r:id="rId17"/>
    <p:sldId id="268" r:id="rId18"/>
    <p:sldId id="269" r:id="rId19"/>
    <p:sldId id="290" r:id="rId20"/>
    <p:sldId id="284" r:id="rId21"/>
    <p:sldId id="262" r:id="rId22"/>
    <p:sldId id="281" r:id="rId23"/>
    <p:sldId id="282" r:id="rId24"/>
    <p:sldId id="283" r:id="rId25"/>
    <p:sldId id="294" r:id="rId26"/>
    <p:sldId id="285" r:id="rId27"/>
    <p:sldId id="286" r:id="rId28"/>
    <p:sldId id="292" r:id="rId29"/>
    <p:sldId id="289" r:id="rId30"/>
    <p:sldId id="291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EF6315"/>
    <a:srgbClr val="CC0000"/>
    <a:srgbClr val="006600"/>
    <a:srgbClr val="009900"/>
    <a:srgbClr val="6E10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278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7A03-CB2D-4B88-A19A-5846CC6DAB4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8AD2B-100F-434C-A589-2CC3A750C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029200"/>
            <a:ext cx="7772400" cy="628650"/>
          </a:xfrm>
        </p:spPr>
        <p:txBody>
          <a:bodyPr/>
          <a:lstStyle>
            <a:lvl1pPr algn="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1A2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F670D97F-CB2F-44CF-8BB8-7D03B2783B5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4097DC4D-94C6-4258-9A13-24827D7FE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CE6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CE6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DCE6F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DCE6F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DCE6F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DCE6F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DCE6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000372"/>
            <a:ext cx="7715304" cy="14287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Изменения в КИМ ЕГЭ по литературе  2012 г. в сравнении с 2011 г.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186502" cy="654032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Задания В1-В2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282" y="1714488"/>
            <a:ext cx="4357718" cy="153669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3786190"/>
            <a:ext cx="4143404" cy="2840039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7" name="Текст 12"/>
          <p:cNvSpPr txBox="1">
            <a:spLocks/>
          </p:cNvSpPr>
          <p:nvPr/>
        </p:nvSpPr>
        <p:spPr bwMode="auto">
          <a:xfrm>
            <a:off x="2143108" y="1357298"/>
            <a:ext cx="1757346" cy="3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13"/>
          <p:cNvSpPr txBox="1">
            <a:spLocks/>
          </p:cNvSpPr>
          <p:nvPr/>
        </p:nvSpPr>
        <p:spPr bwMode="auto">
          <a:xfrm>
            <a:off x="6929454" y="928670"/>
            <a:ext cx="17859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4500594" cy="2357454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0" y="4143380"/>
            <a:ext cx="4714876" cy="221457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928670"/>
          <a:ext cx="8715436" cy="56436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357718"/>
                <a:gridCol w="4357718"/>
              </a:tblGrid>
              <a:tr h="770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2011 год</a:t>
                      </a:r>
                    </a:p>
                    <a:p>
                      <a:endParaRPr lang="ru-RU" sz="20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2012 год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026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В1   </a:t>
                      </a:r>
                      <a:r>
                        <a:rPr lang="ru-RU" sz="2000" b="1" dirty="0" smtClean="0"/>
                        <a:t>Назовите литературное направление, расцвет которого пришёлся на</a:t>
                      </a:r>
                    </a:p>
                    <a:p>
                      <a:r>
                        <a:rPr lang="ru-RU" sz="2000" b="1" dirty="0" smtClean="0"/>
                        <a:t>вторую половину ХIХ века и принципы которого нашли своё отражение в</a:t>
                      </a:r>
                    </a:p>
                    <a:p>
                      <a:r>
                        <a:rPr lang="ru-RU" sz="2000" b="1" dirty="0" smtClean="0"/>
                        <a:t>пьесе А.П. Чехова «Вишнёвый сад».</a:t>
                      </a:r>
                    </a:p>
                    <a:p>
                      <a:r>
                        <a:rPr lang="ru-RU" sz="2000" b="1" dirty="0" smtClean="0"/>
                        <a:t>Ответ: ___________________ .</a:t>
                      </a:r>
                      <a:endParaRPr lang="ru-RU" sz="20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В1   </a:t>
                      </a:r>
                      <a:r>
                        <a:rPr lang="ru-RU" sz="2000" b="1" dirty="0" smtClean="0"/>
                        <a:t>Назовите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литературное направление</a:t>
                      </a:r>
                      <a:r>
                        <a:rPr lang="ru-RU" sz="2000" b="1" dirty="0" smtClean="0"/>
                        <a:t>, в русле которого развивалось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ru-RU" sz="2000" b="1" dirty="0" smtClean="0"/>
                        <a:t>творчество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2000" b="1" dirty="0" smtClean="0"/>
                        <a:t>И.С. Тургенева и принципы которого нашли своё воплощение в</a:t>
                      </a:r>
                    </a:p>
                    <a:p>
                      <a:r>
                        <a:rPr lang="ru-RU" sz="2000" b="1" dirty="0" smtClean="0"/>
                        <a:t>«Отцах и детях».</a:t>
                      </a:r>
                    </a:p>
                    <a:p>
                      <a:r>
                        <a:rPr lang="ru-RU" sz="2000" b="1" dirty="0" smtClean="0"/>
                        <a:t>Ответ: ___________________________.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9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B2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     </a:t>
                      </a:r>
                      <a:r>
                        <a:rPr lang="ru-RU" sz="2000" b="1" dirty="0" smtClean="0"/>
                        <a:t>Каково авторское определение жанра «Вишнёвого сада»?</a:t>
                      </a:r>
                    </a:p>
                    <a:p>
                      <a:r>
                        <a:rPr lang="ru-RU" sz="2000" b="1" dirty="0" smtClean="0"/>
                        <a:t>Ответ: ___________________ .</a:t>
                      </a:r>
                      <a:endParaRPr lang="ru-RU" sz="20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sz="20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В2  </a:t>
                      </a:r>
                      <a:r>
                        <a:rPr lang="ru-RU" sz="2000" b="1" dirty="0" smtClean="0"/>
                        <a:t>К какому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жанру </a:t>
                      </a:r>
                      <a:r>
                        <a:rPr lang="ru-RU" sz="2000" b="1" dirty="0" smtClean="0"/>
                        <a:t>относится произведение И.С. Тургенева «Отцы и дети»?</a:t>
                      </a:r>
                    </a:p>
                    <a:p>
                      <a:pPr>
                        <a:buNone/>
                      </a:pPr>
                      <a:r>
                        <a:rPr lang="ru-RU" sz="2000" b="1" dirty="0" smtClean="0"/>
                        <a:t>Ответ: _______________________.</a:t>
                      </a:r>
                    </a:p>
                    <a:p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400816" cy="582594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Задания В3-В4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2071678"/>
            <a:ext cx="4043363" cy="2393954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68792" cy="2393954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85984" y="1714488"/>
            <a:ext cx="1757346" cy="3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13"/>
          <p:cNvSpPr txBox="1">
            <a:spLocks/>
          </p:cNvSpPr>
          <p:nvPr/>
        </p:nvSpPr>
        <p:spPr bwMode="auto">
          <a:xfrm>
            <a:off x="6500826" y="1357298"/>
            <a:ext cx="17859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4071942"/>
            <a:ext cx="4214810" cy="2428892"/>
          </a:xfrm>
        </p:spPr>
        <p:txBody>
          <a:bodyPr/>
          <a:lstStyle/>
          <a:p>
            <a:pPr>
              <a:buNone/>
            </a:pPr>
            <a:endParaRPr lang="ru-RU" sz="20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1113283"/>
          <a:ext cx="8643998" cy="531889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321999"/>
                <a:gridCol w="4321999"/>
              </a:tblGrid>
              <a:tr h="458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2011 год</a:t>
                      </a:r>
                      <a:endParaRPr lang="ru-RU" sz="20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2012 год</a:t>
                      </a:r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816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В3 </a:t>
                      </a:r>
                      <a:r>
                        <a:rPr lang="ru-RU" sz="2000" b="1" dirty="0" smtClean="0"/>
                        <a:t>   Приведённая сцена передаёт разговор героев между собой. Каким  термином обозначается данная форма общения персонажей в   художественном произведении?</a:t>
                      </a:r>
                    </a:p>
                    <a:p>
                      <a:r>
                        <a:rPr lang="ru-RU" sz="2000" b="1" dirty="0" smtClean="0"/>
                        <a:t>Ответ: ___________________ .</a:t>
                      </a:r>
                    </a:p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В3   </a:t>
                      </a:r>
                      <a:r>
                        <a:rPr lang="ru-RU" sz="2000" b="1" dirty="0" smtClean="0"/>
                        <a:t>Как называется средство характеристики персонажа, строящееся на описании</a:t>
                      </a:r>
                    </a:p>
                    <a:p>
                      <a:r>
                        <a:rPr lang="ru-RU" sz="2000" b="1" dirty="0" smtClean="0"/>
                        <a:t>его внешности («На вид ему было лет сорок пять…»)?</a:t>
                      </a:r>
                    </a:p>
                    <a:p>
                      <a:r>
                        <a:rPr lang="ru-RU" sz="2000" b="1" dirty="0" smtClean="0"/>
                        <a:t>Ответ: ___________________________.</a:t>
                      </a:r>
                    </a:p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307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В4   </a:t>
                      </a:r>
                      <a:r>
                        <a:rPr lang="ru-RU" sz="2000" b="1" dirty="0" smtClean="0"/>
                        <a:t> Укажите фамилию персонажа, внутренне не подключённого к</a:t>
                      </a:r>
                    </a:p>
                    <a:p>
                      <a:pPr>
                        <a:buNone/>
                      </a:pPr>
                      <a:r>
                        <a:rPr lang="ru-RU" sz="2000" b="1" dirty="0" smtClean="0"/>
                        <a:t> обсуждаемой героями проблеме и вызывающего соответствующую реакцию Любови Андреевны.</a:t>
                      </a:r>
                    </a:p>
                    <a:p>
                      <a:pPr>
                        <a:buNone/>
                      </a:pPr>
                      <a:r>
                        <a:rPr lang="ru-RU" sz="2000" b="1" dirty="0" smtClean="0"/>
                        <a:t>    Ответ: ___________________ .</a:t>
                      </a:r>
                    </a:p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57422" y="142852"/>
            <a:ext cx="6329378" cy="368280"/>
          </a:xfrm>
        </p:spPr>
        <p:txBody>
          <a:bodyPr/>
          <a:lstStyle/>
          <a:p>
            <a:r>
              <a:rPr lang="ru-RU" dirty="0" smtClean="0"/>
              <a:t>Изменение в задании </a:t>
            </a:r>
            <a:r>
              <a:rPr lang="ru-RU" b="1" dirty="0" smtClean="0"/>
              <a:t>В4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428860" y="642918"/>
            <a:ext cx="6715140" cy="200026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Установите соответствие между персонажами, фигурирующими в данном  фрагменте, и их дальнейшей судьбой. </a:t>
            </a:r>
            <a:r>
              <a:rPr lang="ru-RU" sz="2000" dirty="0" smtClean="0">
                <a:solidFill>
                  <a:srgbClr val="FFC000"/>
                </a:solidFill>
              </a:rPr>
              <a:t>К каждой позиции первого столбца подберите соответствующую позицию из  второго столбца.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2143116"/>
          <a:ext cx="8072494" cy="22860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36247"/>
                <a:gridCol w="4036247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ПЕРСОНАЖИ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ДАЛЬНЕЙШАЯ  СУДЬБА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А) Евгений Базаров 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1) получает ранение на дуэли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Б) Николай Кирсанов 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2)  женится на сестре Одинцовой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В) Павел Кирсанов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3) умирает от тяжёлой болезни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4) делает  </a:t>
                      </a:r>
                      <a:r>
                        <a:rPr lang="ru-RU" b="1" dirty="0" err="1" smtClean="0"/>
                        <a:t>Фенечку</a:t>
                      </a:r>
                      <a:r>
                        <a:rPr lang="ru-RU" b="1" dirty="0" smtClean="0"/>
                        <a:t> законной женой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478632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 запишите цифрами в таблице и перенесите в бланк ответов № 1.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572140"/>
            <a:ext cx="930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Ответ: </a:t>
            </a:r>
            <a:endParaRPr lang="ru-RU" sz="2000" dirty="0"/>
          </a:p>
        </p:txBody>
      </p:sp>
      <p:graphicFrame>
        <p:nvGraphicFramePr>
          <p:cNvPr id="12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14480" y="5357826"/>
          <a:ext cx="6900882" cy="74474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00294"/>
                <a:gridCol w="2300294"/>
                <a:gridCol w="2300294"/>
              </a:tblGrid>
              <a:tr h="335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7158" y="6215082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B4 341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3108" y="500042"/>
            <a:ext cx="6543692" cy="857256"/>
          </a:xfrm>
        </p:spPr>
        <p:txBody>
          <a:bodyPr/>
          <a:lstStyle/>
          <a:p>
            <a:r>
              <a:rPr lang="ru-RU" sz="3200" b="1" dirty="0" smtClean="0"/>
              <a:t>Уточнения  формулировки заданий В8-В12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7000892" y="1500174"/>
            <a:ext cx="1785950" cy="428628"/>
          </a:xfrm>
        </p:spPr>
        <p:txBody>
          <a:bodyPr/>
          <a:lstStyle/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142984"/>
          <a:ext cx="8715436" cy="554552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357718"/>
                <a:gridCol w="4357718"/>
              </a:tblGrid>
              <a:tr h="506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u="sng" dirty="0" smtClean="0">
                          <a:solidFill>
                            <a:srgbClr val="FF0000"/>
                          </a:solidFill>
                        </a:rPr>
                        <a:t>2011 год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u="sng" dirty="0" smtClean="0">
                          <a:solidFill>
                            <a:srgbClr val="FF0000"/>
                          </a:solidFill>
                        </a:rPr>
                        <a:t>2012 год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38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Ответом к заданиям В8–В12 является слово или словосочетание.  Впишите ответы сначала в текст работы, а затем перенесите их в  бланк ответов № 1 справа от номера соответствующего задания,  начиная с первой клеточки, </a:t>
                      </a:r>
                      <a:r>
                        <a:rPr lang="ru-RU" sz="2000" b="1" i="1" dirty="0" smtClean="0">
                          <a:solidFill>
                            <a:srgbClr val="FFFF00"/>
                          </a:solidFill>
                        </a:rPr>
                        <a:t>без пробелов и каких-либо   дополнительных символов. </a:t>
                      </a:r>
                      <a:r>
                        <a:rPr lang="ru-RU" sz="2000" b="1" i="1" dirty="0" smtClean="0"/>
                        <a:t>Каждую букву пишите в отдельной  клеточке в соответствии с приведёнными в бланке образцами.</a:t>
                      </a:r>
                    </a:p>
                    <a:p>
                      <a:endParaRPr lang="ru-RU" sz="20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Ответом к заданиям В8–В12 является слово, или словосочетание,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a:t>или  последовательность цифр. </a:t>
                      </a:r>
                      <a:r>
                        <a:rPr lang="ru-RU" sz="2000" b="1" i="1" dirty="0" smtClean="0"/>
                        <a:t>Впишите ответы сначала в текст работы, а  затем перенесите их в бланк ответов № 1 справа от номера  соответствующего задания, начиная с первой клеточки</a:t>
                      </a:r>
                      <a:r>
                        <a:rPr lang="ru-RU" sz="2000" b="1" i="1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2000" b="1" i="1" u="sng" dirty="0" smtClean="0">
                          <a:solidFill>
                            <a:srgbClr val="FFFF00"/>
                          </a:solidFill>
                        </a:rPr>
                        <a:t>без пробелов</a:t>
                      </a:r>
                      <a:r>
                        <a:rPr lang="ru-RU" sz="2000" b="1" i="1" u="sng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2000" b="1" i="1" u="sng" dirty="0" smtClean="0">
                          <a:solidFill>
                            <a:srgbClr val="FF0000"/>
                          </a:solidFill>
                        </a:rPr>
                        <a:t> запятых </a:t>
                      </a:r>
                      <a:r>
                        <a:rPr lang="ru-RU" sz="2000" b="1" i="1" u="sng" dirty="0" smtClean="0">
                          <a:solidFill>
                            <a:srgbClr val="FFFF00"/>
                          </a:solidFill>
                        </a:rPr>
                        <a:t>и других дополнительных символов</a:t>
                      </a:r>
                      <a:r>
                        <a:rPr lang="ru-RU" sz="2000" b="1" i="1" u="sng" dirty="0" smtClean="0"/>
                        <a:t>. Каждую букву </a:t>
                      </a:r>
                      <a:r>
                        <a:rPr lang="ru-RU" sz="2000" b="1" i="1" u="sng" dirty="0" smtClean="0">
                          <a:solidFill>
                            <a:srgbClr val="FF0000"/>
                          </a:solidFill>
                        </a:rPr>
                        <a:t>(цифру)  </a:t>
                      </a:r>
                      <a:r>
                        <a:rPr lang="ru-RU" sz="2000" b="1" i="1" u="sng" dirty="0" smtClean="0"/>
                        <a:t>пишите в отдельной клеточке в соответствии с приведёнными в бланке   образцами.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472254" cy="7969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Задания В8-В9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142844" y="1571612"/>
          <a:ext cx="8858312" cy="470980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429156"/>
                <a:gridCol w="4429156"/>
              </a:tblGrid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u="sng" dirty="0" smtClean="0">
                          <a:solidFill>
                            <a:srgbClr val="FF0000"/>
                          </a:solidFill>
                        </a:rPr>
                        <a:t>2011 год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u="sng" dirty="0" smtClean="0">
                          <a:solidFill>
                            <a:srgbClr val="FF0000"/>
                          </a:solidFill>
                        </a:rPr>
                        <a:t>2012 год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457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В8 </a:t>
                      </a:r>
                      <a:r>
                        <a:rPr lang="ru-RU" sz="2000" b="1" dirty="0" smtClean="0"/>
                        <a:t>Назовите приём одушевления неживого предмета, использованный</a:t>
                      </a:r>
                    </a:p>
                    <a:p>
                      <a:r>
                        <a:rPr lang="ru-RU" sz="2000" b="1" dirty="0" smtClean="0"/>
                        <a:t>Ф.И. Тютчевым в приведённом стихотворении («…дышит полдень…»).</a:t>
                      </a:r>
                    </a:p>
                    <a:p>
                      <a:r>
                        <a:rPr lang="ru-RU" sz="2000" b="1" dirty="0" smtClean="0"/>
                        <a:t>Ответ: ___________________.</a:t>
                      </a:r>
                      <a:endParaRPr lang="ru-RU" sz="2000" b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B8 </a:t>
                      </a:r>
                      <a:r>
                        <a:rPr lang="ru-RU" sz="2000" b="1" dirty="0" smtClean="0"/>
                        <a:t>     Назовите модернистское поэтическое течение начала XX в., одним из ярких  представителей которого являлся А.А. Блок.  </a:t>
                      </a:r>
                    </a:p>
                    <a:p>
                      <a:r>
                        <a:rPr lang="ru-RU" sz="2000" b="1" dirty="0" smtClean="0"/>
                        <a:t> </a:t>
                      </a:r>
                    </a:p>
                    <a:p>
                      <a:r>
                        <a:rPr lang="ru-RU" sz="2000" b="1" dirty="0" smtClean="0"/>
                        <a:t>Ответ: __________________________.</a:t>
                      </a:r>
                    </a:p>
                    <a:p>
                      <a:r>
                        <a:rPr lang="ru-RU" sz="2000" b="1" dirty="0" smtClean="0"/>
                        <a:t> 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13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 В9  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 smtClean="0"/>
                        <a:t>какому средству художественной выразительности прибегает автор в   строках: «И всю природу, как туман, // Дремота жаркая объемлет»?</a:t>
                      </a:r>
                    </a:p>
                    <a:p>
                      <a:r>
                        <a:rPr lang="ru-RU" sz="1800" b="1" dirty="0" smtClean="0"/>
                        <a:t>Ответ: ___________________ .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 В9  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Укажите номер строфы (порядковое числительное в именительном падеже),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в которой поэт использует анафору. 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Ответ: ___________________________.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57818" y="528638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шестая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79690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Задание В11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3757626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</a:t>
            </a:r>
            <a:r>
              <a:rPr lang="ru-RU" sz="2200" b="1" dirty="0" smtClean="0">
                <a:solidFill>
                  <a:schemeClr val="bg1"/>
                </a:solidFill>
              </a:rPr>
              <a:t>Из  приведённого  ниже  перечня  выберите  три  названия художественных средств  и  приёмов,  использованных  поэтом  в  четвёртой  строфе  данного стихотворения.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1)  гипербола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2)  инверсия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3)  ирония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4)  эпитет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5)   звукопись 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  Впишите  соответствующие  номера  в  таблицу  в  порядке  возрастания и  перенесите в бланк ответов № 1. </a:t>
            </a:r>
          </a:p>
          <a:p>
            <a:pPr>
              <a:buNone/>
            </a:pPr>
            <a:r>
              <a:rPr lang="ru-RU" sz="1100" dirty="0" smtClean="0"/>
              <a:t> </a:t>
            </a:r>
          </a:p>
          <a:p>
            <a:pPr>
              <a:buNone/>
            </a:pPr>
            <a:r>
              <a:rPr lang="ru-RU" sz="1100" dirty="0" smtClean="0"/>
              <a:t> </a:t>
            </a:r>
          </a:p>
          <a:p>
            <a:pPr>
              <a:buNone/>
            </a:pP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572140"/>
            <a:ext cx="930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Ответ: 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14480" y="55721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8072462" y="6286520"/>
            <a:ext cx="714380" cy="35719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14546" y="214290"/>
            <a:ext cx="664373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Из  приведённого  ниже  перечня  выберите  три  названия художественных средств  и  приёмов,  использованных  поэтом  в  четвёртой  строфе  данного стихотворения.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785926"/>
            <a:ext cx="728667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гипербола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571744"/>
            <a:ext cx="728667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инверсия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3429000"/>
            <a:ext cx="728667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ирония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500570"/>
            <a:ext cx="728667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эпитет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5500702"/>
            <a:ext cx="721523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звукопись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4282" y="185736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282" y="264318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282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282" y="457200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282" y="557214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01090" y="178592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+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501090" y="257174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-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01090" y="342900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+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01090" y="450057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-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01090" y="557214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-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615130" cy="642942"/>
          </a:xfrm>
        </p:spPr>
        <p:txBody>
          <a:bodyPr/>
          <a:lstStyle/>
          <a:p>
            <a:r>
              <a:rPr lang="ru-RU" sz="3600" b="1" i="1" dirty="0" smtClean="0"/>
              <a:t>Формулировка</a:t>
            </a:r>
            <a:br>
              <a:rPr lang="ru-RU" sz="3600" b="1" i="1" dirty="0" smtClean="0"/>
            </a:br>
            <a:r>
              <a:rPr lang="ru-RU" sz="3600" b="1" i="1" dirty="0" smtClean="0"/>
              <a:t> заданий С1 и С2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42844" y="1571612"/>
            <a:ext cx="8715436" cy="514353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выполнения заданий С1 и С2 используйте бланк ответов № 2.</a:t>
            </a:r>
          </a:p>
          <a:p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Запишите сначала номер задания, а затем дайте связный ответ на  вопрос в объеме 5–10 предложений. Ответы записывайте четко и   разборчиво.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Текст 12"/>
          <p:cNvSpPr>
            <a:spLocks noGrp="1"/>
          </p:cNvSpPr>
          <p:nvPr>
            <p:ph type="body" idx="1"/>
          </p:nvPr>
        </p:nvSpPr>
        <p:spPr>
          <a:xfrm>
            <a:off x="3357554" y="1428736"/>
            <a:ext cx="2043098" cy="393689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2011 год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500858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Добавление в формулировку задания  (отражено в критериях оценивания заданий С1 и С2)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500174"/>
            <a:ext cx="8358246" cy="521497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Для выполнения заданий С1 и С2 используйте бланк ответов № 2.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Запишите сначала номер задания, а затем дайте прямой связный ответ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на вопрос (примерный объём – 5–10 предложений).</a:t>
            </a:r>
          </a:p>
          <a:p>
            <a:r>
              <a:rPr lang="ru-RU" sz="2200" b="1" i="1" dirty="0" smtClean="0">
                <a:solidFill>
                  <a:srgbClr val="C00000"/>
                </a:solidFill>
              </a:rPr>
              <a:t>Опирайтесь на авторскую позицию, при необходимости излагайте свою точку зрения. Аргументируйте ответ, опираясь на текст произведения.</a:t>
            </a:r>
          </a:p>
          <a:p>
            <a:r>
              <a:rPr lang="ru-RU" sz="2200" b="1" i="1" dirty="0" smtClean="0"/>
              <a:t>Выполняя задание С2, </a:t>
            </a:r>
            <a:r>
              <a:rPr lang="ru-RU" sz="2200" b="1" i="1" dirty="0" smtClean="0">
                <a:solidFill>
                  <a:srgbClr val="FFC000"/>
                </a:solidFill>
              </a:rPr>
              <a:t>приведите не менее двух позиций сопоставления </a:t>
            </a:r>
            <a:r>
              <a:rPr lang="ru-RU" sz="2200" b="1" i="1" dirty="0" smtClean="0"/>
              <a:t>  </a:t>
            </a:r>
            <a:r>
              <a:rPr lang="ru-RU" sz="2200" b="1" i="1" dirty="0" smtClean="0">
                <a:solidFill>
                  <a:srgbClr val="92D050"/>
                </a:solidFill>
              </a:rPr>
              <a:t>(позицией сопоставления считается указание автора и названия   художественного произведения с обязательным обоснованием Вашего    выбора</a:t>
            </a:r>
            <a:r>
              <a:rPr lang="ru-RU" sz="2200" b="1" i="1" dirty="0" smtClean="0"/>
              <a:t>; </a:t>
            </a:r>
            <a:r>
              <a:rPr lang="ru-RU" sz="2200" b="1" i="1" dirty="0" smtClean="0">
                <a:solidFill>
                  <a:srgbClr val="7030A0"/>
                </a:solidFill>
              </a:rPr>
              <a:t>можно приводить в качестве позиций сопоставления два    произведения одного автора</a:t>
            </a:r>
            <a:r>
              <a:rPr lang="ru-RU" sz="2200" b="1" i="1" dirty="0" smtClean="0"/>
              <a:t> </a:t>
            </a:r>
            <a:r>
              <a:rPr lang="ru-RU" sz="2200" b="1" i="1" u="sng" dirty="0" smtClean="0">
                <a:solidFill>
                  <a:schemeClr val="accent6"/>
                </a:solidFill>
              </a:rPr>
              <a:t>за исключением того автора, чьё    произведение рассматривается в задании</a:t>
            </a:r>
            <a:r>
              <a:rPr lang="ru-RU" sz="2200" b="1" i="1" dirty="0" smtClean="0"/>
              <a:t>).</a:t>
            </a:r>
          </a:p>
          <a:p>
            <a:r>
              <a:rPr lang="ru-RU" sz="2200" b="1" i="1" dirty="0" smtClean="0"/>
              <a:t>Ответы записывайте чётко и разборчиво, соблюдая нормы речи.</a:t>
            </a:r>
            <a:endParaRPr lang="ru-RU" sz="2200" dirty="0"/>
          </a:p>
        </p:txBody>
      </p:sp>
      <p:sp>
        <p:nvSpPr>
          <p:cNvPr id="9" name="Текст 12"/>
          <p:cNvSpPr txBox="1">
            <a:spLocks/>
          </p:cNvSpPr>
          <p:nvPr/>
        </p:nvSpPr>
        <p:spPr>
          <a:xfrm>
            <a:off x="0" y="1000108"/>
            <a:ext cx="2471726" cy="3936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Задания С1 и С3 оцениваются по двум критериям: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429684" cy="5214974"/>
          </a:xfrm>
        </p:spPr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</a:rPr>
              <a:t>1. Глубина приводимых </a:t>
            </a:r>
            <a:r>
              <a:rPr lang="ru-RU" b="1" dirty="0" smtClean="0">
                <a:solidFill>
                  <a:srgbClr val="00FF00"/>
                </a:solidFill>
              </a:rPr>
              <a:t>суждений и убедительность </a:t>
            </a:r>
            <a:r>
              <a:rPr lang="ru-RU" b="1" dirty="0" smtClean="0">
                <a:solidFill>
                  <a:srgbClr val="00FF00"/>
                </a:solidFill>
              </a:rPr>
              <a:t>аргументов.</a:t>
            </a:r>
          </a:p>
          <a:p>
            <a:r>
              <a:rPr lang="ru-RU" b="1" dirty="0" smtClean="0">
                <a:solidFill>
                  <a:srgbClr val="CC0000"/>
                </a:solidFill>
              </a:rPr>
              <a:t>2. Следование нормам    речи.  </a:t>
            </a:r>
          </a:p>
          <a:p>
            <a:pPr>
              <a:buNone/>
            </a:pPr>
            <a:r>
              <a:rPr lang="ru-RU" dirty="0" smtClean="0"/>
              <a:t>        Если </a:t>
            </a:r>
            <a:r>
              <a:rPr lang="ru-RU" dirty="0" smtClean="0"/>
              <a:t>при проверке заданий С1 и С3 </a:t>
            </a:r>
            <a:r>
              <a:rPr lang="ru-RU" dirty="0" smtClean="0"/>
              <a:t>по первому </a:t>
            </a:r>
            <a:r>
              <a:rPr lang="ru-RU" dirty="0" smtClean="0"/>
              <a:t>критерию ставится </a:t>
            </a:r>
            <a:r>
              <a:rPr lang="ru-RU" dirty="0" smtClean="0"/>
              <a:t>0  баллов</a:t>
            </a:r>
            <a:r>
              <a:rPr lang="ru-RU" dirty="0" smtClean="0"/>
              <a:t>, задание по второму критерию не </a:t>
            </a:r>
            <a:r>
              <a:rPr lang="ru-RU" dirty="0" smtClean="0"/>
              <a:t>оценивается</a:t>
            </a:r>
            <a:r>
              <a:rPr lang="ru-RU" dirty="0" smtClean="0"/>
              <a:t>. Таким образом, </a:t>
            </a:r>
            <a:r>
              <a:rPr lang="ru-RU" dirty="0" smtClean="0"/>
              <a:t>за  успешное </a:t>
            </a:r>
            <a:r>
              <a:rPr lang="ru-RU" dirty="0" smtClean="0"/>
              <a:t>выполнение каждого из заданий С1 и С3 </a:t>
            </a:r>
            <a:r>
              <a:rPr lang="ru-RU" dirty="0" smtClean="0"/>
              <a:t>экзаменуемый получает  максимально </a:t>
            </a:r>
            <a:r>
              <a:rPr lang="ru-RU" dirty="0" smtClean="0"/>
              <a:t>по 4 </a:t>
            </a:r>
            <a:r>
              <a:rPr lang="ru-RU" dirty="0" smtClean="0"/>
              <a:t>балла.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2011  г.  Изменения  в  КИМ  ЕГЭ 2012  г.  связаны  с  задачами </a:t>
            </a:r>
            <a:r>
              <a:rPr lang="ru-RU" sz="4000" dirty="0" smtClean="0">
                <a:solidFill>
                  <a:srgbClr val="FFC000"/>
                </a:solidFill>
              </a:rPr>
              <a:t>совершенствования  заданий  базового  уровня  сложности  </a:t>
            </a:r>
            <a:r>
              <a:rPr lang="ru-RU" sz="4000" dirty="0" smtClean="0"/>
              <a:t>и  </a:t>
            </a:r>
            <a:r>
              <a:rPr lang="ru-RU" sz="4000" dirty="0" smtClean="0">
                <a:solidFill>
                  <a:srgbClr val="FFC000"/>
                </a:solidFill>
              </a:rPr>
              <a:t>повышения объективности оценивания развернутых ответов </a:t>
            </a:r>
            <a:r>
              <a:rPr lang="ru-RU" sz="4000" dirty="0" smtClean="0"/>
              <a:t>выпускников.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Оценка выполнения заданий С1 и С3,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требующих написания развёрнутого ответа в объёме 5–10 предложений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82919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Указание на объём условно; оценка ответа зависит от его   содержательности (при наличии глубоких знаний экзаменуемый может  ответить в большем объёме; при умении точно формулировать свои мысли  экзаменуемый может достаточно полно ответить в меньшем объёме).</a:t>
            </a:r>
          </a:p>
          <a:p>
            <a:pPr>
              <a:buNone/>
            </a:pPr>
            <a:r>
              <a:rPr lang="ru-RU" sz="2800" b="1" dirty="0" smtClean="0"/>
              <a:t>     Если при проверке заданий указанной группы эксперт по первому    критерию ставит 0 баллов, задание считается невыполненным и по второму  критерию не оценивается (в протокол проверки ответов выставляется  0 баллов).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500042"/>
          <a:ext cx="8715403" cy="647551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57651"/>
                <a:gridCol w="357190"/>
                <a:gridCol w="4143404"/>
                <a:gridCol w="357158"/>
              </a:tblGrid>
              <a:tr h="708524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Точность и полнота ответа</a:t>
                      </a:r>
                      <a:endParaRPr lang="ru-RU" sz="18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400" dirty="0"/>
                    </a:p>
                  </a:txBody>
                  <a:tcPr vert="vert27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Глубина приводимых суждений и убедительность аргументов</a:t>
                      </a:r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600" dirty="0"/>
                    </a:p>
                  </a:txBody>
                  <a:tcPr vert="vert27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482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экзаменуемый обнаруживает понимание специфики задания:</a:t>
                      </a:r>
                    </a:p>
                    <a:p>
                      <a:r>
                        <a:rPr lang="ru-RU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аргументированно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отвечает на вопрос, выдвигая необходимые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тезисы, приводя развивающие их доводы и делая   соответствующие выводы, фактические ошибки в ответе   отсутствуют; 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экзаменуемый </a:t>
                      </a:r>
                      <a:r>
                        <a:rPr lang="ru-RU" sz="18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даёт прямой связный ответ на вопрос, опираясь на авторскую позицию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 необходимости формулирует свою точку зрения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убедительно обосновывает свои тезисы, подтверждает свои  мысли текстом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не подменяет анализ пересказом текста; фактические ошибки и неточности отсутствуют;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349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экзаменуемый обнаруживает понимание специфики задания,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при ответе не демонстрирует достаточной обоснованности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Суждений, и/или частично подменяет рассуждения пересказом текста, и/или допускает фактическую ошибку;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экзаменуемый </a:t>
                      </a:r>
                      <a:r>
                        <a:rPr lang="ru-RU" sz="18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даёт прямой связный ответ на вопрос, опираясь на авторскую позицию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при необходимости формулирует свою точку зрения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подменяет анализ пересказом текста,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но при ответе не все тезисы убедительно обосновывает;  и / или допускает 1 фактическую ошибку;</a:t>
                      </a:r>
                      <a:endParaRPr lang="ru-RU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7422" y="0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Оценка выполнения заданий С1 и С3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0"/>
          <a:ext cx="8786874" cy="630079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500462"/>
                <a:gridCol w="285752"/>
                <a:gridCol w="4714908"/>
                <a:gridCol w="285752"/>
              </a:tblGrid>
              <a:tr h="2071678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экзаменуемый упрощенно понимает задание, рассуждает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поверхностно, неточно, слабо аргументируя ответ, подменяя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пересказом,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и/или допускает 2 фактические ошибки;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экзаменуемый понимает суть вопроса, 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даёт прямого ответа на вопрос;  и (или) не опирается на авторскую позицию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ограничиваясь собственной точкой зрения;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и (или) </a:t>
                      </a:r>
                      <a:r>
                        <a:rPr lang="ru-RU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неубедительно обосновывает свои тезисы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 и (или) </a:t>
                      </a:r>
                      <a:r>
                        <a:rPr lang="ru-RU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 подменяет анализ текста его пересказом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  и (или) допускает 2 фактические ошибки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00264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экзаменуемый неверно отвечает на вопрос,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и/или даёт ответ, который содержательно не соотносится с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поставленной задачей,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и/или подменяет рассуждения пересказом текста</a:t>
                      </a:r>
                      <a:endParaRPr lang="ru-RU" sz="1800" b="1" dirty="0" smtClean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экзаменуемый не справляется с заданием: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не даёт ответа на вопрос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 и (или) </a:t>
                      </a:r>
                      <a:r>
                        <a:rPr lang="ru-RU" sz="18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подменяет анализ пересказом текста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  и (или) допускает 3 фактические ошибки и более.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 Следование нормам речи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допущено не более 1-й речевой ошибки;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допущено более 1-й речевой ошибки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50">
                <a:tc>
                  <a:txBody>
                    <a:bodyPr/>
                    <a:lstStyle/>
                    <a:p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615130" cy="642942"/>
          </a:xfrm>
        </p:spPr>
        <p:txBody>
          <a:bodyPr/>
          <a:lstStyle/>
          <a:p>
            <a:r>
              <a:rPr lang="ru-RU" sz="3600" b="1" i="1" dirty="0" smtClean="0"/>
              <a:t>Формулировка</a:t>
            </a:r>
            <a:br>
              <a:rPr lang="ru-RU" sz="3600" b="1" i="1" dirty="0" smtClean="0"/>
            </a:br>
            <a:r>
              <a:rPr lang="ru-RU" sz="3600" b="1" i="1" dirty="0" smtClean="0"/>
              <a:t> заданий </a:t>
            </a:r>
            <a:r>
              <a:rPr lang="ru-RU" sz="3600" b="1" i="1" dirty="0" smtClean="0"/>
              <a:t>С3 </a:t>
            </a:r>
            <a:r>
              <a:rPr lang="ru-RU" sz="3600" b="1" i="1" dirty="0" smtClean="0"/>
              <a:t>и С4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42844" y="1571612"/>
            <a:ext cx="8715436" cy="514353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выполнения заданий </a:t>
            </a: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С3 </a:t>
            </a: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С4 используйте бланк ответов № 2.</a:t>
            </a:r>
          </a:p>
          <a:p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Запишите сначала номер задания, а затем дайте связный ответ на  вопрос в объеме 5–10 предложений. Ответы записывайте четко и   разборчиво.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Текст 12"/>
          <p:cNvSpPr>
            <a:spLocks noGrp="1"/>
          </p:cNvSpPr>
          <p:nvPr>
            <p:ph type="body" idx="1"/>
          </p:nvPr>
        </p:nvSpPr>
        <p:spPr>
          <a:xfrm>
            <a:off x="3357554" y="1428736"/>
            <a:ext cx="2043098" cy="393689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2011 год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500858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Добавление в формулировку задания  (отражено в критериях оценивания заданий </a:t>
            </a:r>
            <a:r>
              <a:rPr lang="ru-RU" sz="3200" b="1" dirty="0" smtClean="0">
                <a:solidFill>
                  <a:srgbClr val="FFC000"/>
                </a:solidFill>
              </a:rPr>
              <a:t>С3 </a:t>
            </a:r>
            <a:r>
              <a:rPr lang="ru-RU" sz="3200" b="1" dirty="0" smtClean="0">
                <a:solidFill>
                  <a:srgbClr val="FFC000"/>
                </a:solidFill>
              </a:rPr>
              <a:t>и С4)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500174"/>
            <a:ext cx="8358246" cy="521497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Для выполнения заданий С3 и С4 используйте бланк ответов № 2.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Запишите сначала номер задания, а затем дайте прямой связный ответ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на вопрос (примерный объём – 5–10 предложений).</a:t>
            </a:r>
          </a:p>
          <a:p>
            <a:r>
              <a:rPr lang="ru-RU" sz="2200" b="1" i="1" dirty="0" smtClean="0">
                <a:solidFill>
                  <a:srgbClr val="C00000"/>
                </a:solidFill>
              </a:rPr>
              <a:t>Опирайтесь на авторскую позицию, при необходимости излагайте свою точку зрения. Аргументируйте ответ, опираясь на текст произведения.</a:t>
            </a:r>
          </a:p>
          <a:p>
            <a:r>
              <a:rPr lang="ru-RU" sz="2200" b="1" i="1" dirty="0" smtClean="0"/>
              <a:t>Выполняя задание С4, </a:t>
            </a:r>
            <a:r>
              <a:rPr lang="ru-RU" sz="2200" b="1" i="1" dirty="0" smtClean="0">
                <a:solidFill>
                  <a:srgbClr val="FFC000"/>
                </a:solidFill>
              </a:rPr>
              <a:t>приведите не менее двух позиций сопоставления </a:t>
            </a:r>
            <a:r>
              <a:rPr lang="ru-RU" sz="2200" b="1" i="1" dirty="0" smtClean="0"/>
              <a:t>  </a:t>
            </a:r>
            <a:r>
              <a:rPr lang="ru-RU" sz="2200" b="1" i="1" dirty="0" smtClean="0">
                <a:solidFill>
                  <a:srgbClr val="92D050"/>
                </a:solidFill>
              </a:rPr>
              <a:t>(позицией сопоставления считается указание автора и названия   художественного произведения с обязательным обоснованием Вашего    выбора</a:t>
            </a:r>
            <a:r>
              <a:rPr lang="ru-RU" sz="2200" b="1" i="1" dirty="0" smtClean="0"/>
              <a:t>; </a:t>
            </a:r>
            <a:r>
              <a:rPr lang="ru-RU" sz="2200" b="1" i="1" dirty="0" smtClean="0">
                <a:solidFill>
                  <a:srgbClr val="7030A0"/>
                </a:solidFill>
              </a:rPr>
              <a:t>можно приводить в качестве позиций сопоставления два    произведения одного автора</a:t>
            </a:r>
            <a:r>
              <a:rPr lang="ru-RU" sz="2200" b="1" i="1" dirty="0" smtClean="0"/>
              <a:t> </a:t>
            </a:r>
            <a:r>
              <a:rPr lang="ru-RU" sz="2200" b="1" i="1" u="sng" dirty="0" smtClean="0">
                <a:solidFill>
                  <a:schemeClr val="accent6"/>
                </a:solidFill>
              </a:rPr>
              <a:t>за исключением того автора, чьё    произведение рассматривается в задании</a:t>
            </a:r>
            <a:r>
              <a:rPr lang="ru-RU" sz="2200" b="1" i="1" dirty="0" smtClean="0"/>
              <a:t>).</a:t>
            </a:r>
          </a:p>
          <a:p>
            <a:r>
              <a:rPr lang="ru-RU" sz="2200" b="1" i="1" dirty="0" smtClean="0"/>
              <a:t>Ответы записывайте чётко и разборчиво, соблюдая нормы речи.</a:t>
            </a:r>
            <a:endParaRPr lang="ru-RU" sz="2200" dirty="0"/>
          </a:p>
        </p:txBody>
      </p:sp>
      <p:sp>
        <p:nvSpPr>
          <p:cNvPr id="9" name="Текст 12"/>
          <p:cNvSpPr txBox="1">
            <a:spLocks/>
          </p:cNvSpPr>
          <p:nvPr/>
        </p:nvSpPr>
        <p:spPr>
          <a:xfrm>
            <a:off x="0" y="1000108"/>
            <a:ext cx="2471726" cy="3936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Задания С2 и С4 оцениваются по одному критерию: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FF00"/>
                </a:solidFill>
              </a:rPr>
              <a:t> </a:t>
            </a:r>
            <a:r>
              <a:rPr lang="ru-RU" sz="3600" b="1" dirty="0" smtClean="0">
                <a:solidFill>
                  <a:srgbClr val="00FF00"/>
                </a:solidFill>
              </a:rPr>
              <a:t>   Включение произведения </a:t>
            </a:r>
            <a:r>
              <a:rPr lang="ru-RU" sz="3600" b="1" dirty="0" smtClean="0">
                <a:solidFill>
                  <a:srgbClr val="00FF00"/>
                </a:solidFill>
              </a:rPr>
              <a:t>в </a:t>
            </a:r>
            <a:r>
              <a:rPr lang="ru-RU" sz="3600" b="1" dirty="0" smtClean="0">
                <a:solidFill>
                  <a:srgbClr val="00FF00"/>
                </a:solidFill>
              </a:rPr>
              <a:t>литературный </a:t>
            </a:r>
            <a:r>
              <a:rPr lang="ru-RU" sz="3600" b="1" dirty="0" smtClean="0">
                <a:solidFill>
                  <a:srgbClr val="00FF00"/>
                </a:solidFill>
              </a:rPr>
              <a:t>контекст и убедительность </a:t>
            </a:r>
            <a:r>
              <a:rPr lang="ru-RU" sz="3600" b="1" dirty="0" smtClean="0">
                <a:solidFill>
                  <a:srgbClr val="00FF00"/>
                </a:solidFill>
              </a:rPr>
              <a:t>аргументов.</a:t>
            </a:r>
          </a:p>
          <a:p>
            <a:pPr>
              <a:buNone/>
            </a:pPr>
            <a:r>
              <a:rPr lang="ru-RU" sz="3600" b="1" dirty="0" smtClean="0"/>
              <a:t>      </a:t>
            </a:r>
          </a:p>
          <a:p>
            <a:pPr>
              <a:buNone/>
            </a:pPr>
            <a:r>
              <a:rPr lang="ru-RU" sz="3600" b="1" dirty="0" smtClean="0"/>
              <a:t> За  успешное </a:t>
            </a:r>
            <a:r>
              <a:rPr lang="ru-RU" sz="3600" b="1" dirty="0" smtClean="0"/>
              <a:t>выполнение каждого из </a:t>
            </a:r>
            <a:r>
              <a:rPr lang="ru-RU" sz="3600" b="1" dirty="0" smtClean="0"/>
              <a:t>заданий </a:t>
            </a:r>
            <a:r>
              <a:rPr lang="ru-RU" sz="3600" b="1" dirty="0" smtClean="0"/>
              <a:t>С2 и С4 экзаменуемый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получает максимально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 4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балла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500042"/>
          <a:ext cx="9144000" cy="647708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71934"/>
                <a:gridCol w="428628"/>
                <a:gridCol w="4268684"/>
                <a:gridCol w="374754"/>
              </a:tblGrid>
              <a:tr h="88305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Точность и полнота ответа</a:t>
                      </a:r>
                      <a:endParaRPr lang="ru-RU" sz="18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600" dirty="0"/>
                    </a:p>
                  </a:txBody>
                  <a:tcPr vert="vert27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Включение произведения в литературный контекст и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убедительность аргументов</a:t>
                      </a:r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600" dirty="0"/>
                    </a:p>
                  </a:txBody>
                  <a:tcPr vert="vert27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72"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экзаменуемый обнаруживает понимание специфики задания: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отвечает на вопрос, требующий привлечения литературного контекста, приводит не менее двух позиций сопоставления* и даёт развёрнутое аргументированное обоснование для двух позиций сопоставления;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фактические ошибки в ответе отсутствуют;</a:t>
                      </a:r>
                      <a:endParaRPr lang="ru-RU" sz="16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latin typeface="TimesNewRomanPSMT"/>
                        </a:rPr>
                        <a:t>а) экзаменуемый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NewRomanPSMT"/>
                        </a:rPr>
                        <a:t>отвечает на вопрос, опираясь на авторскую позицию,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rgbClr val="FFFF00"/>
                          </a:solidFill>
                          <a:latin typeface="TimesNewRomanPSMT"/>
                        </a:rPr>
                        <a:t>указывает названия двух произведений и их авторов*, </a:t>
                      </a:r>
                      <a:r>
                        <a:rPr lang="ru-RU" sz="1800" b="1" baseline="0" dirty="0" smtClean="0">
                          <a:solidFill>
                            <a:srgbClr val="33CC33"/>
                          </a:solidFill>
                          <a:latin typeface="TimesNewRomanPSMT"/>
                        </a:rPr>
                        <a:t>убедительно обосновывает выбор каждого произведения</a:t>
                      </a:r>
                      <a:r>
                        <a:rPr lang="ru-RU" sz="1800" b="1" baseline="0" dirty="0" smtClean="0">
                          <a:latin typeface="TimesNewRomanPSMT"/>
                        </a:rPr>
                        <a:t>; фактические ошибки в ответе отсутствуют;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369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экзаменуемый отвечает на вопрос,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приводит две позиции сопоставления (указывает произведения и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авторов), для одной из которых даёт развёрнутое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аргументированное обоснование;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и/или допускает 1 фактическую ошибку;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latin typeface="TimesNewRomanPSMT"/>
                        </a:rPr>
                        <a:t>б) </a:t>
                      </a:r>
                      <a:r>
                        <a:rPr lang="ru-RU" sz="1600" b="1" baseline="0" dirty="0" smtClean="0">
                          <a:solidFill>
                            <a:srgbClr val="92D050"/>
                          </a:solidFill>
                          <a:latin typeface="TimesNewRomanPSMT"/>
                        </a:rPr>
                        <a:t>экзаменуемый отвечает на вопрос, опираясь на авторскую позицию,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rgbClr val="92D050"/>
                          </a:solidFill>
                          <a:latin typeface="TimesNewRomanPSMT"/>
                        </a:rPr>
                        <a:t>указывает названия двух произведений и их авторов</a:t>
                      </a:r>
                      <a:r>
                        <a:rPr lang="ru-RU" sz="1600" b="1" i="1" baseline="0" dirty="0" smtClean="0">
                          <a:latin typeface="TimesNewRomanPS-ItalicMT"/>
                        </a:rPr>
                        <a:t>,</a:t>
                      </a:r>
                    </a:p>
                    <a:p>
                      <a:pPr algn="l"/>
                      <a:r>
                        <a:rPr lang="ru-RU" sz="1600" b="1" baseline="0" dirty="0" smtClean="0">
                          <a:solidFill>
                            <a:srgbClr val="EF6315"/>
                          </a:solidFill>
                          <a:latin typeface="TimesNewRomanPSMT"/>
                        </a:rPr>
                        <a:t>но не всегда убедительно обосновывает выбор каждого произведения</a:t>
                      </a:r>
                      <a:r>
                        <a:rPr lang="ru-RU" sz="1600" b="1" baseline="0" dirty="0" smtClean="0">
                          <a:latin typeface="TimesNewRomanPSMT"/>
                        </a:rPr>
                        <a:t>; и / или убедительно обосновывает выбор одного из произведений; и / или допускает 1 фактическую ошибку;</a:t>
                      </a:r>
                      <a:endParaRPr lang="ru-RU" sz="1600" b="1" kern="1200" baseline="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7422" y="0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Оценка выполнения заданий С2 и С4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"/>
          <a:ext cx="8929718" cy="6339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75165"/>
                <a:gridCol w="362997"/>
                <a:gridCol w="4501159"/>
                <a:gridCol w="290397"/>
              </a:tblGrid>
              <a:tr h="1857363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5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экзаменуемый отвечает на вопрос, приводит две позиции сопоставления, ни для одной из них не  давая развёрнутого аргументированного обоснования или не давая обоснования;  или приводит одну позицию сопоставления и даёт для неё аргументированное обоснование;</a:t>
                      </a:r>
                    </a:p>
                    <a:p>
                      <a:r>
                        <a:rPr lang="ru-RU" sz="15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и/или допускает 2–3 фактические ошибки;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экзаменуемый отвечает на вопрос, опираясь на авторскую позицию; но указывает название только одного произведения и его автора,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убедительно обосновывает свой выбор;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/ или допускает 2 фактические ошибки;</a:t>
                      </a:r>
                      <a:endParaRPr lang="ru-R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39773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16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экзаменуемый не отвечает на вопрос, или даёт ответ, который содержательно не соотносится с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поставленной задачей; или приводит одну позицию сопоставления без обоснования;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и/или допускает более 3 фактических ошибок</a:t>
                      </a:r>
                      <a:r>
                        <a:rPr lang="ru-RU" sz="14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 smtClean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экзаменуемый, отвечая на вопрос,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опирается на авторскую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позицию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 </a:t>
                      </a:r>
                      <a:r>
                        <a:rPr lang="ru-RU" sz="16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или указывает названия двух произведений и их авторов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но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обосновывает свой выбор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/ или допускает 3 фактические ошибки;</a:t>
                      </a:r>
                      <a:endParaRPr lang="ru-RU" sz="16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23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экзаменуемый не отвечает на вопрос,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даёт ответ, который содержательно не соотносится с поставленной задачей 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 опирается на авторскую позицию; 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и/или указывает название одного произведения и его автора, но не обосновывает свой выбор;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/ или допускает более 3 фактических ошибок.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23">
                <a:tc>
                  <a:txBody>
                    <a:bodyPr/>
                    <a:lstStyle/>
                    <a:p>
                      <a:r>
                        <a:rPr lang="ru-RU" sz="16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21508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03918"/>
                <a:gridCol w="5340082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выполнения задания части 3 используйте бланк ответов № 2. Выберите только ОДНО из предложенных ниже заданий (С5.1, С5.2,  С5.3). В бланке ответов запишите номер выбранного вами задания.   Дайте полный развернутый ответ на проблемный </a:t>
                      </a:r>
                      <a:r>
                        <a:rPr lang="ru-RU" sz="20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вопрос (в объеме не  менее 200 слов)</a:t>
                      </a:r>
                      <a:r>
                        <a:rPr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привлекая необходимые теоретико-литературные  знания, опираясь на литературные произведения, позицию автора и  по возможности раскрывая собственное видение </a:t>
                      </a:r>
                      <a:r>
                        <a:rPr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роблемы</a:t>
                      </a:r>
                      <a:r>
                        <a:rPr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Ответ  записывайте четко и разборчиво.</a:t>
                      </a:r>
                      <a:endParaRPr lang="ru-RU" sz="20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выполнения задания части 3 выберите только ОДНУ из  предложенных тем сочинений (С5.1, С5.2, С5.3).  В бланке ответов №2 укажите номер выбранной Вами темы, а затем  напишите сочинение на эту тему в объёме не менее 200 слов </a:t>
                      </a:r>
                      <a:r>
                        <a:rPr lang="ru-RU" sz="20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(если объём  сочинения менее 150 слов, то оно оценивается 0 баллов).   </a:t>
                      </a:r>
                      <a:r>
                        <a:rPr lang="ru-RU" sz="20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Опирайтесь на авторскую позицию и формулируйте свою точку зрения.  Аргументируйте свои тезисы, опираясь на литературные произведения</a:t>
                      </a:r>
                      <a:r>
                        <a:rPr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i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(в сочинении по лирике необходимо проанализировать не менее трёх   стихотворений</a:t>
                      </a:r>
                      <a:r>
                        <a:rPr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   </a:t>
                      </a:r>
                      <a:r>
                        <a:rPr lang="ru-RU" sz="2000" b="1" i="1" kern="1200" baseline="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Используйте теоретико-литературные понятия для анализа   произведения.   Продумывайте композицию сочинения.    Сочинение пишите чётко и разборчиво, соблюдая нормы речи.</a:t>
                      </a:r>
                      <a:endParaRPr lang="ru-RU" sz="20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0"/>
            <a:ext cx="8429684" cy="714356"/>
          </a:xfrm>
        </p:spPr>
        <p:txBody>
          <a:bodyPr/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Добавление в формулировку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задания С5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9397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Задание части 3 (С5) оценивается по пяти критериям: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Глубина  раскрытия </a:t>
            </a:r>
            <a:r>
              <a:rPr lang="ru-RU" b="1" dirty="0" smtClean="0"/>
              <a:t>темы сочинения и убедительность </a:t>
            </a:r>
            <a:r>
              <a:rPr lang="ru-RU" b="1" dirty="0" smtClean="0"/>
              <a:t>суждений.</a:t>
            </a:r>
          </a:p>
          <a:p>
            <a:pPr>
              <a:buNone/>
            </a:pPr>
            <a:r>
              <a:rPr lang="ru-RU" b="1" dirty="0" smtClean="0"/>
              <a:t>2. Уровень владения  теоретико-литературными понятиями.</a:t>
            </a:r>
          </a:p>
          <a:p>
            <a:pPr>
              <a:buNone/>
            </a:pPr>
            <a:r>
              <a:rPr lang="ru-RU" b="1" dirty="0" smtClean="0"/>
              <a:t>3. Обоснованность </a:t>
            </a:r>
            <a:r>
              <a:rPr lang="ru-RU" b="1" dirty="0" smtClean="0"/>
              <a:t>привлечения </a:t>
            </a:r>
            <a:r>
              <a:rPr lang="ru-RU" b="1" dirty="0" smtClean="0"/>
              <a:t>текста произведения.</a:t>
            </a:r>
          </a:p>
          <a:p>
            <a:pPr>
              <a:buNone/>
            </a:pPr>
            <a:r>
              <a:rPr lang="ru-RU" b="1" dirty="0" smtClean="0"/>
              <a:t>4. Композиционная </a:t>
            </a:r>
            <a:r>
              <a:rPr lang="ru-RU" b="1" dirty="0" smtClean="0"/>
              <a:t>цельность и логичность </a:t>
            </a:r>
            <a:r>
              <a:rPr lang="ru-RU" b="1" dirty="0" smtClean="0"/>
              <a:t>изложения.</a:t>
            </a:r>
          </a:p>
          <a:p>
            <a:pPr>
              <a:buNone/>
            </a:pPr>
            <a:r>
              <a:rPr lang="ru-RU" b="1" dirty="0" smtClean="0"/>
              <a:t>5. Следование </a:t>
            </a:r>
            <a:r>
              <a:rPr lang="ru-RU" b="1" dirty="0" smtClean="0"/>
              <a:t>нормам </a:t>
            </a:r>
            <a:r>
              <a:rPr lang="ru-RU" b="1" dirty="0" smtClean="0"/>
              <a:t>речи.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1155" y="6021100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DCE6F2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368412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Основные направления изменения  КИМ ЕГЭ 2012 г.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следующие: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329642" cy="412592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Добавлены новые задания.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Уточнены формулировки и требования заданий </a:t>
            </a:r>
            <a:r>
              <a:rPr lang="ru-RU" dirty="0" smtClean="0">
                <a:solidFill>
                  <a:srgbClr val="FFFF00"/>
                </a:solidFill>
              </a:rPr>
              <a:t>в КИМ.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Усовершенствованы критерии оценивания заданий с развернутым ответом </a:t>
            </a:r>
            <a:r>
              <a:rPr lang="ru-RU" b="1" i="1" dirty="0" smtClean="0">
                <a:solidFill>
                  <a:srgbClr val="C00000"/>
                </a:solidFill>
              </a:rPr>
              <a:t>(изменения существенные). 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Максимальный балл по критерию «Уровень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владения </a:t>
            </a:r>
            <a:r>
              <a:rPr lang="ru-RU" sz="2800" dirty="0" smtClean="0">
                <a:solidFill>
                  <a:srgbClr val="FFFF00"/>
                </a:solidFill>
              </a:rPr>
              <a:t>теоретико-литературными </a:t>
            </a:r>
            <a:r>
              <a:rPr lang="ru-RU" sz="2800" dirty="0" smtClean="0">
                <a:solidFill>
                  <a:srgbClr val="FFFF00"/>
                </a:solidFill>
              </a:rPr>
              <a:t>понятиями</a:t>
            </a:r>
            <a:r>
              <a:rPr lang="ru-RU" sz="2800" dirty="0" smtClean="0">
                <a:solidFill>
                  <a:srgbClr val="FFFF00"/>
                </a:solidFill>
              </a:rPr>
              <a:t>» </a:t>
            </a:r>
            <a:endParaRPr lang="ru-RU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составляет </a:t>
            </a:r>
            <a:r>
              <a:rPr lang="ru-RU" sz="2800" dirty="0" smtClean="0">
                <a:solidFill>
                  <a:srgbClr val="FFFF00"/>
                </a:solidFill>
              </a:rPr>
              <a:t>2 балла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 каждому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 остальных 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критериев максимальный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балл – 3. 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rgbClr val="FFFF00"/>
                </a:solidFill>
              </a:rPr>
              <a:t>Максимальный  балл </a:t>
            </a:r>
            <a:r>
              <a:rPr lang="ru-RU" sz="2800" u="sng" dirty="0" smtClean="0">
                <a:solidFill>
                  <a:srgbClr val="FFFF00"/>
                </a:solidFill>
              </a:rPr>
              <a:t>за выполнение </a:t>
            </a:r>
            <a:r>
              <a:rPr lang="ru-RU" sz="2800" u="sng" dirty="0" smtClean="0">
                <a:solidFill>
                  <a:srgbClr val="FFFF00"/>
                </a:solidFill>
              </a:rPr>
              <a:t>задания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u="sng" dirty="0" smtClean="0">
                <a:solidFill>
                  <a:srgbClr val="FFFF00"/>
                </a:solidFill>
              </a:rPr>
              <a:t>С5 – </a:t>
            </a:r>
            <a:r>
              <a:rPr lang="ru-RU" sz="2800" b="1" dirty="0" smtClean="0">
                <a:solidFill>
                  <a:srgbClr val="C00000"/>
                </a:solidFill>
              </a:rPr>
              <a:t>14.  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Задание </a:t>
            </a:r>
            <a:r>
              <a:rPr lang="ru-RU" sz="2800" dirty="0" smtClean="0">
                <a:solidFill>
                  <a:srgbClr val="C00000"/>
                </a:solidFill>
              </a:rPr>
              <a:t>С5 считается </a:t>
            </a:r>
            <a:r>
              <a:rPr lang="ru-RU" sz="2800" dirty="0" smtClean="0">
                <a:solidFill>
                  <a:srgbClr val="C00000"/>
                </a:solidFill>
              </a:rPr>
              <a:t>невыполненным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если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экзаменуемый по </a:t>
            </a:r>
            <a:r>
              <a:rPr lang="ru-RU" sz="2800" dirty="0" smtClean="0">
                <a:solidFill>
                  <a:srgbClr val="C00000"/>
                </a:solidFill>
              </a:rPr>
              <a:t>первому   критерию </a:t>
            </a:r>
            <a:r>
              <a:rPr lang="ru-RU" sz="2800" dirty="0" smtClean="0">
                <a:solidFill>
                  <a:srgbClr val="C00000"/>
                </a:solidFill>
              </a:rPr>
              <a:t>получает 0 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баллов </a:t>
            </a:r>
            <a:r>
              <a:rPr lang="ru-RU" sz="2800" u="sng" dirty="0" smtClean="0">
                <a:solidFill>
                  <a:srgbClr val="C00000"/>
                </a:solidFill>
              </a:rPr>
              <a:t>(задание дальше не проверяется</a:t>
            </a:r>
            <a:r>
              <a:rPr lang="ru-RU" sz="2800" dirty="0" smtClean="0">
                <a:solidFill>
                  <a:srgbClr val="C00000"/>
                </a:solidFill>
              </a:rPr>
              <a:t>).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043758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072362" cy="72547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Распределение заданий по частям экзаменационной работы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857233"/>
          <a:ext cx="8572560" cy="572785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921019"/>
                <a:gridCol w="2079377"/>
                <a:gridCol w="1243187"/>
                <a:gridCol w="2098889"/>
                <a:gridCol w="2230088"/>
              </a:tblGrid>
              <a:tr h="1214445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Части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Тип заданий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Число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первичный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максимального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первичного балла за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данной части от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максимального первичного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балла за всю работу (=39)</a:t>
                      </a:r>
                      <a:endParaRPr lang="ru-RU" sz="1400" dirty="0"/>
                    </a:p>
                  </a:txBody>
                  <a:tcPr/>
                </a:tc>
              </a:tr>
              <a:tr h="339588">
                <a:tc rowSpan="2"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Часть 1</a:t>
                      </a:r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кратким ответом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  <a:endParaRPr lang="ru-RU" b="1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развернутым ответом ограниченного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объема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(6) 8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7226">
                <a:tc rowSpan="2"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Часть 2</a:t>
                      </a:r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кратким ответом</a:t>
                      </a:r>
                      <a:endParaRPr lang="ru-RU" sz="18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31%</a:t>
                      </a:r>
                      <a:endParaRPr lang="ru-RU" b="1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57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развернутым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ответом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ограниченного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(6) 8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752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Часть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развернутым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(15) 14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ru-RU" b="1" dirty="0"/>
                    </a:p>
                  </a:txBody>
                  <a:tcPr/>
                </a:tc>
              </a:tr>
              <a:tr h="56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Итого: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(39) 42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900882" cy="1142984"/>
          </a:xfrm>
        </p:spPr>
        <p:txBody>
          <a:bodyPr/>
          <a:lstStyle/>
          <a:p>
            <a:r>
              <a:rPr lang="ru-RU" sz="2800" b="1" i="1" dirty="0" smtClean="0"/>
              <a:t>Примерные пропорции распределения заданий в соответствии</a:t>
            </a:r>
            <a:br>
              <a:rPr lang="ru-RU" sz="2800" b="1" i="1" dirty="0" smtClean="0"/>
            </a:br>
            <a:r>
              <a:rPr lang="ru-RU" sz="2800" b="1" i="1" dirty="0" smtClean="0"/>
              <a:t>с различными литературными эпохами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№      </a:t>
            </a:r>
            <a:r>
              <a:rPr lang="ru-RU" sz="2800" b="1" dirty="0" smtClean="0"/>
              <a:t>Раздел </a:t>
            </a:r>
            <a:r>
              <a:rPr lang="ru-RU" sz="2800" b="1" dirty="0" smtClean="0"/>
              <a:t>курса                     </a:t>
            </a:r>
            <a:r>
              <a:rPr lang="ru-RU" sz="2800" b="1" dirty="0" smtClean="0"/>
              <a:t>Примерная </a:t>
            </a:r>
            <a:r>
              <a:rPr lang="ru-RU" sz="2800" b="1" dirty="0" smtClean="0"/>
              <a:t>доля (в </a:t>
            </a:r>
            <a:r>
              <a:rPr lang="ru-RU" sz="2800" b="1" dirty="0" smtClean="0"/>
              <a:t>%)</a:t>
            </a:r>
          </a:p>
          <a:p>
            <a:pPr>
              <a:buNone/>
            </a:pPr>
            <a:r>
              <a:rPr lang="ru-RU" sz="2800" dirty="0" smtClean="0"/>
              <a:t>1. Из древнерусской литературы </a:t>
            </a:r>
            <a:r>
              <a:rPr lang="ru-RU" sz="2800" dirty="0" smtClean="0"/>
              <a:t>                   0 </a:t>
            </a:r>
            <a:r>
              <a:rPr lang="ru-RU" sz="2800" dirty="0" smtClean="0"/>
              <a:t>– 10</a:t>
            </a:r>
          </a:p>
          <a:p>
            <a:pPr>
              <a:buNone/>
            </a:pPr>
            <a:r>
              <a:rPr lang="ru-RU" sz="2800" dirty="0" smtClean="0"/>
              <a:t>2. Из литературы XVIII в. </a:t>
            </a:r>
            <a:r>
              <a:rPr lang="ru-RU" sz="2800" dirty="0" smtClean="0"/>
              <a:t>                                   0 </a:t>
            </a:r>
            <a:r>
              <a:rPr lang="ru-RU" sz="2800" dirty="0" smtClean="0"/>
              <a:t>– 10</a:t>
            </a:r>
          </a:p>
          <a:p>
            <a:pPr>
              <a:buNone/>
            </a:pPr>
            <a:r>
              <a:rPr lang="ru-RU" sz="2800" dirty="0" smtClean="0"/>
              <a:t>3. Из литературы первой половины XIX в. </a:t>
            </a:r>
            <a:r>
              <a:rPr lang="ru-RU" sz="2800" dirty="0" smtClean="0"/>
              <a:t>   15 </a:t>
            </a:r>
            <a:r>
              <a:rPr lang="ru-RU" sz="2800" dirty="0" smtClean="0"/>
              <a:t>– 35</a:t>
            </a:r>
          </a:p>
          <a:p>
            <a:pPr>
              <a:buNone/>
            </a:pPr>
            <a:r>
              <a:rPr lang="ru-RU" sz="2800" dirty="0" smtClean="0"/>
              <a:t>4. Из литературы второй половины XIX в</a:t>
            </a:r>
            <a:r>
              <a:rPr lang="ru-RU" sz="2800" dirty="0" smtClean="0"/>
              <a:t>.     </a:t>
            </a:r>
            <a:r>
              <a:rPr lang="ru-RU" sz="2800" dirty="0" smtClean="0"/>
              <a:t>20 – 35</a:t>
            </a:r>
          </a:p>
          <a:p>
            <a:pPr>
              <a:buNone/>
            </a:pPr>
            <a:r>
              <a:rPr lang="ru-RU" sz="2800" dirty="0" smtClean="0"/>
              <a:t>5. Из литературы конца XIX – начала XX в. </a:t>
            </a:r>
            <a:r>
              <a:rPr lang="ru-RU" sz="2800" dirty="0" smtClean="0"/>
              <a:t>  0 </a:t>
            </a:r>
            <a:r>
              <a:rPr lang="ru-RU" sz="2800" dirty="0" smtClean="0"/>
              <a:t>– </a:t>
            </a:r>
            <a:r>
              <a:rPr lang="ru-RU" sz="2800" dirty="0" smtClean="0"/>
              <a:t>(20)15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6. Из литературы первой половины XX в. </a:t>
            </a:r>
            <a:r>
              <a:rPr lang="ru-RU" sz="2800" dirty="0" smtClean="0"/>
              <a:t>     20 </a:t>
            </a:r>
            <a:r>
              <a:rPr lang="ru-RU" sz="2800" dirty="0" smtClean="0"/>
              <a:t>– 35</a:t>
            </a:r>
          </a:p>
          <a:p>
            <a:pPr>
              <a:buNone/>
            </a:pPr>
            <a:r>
              <a:rPr lang="ru-RU" sz="2800" dirty="0" smtClean="0"/>
              <a:t>7. Из литературы второй половины ХХ в. </a:t>
            </a:r>
            <a:r>
              <a:rPr lang="ru-RU" sz="2800" dirty="0" smtClean="0"/>
              <a:t>        0 </a:t>
            </a:r>
            <a:r>
              <a:rPr lang="ru-RU" sz="2800" dirty="0" smtClean="0"/>
              <a:t>– 15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829444" cy="179704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EF6315"/>
                </a:solidFill>
              </a:rPr>
              <a:t>Часть 1   предполагает  анализ  фрагмента  эпического,  или лироэпического, или драматического произведения и состоит из 9 заданий: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472518" cy="40544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  7 заданий с кратким ответом (В), требующих написания слова, или  словосочетания, или последовательности цифр; </a:t>
            </a:r>
          </a:p>
          <a:p>
            <a:pPr>
              <a:buNone/>
            </a:pPr>
            <a:r>
              <a:rPr lang="ru-RU" dirty="0" smtClean="0"/>
              <a:t>•  2 заданий (C1, С2), требующих написания связного текста в объеме  5–10 предложений.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Изменения в части 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715404" cy="564357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Часть 2   предполагает  анализ  лирического  произведения (стихотворения или фрагмента лирической поэмы)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и  состоит из </a:t>
            </a:r>
            <a:r>
              <a:rPr lang="ru-RU" sz="4000" dirty="0" smtClean="0">
                <a:solidFill>
                  <a:srgbClr val="7030A0"/>
                </a:solidFill>
              </a:rPr>
              <a:t>7: </a:t>
            </a:r>
            <a:r>
              <a:rPr lang="ru-RU" sz="2800" dirty="0" smtClean="0"/>
              <a:t>5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заданий с кратким ответом (В), требующих написания слова, или  словосочетания, или последовательности цифр; </a:t>
            </a:r>
          </a:p>
          <a:p>
            <a:pPr>
              <a:buNone/>
            </a:pPr>
            <a:r>
              <a:rPr lang="ru-RU" sz="2800" dirty="0" smtClean="0"/>
              <a:t>•  2 заданий (</a:t>
            </a:r>
            <a:r>
              <a:rPr lang="ru-RU" sz="2800" dirty="0" smtClean="0"/>
              <a:t>C3, С4), </a:t>
            </a:r>
            <a:r>
              <a:rPr lang="ru-RU" sz="2800" dirty="0" smtClean="0"/>
              <a:t>требующих написания связного текста в объеме  5–10 предложений. </a:t>
            </a: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00042"/>
            <a:ext cx="6543692" cy="571504"/>
          </a:xfrm>
        </p:spPr>
        <p:txBody>
          <a:bodyPr/>
          <a:lstStyle/>
          <a:p>
            <a:pPr lvl="1"/>
            <a:r>
              <a:rPr lang="ru-RU" sz="4000" b="1" dirty="0" smtClean="0"/>
              <a:t>Добавлены новые задания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5500702"/>
          </a:xfrm>
        </p:spPr>
        <p:txBody>
          <a:bodyPr/>
          <a:lstStyle/>
          <a:p>
            <a:r>
              <a:rPr lang="ru-RU" sz="3000" dirty="0" smtClean="0"/>
              <a:t>В  блок  заданий  базового  уровня  сложности </a:t>
            </a:r>
            <a:r>
              <a:rPr lang="ru-RU" sz="3000" dirty="0" smtClean="0">
                <a:solidFill>
                  <a:srgbClr val="C00000"/>
                </a:solidFill>
              </a:rPr>
              <a:t>введены  новые  задания  на  установление  соответствия  и  на множественный выбор  из  перечня</a:t>
            </a:r>
            <a:r>
              <a:rPr lang="ru-RU" sz="3000" dirty="0" smtClean="0"/>
              <a:t>. </a:t>
            </a:r>
          </a:p>
          <a:p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FFC000"/>
                </a:solidFill>
              </a:rPr>
              <a:t>При  этом  общее  число  базовых  заданий  в экзаменационной  работе  осталось  неизменным:  В1–В12.  </a:t>
            </a:r>
          </a:p>
          <a:p>
            <a:r>
              <a:rPr lang="ru-RU" sz="3000" dirty="0" smtClean="0"/>
              <a:t>Увеличение разнообразия  заданий  с  кратким  ответом  позволяет  усилить дифференцирующую способность частей  1 и 2 работы.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3108" y="500042"/>
            <a:ext cx="6543692" cy="857256"/>
          </a:xfrm>
        </p:spPr>
        <p:txBody>
          <a:bodyPr/>
          <a:lstStyle/>
          <a:p>
            <a:r>
              <a:rPr lang="ru-RU" sz="3200" b="1" dirty="0" smtClean="0"/>
              <a:t>Уточнения  формулировки заданий В1-В7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71538" y="1714488"/>
            <a:ext cx="1757346" cy="393689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85720" y="1714488"/>
            <a:ext cx="4211668" cy="4929221"/>
          </a:xfrm>
        </p:spPr>
        <p:txBody>
          <a:bodyPr/>
          <a:lstStyle/>
          <a:p>
            <a:endParaRPr lang="ru-RU" sz="2000" b="1" i="1" dirty="0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7000892" y="1500174"/>
            <a:ext cx="1785950" cy="428628"/>
          </a:xfrm>
        </p:spPr>
        <p:txBody>
          <a:bodyPr/>
          <a:lstStyle/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i="1" u="sng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857751" y="1500174"/>
            <a:ext cx="4071967" cy="5143535"/>
          </a:xfrm>
        </p:spPr>
        <p:txBody>
          <a:bodyPr/>
          <a:lstStyle/>
          <a:p>
            <a:endParaRPr lang="ru-RU" sz="1900" b="1" i="1" u="sng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60"/>
          <a:ext cx="8643998" cy="53949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321999"/>
                <a:gridCol w="4321999"/>
              </a:tblGrid>
              <a:tr h="41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>
                          <a:solidFill>
                            <a:srgbClr val="FF0000"/>
                          </a:solidFill>
                        </a:rPr>
                        <a:t>2011 год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>
                          <a:solidFill>
                            <a:srgbClr val="FF0000"/>
                          </a:solidFill>
                        </a:rPr>
                        <a:t>2012 год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01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Ответом к заданиям В1–В7 является слово или словосочетание.  Впишите ответы сначала в текст работы, а затем перенесите их в  бланк ответов № 1 справа от номера соответствующего задания,  начиная с первой клеточки, </a:t>
                      </a:r>
                      <a:r>
                        <a:rPr lang="ru-RU" sz="2000" b="1" i="1" dirty="0" smtClean="0">
                          <a:solidFill>
                            <a:srgbClr val="FFFF00"/>
                          </a:solidFill>
                        </a:rPr>
                        <a:t>без пробелов и каких-либо   дополнительных символов. </a:t>
                      </a:r>
                      <a:r>
                        <a:rPr lang="ru-RU" sz="2000" b="1" i="1" dirty="0" smtClean="0"/>
                        <a:t>Каждую букву пишите в отдельной  клеточке в соответствии с приведёнными в бланке образцами.</a:t>
                      </a:r>
                    </a:p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Ответом к заданиям B1–B7 является слово, или словосочетание,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a:t>или  последовательность цифр. </a:t>
                      </a:r>
                      <a:r>
                        <a:rPr lang="ru-RU" sz="2000" b="1" i="1" dirty="0" smtClean="0"/>
                        <a:t>Впишите ответы сначала в текст работы, а  затем перенесите их в бланк ответов № 1 справа от номера  соответствующего задания, начиная с первой клеточки</a:t>
                      </a:r>
                      <a:r>
                        <a:rPr lang="ru-RU" sz="2000" b="1" i="1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2000" b="1" i="1" u="sng" dirty="0" smtClean="0">
                          <a:solidFill>
                            <a:srgbClr val="FFFF00"/>
                          </a:solidFill>
                        </a:rPr>
                        <a:t>без пробелов</a:t>
                      </a:r>
                      <a:r>
                        <a:rPr lang="ru-RU" sz="2000" b="1" i="1" u="sng" dirty="0" smtClean="0">
                          <a:solidFill>
                            <a:srgbClr val="FF0000"/>
                          </a:solidFill>
                        </a:rPr>
                        <a:t>,  запятых </a:t>
                      </a:r>
                      <a:r>
                        <a:rPr lang="ru-RU" sz="2000" b="1" i="1" u="sng" dirty="0" smtClean="0">
                          <a:solidFill>
                            <a:srgbClr val="FFFF00"/>
                          </a:solidFill>
                        </a:rPr>
                        <a:t>и других дополнительных символов</a:t>
                      </a:r>
                      <a:r>
                        <a:rPr lang="ru-RU" sz="2000" b="1" i="1" u="sng" dirty="0" smtClean="0"/>
                        <a:t>. Каждую букву </a:t>
                      </a:r>
                      <a:r>
                        <a:rPr lang="ru-RU" sz="2000" b="1" i="1" u="sng" dirty="0" smtClean="0">
                          <a:solidFill>
                            <a:srgbClr val="FF0000"/>
                          </a:solidFill>
                        </a:rPr>
                        <a:t>(цифру)  </a:t>
                      </a:r>
                      <a:r>
                        <a:rPr lang="ru-RU" sz="2000" b="1" i="1" u="sng" dirty="0" smtClean="0"/>
                        <a:t>пишите в отдельной клеточке в соответствии с приведёнными в бланке   образцами.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848</TotalTime>
  <Words>2666</Words>
  <Application>Microsoft Office PowerPoint</Application>
  <PresentationFormat>Экран (4:3)</PresentationFormat>
  <Paragraphs>341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Тема6</vt:lpstr>
      <vt:lpstr>Изменения в КИМ ЕГЭ по литературе  2012 г. в сравнении с 2011 г. </vt:lpstr>
      <vt:lpstr>Слайд 2</vt:lpstr>
      <vt:lpstr> Основные направления изменения  КИМ ЕГЭ 2012 г.  следующие: </vt:lpstr>
      <vt:lpstr>Распределение заданий по частям экзаменационной работы</vt:lpstr>
      <vt:lpstr>Примерные пропорции распределения заданий в соответствии с различными литературными эпохами</vt:lpstr>
      <vt:lpstr> Часть 1   предполагает  анализ  фрагмента  эпического,  или лироэпического, или драматического произведения и состоит из 9 заданий:   </vt:lpstr>
      <vt:lpstr>Изменения в части 2</vt:lpstr>
      <vt:lpstr>Добавлены новые задания  </vt:lpstr>
      <vt:lpstr>Уточнения  формулировки заданий В1-В7 </vt:lpstr>
      <vt:lpstr>Задания В1-В2 </vt:lpstr>
      <vt:lpstr>Задания В3-В4</vt:lpstr>
      <vt:lpstr>Изменение в задании В4 </vt:lpstr>
      <vt:lpstr>Уточнения  формулировки заданий В8-В12 </vt:lpstr>
      <vt:lpstr>Задания В8-В9</vt:lpstr>
      <vt:lpstr>Задание В11</vt:lpstr>
      <vt:lpstr>Слайд 16</vt:lpstr>
      <vt:lpstr>Формулировка  заданий С1 и С2 </vt:lpstr>
      <vt:lpstr>Добавление в формулировку задания  (отражено в критериях оценивания заданий С1 и С2)</vt:lpstr>
      <vt:lpstr>Задания С1 и С3 оцениваются по двум критериям: </vt:lpstr>
      <vt:lpstr>Оценка выполнения заданий С1 и С3, требующих написания развёрнутого ответа в объёме 5–10 предложений</vt:lpstr>
      <vt:lpstr>   </vt:lpstr>
      <vt:lpstr>Слайд 22</vt:lpstr>
      <vt:lpstr>Формулировка  заданий С3 и С4 </vt:lpstr>
      <vt:lpstr>Добавление в формулировку задания  (отражено в критериях оценивания заданий С3 и С4)</vt:lpstr>
      <vt:lpstr>Задания С2 и С4 оцениваются по одному критерию: </vt:lpstr>
      <vt:lpstr>   </vt:lpstr>
      <vt:lpstr>Слайд 27</vt:lpstr>
      <vt:lpstr>Добавление в формулировку задания С5</vt:lpstr>
      <vt:lpstr>Задание части 3 (С5) оценивается по пяти критериям: </vt:lpstr>
      <vt:lpstr>Слайд 30</vt:lpstr>
      <vt:lpstr>Слайд 31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КИМ ЕГЭ 2012 г. в сравнении с 2011 г. </dc:title>
  <dc:creator>Демонстрационно-бесплатная версия</dc:creator>
  <cp:lastModifiedBy>Демонстрационно-бесплатная версия</cp:lastModifiedBy>
  <cp:revision>91</cp:revision>
  <dcterms:created xsi:type="dcterms:W3CDTF">2012-01-08T12:02:55Z</dcterms:created>
  <dcterms:modified xsi:type="dcterms:W3CDTF">2012-01-26T20:13:28Z</dcterms:modified>
</cp:coreProperties>
</file>