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C2B7-9903-47EF-BBAE-7191317974AF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F6A6-A1D2-4C70-86F6-8E5DB630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472607"/>
          </a:xfrm>
        </p:spPr>
        <p:txBody>
          <a:bodyPr/>
          <a:lstStyle/>
          <a:p>
            <a:r>
              <a:rPr lang="ru-RU" dirty="0" smtClean="0"/>
              <a:t>Жизнь одного стихотворения </a:t>
            </a:r>
            <a:br>
              <a:rPr lang="ru-RU" dirty="0" smtClean="0"/>
            </a:br>
            <a:r>
              <a:rPr lang="ru-RU" dirty="0" smtClean="0"/>
              <a:t>Г.  ГЕЙНЕ </a:t>
            </a:r>
            <a:br>
              <a:rPr lang="ru-RU" dirty="0" smtClean="0"/>
            </a:br>
            <a:r>
              <a:rPr lang="ru-RU" dirty="0" smtClean="0"/>
              <a:t>в русской лирике Х</a:t>
            </a:r>
            <a:r>
              <a:rPr lang="en-US" dirty="0" smtClean="0"/>
              <a:t>I</a:t>
            </a:r>
            <a:r>
              <a:rPr lang="ru-RU" dirty="0" smtClean="0"/>
              <a:t>Х века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51092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цели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- проанализировать и сравнить различные переводы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стихотворения Г.Гейне;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- пронаблюдать, что происходит с основными образами,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мотивами, идеей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стихотворения в различных 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переводах;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особенности подхода к переводу у различных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авторов, отметить общее 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отличное;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- сформулировать понятие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художественный перевод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Генрих Гейне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Ein</a:t>
            </a:r>
            <a:r>
              <a:rPr lang="en-US" sz="1800" dirty="0" smtClean="0"/>
              <a:t>  </a:t>
            </a:r>
            <a:r>
              <a:rPr lang="en-US" sz="1800" dirty="0" err="1" smtClean="0"/>
              <a:t>Fichtenbaum</a:t>
            </a:r>
            <a:r>
              <a:rPr lang="en-US" sz="1800" dirty="0" smtClean="0"/>
              <a:t> </a:t>
            </a:r>
            <a:r>
              <a:rPr lang="en-US" sz="1800" dirty="0" err="1" smtClean="0"/>
              <a:t>stehrt</a:t>
            </a:r>
            <a:r>
              <a:rPr lang="en-US" sz="1800" dirty="0" smtClean="0"/>
              <a:t>  </a:t>
            </a:r>
            <a:r>
              <a:rPr lang="en-US" sz="1800" dirty="0" err="1" smtClean="0"/>
              <a:t>einsam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r>
              <a:rPr lang="en-US" sz="1800" dirty="0" smtClean="0"/>
              <a:t>In </a:t>
            </a:r>
            <a:r>
              <a:rPr lang="en-US" sz="1800" dirty="0" err="1" smtClean="0"/>
              <a:t>Norden</a:t>
            </a:r>
            <a:r>
              <a:rPr lang="en-US" sz="1800" dirty="0" smtClean="0"/>
              <a:t> auf </a:t>
            </a:r>
            <a:r>
              <a:rPr lang="en-US" sz="1800" dirty="0" err="1" smtClean="0"/>
              <a:t>kahler</a:t>
            </a:r>
            <a:r>
              <a:rPr lang="en-US" sz="1800" dirty="0" smtClean="0"/>
              <a:t> Hoh</a:t>
            </a:r>
            <a:endParaRPr lang="ru-RU" sz="1800" dirty="0" smtClean="0"/>
          </a:p>
          <a:p>
            <a:r>
              <a:rPr lang="en-US" sz="1800" dirty="0" smtClean="0"/>
              <a:t>In </a:t>
            </a:r>
            <a:r>
              <a:rPr lang="en-US" sz="1800" dirty="0" err="1" smtClean="0"/>
              <a:t>schafertmit</a:t>
            </a:r>
            <a:r>
              <a:rPr lang="en-US" sz="1800" dirty="0" smtClean="0"/>
              <a:t> </a:t>
            </a:r>
            <a:r>
              <a:rPr lang="en-US" sz="1800" dirty="0" err="1" smtClean="0"/>
              <a:t>weisenDecke</a:t>
            </a:r>
            <a:endParaRPr lang="ru-RU" sz="1800" dirty="0" smtClean="0"/>
          </a:p>
          <a:p>
            <a:r>
              <a:rPr lang="en-US" sz="1800" dirty="0" err="1" smtClean="0"/>
              <a:t>Umhuiien</a:t>
            </a:r>
            <a:r>
              <a:rPr lang="en-US" sz="1800" dirty="0" smtClean="0"/>
              <a:t> </a:t>
            </a:r>
            <a:r>
              <a:rPr lang="en-US" sz="1800" dirty="0" err="1" smtClean="0"/>
              <a:t>iyr</a:t>
            </a:r>
            <a:r>
              <a:rPr lang="en-US" sz="1800" dirty="0" smtClean="0"/>
              <a:t> </a:t>
            </a:r>
            <a:r>
              <a:rPr lang="en-US" sz="1800" dirty="0" err="1" smtClean="0"/>
              <a:t>Eisund</a:t>
            </a:r>
            <a:r>
              <a:rPr lang="en-US" sz="1800" dirty="0" smtClean="0"/>
              <a:t> </a:t>
            </a:r>
            <a:r>
              <a:rPr lang="en-US" sz="1800" dirty="0" err="1" smtClean="0"/>
              <a:t>Schnee</a:t>
            </a:r>
            <a:endParaRPr lang="ru-RU" sz="1800" dirty="0" smtClean="0"/>
          </a:p>
          <a:p>
            <a:r>
              <a:rPr lang="en-US" sz="1800" dirty="0" smtClean="0"/>
              <a:t> </a:t>
            </a:r>
            <a:endParaRPr lang="ru-RU" sz="1800" dirty="0" smtClean="0"/>
          </a:p>
          <a:p>
            <a:r>
              <a:rPr lang="en-US" sz="1800" dirty="0" err="1" smtClean="0"/>
              <a:t>Er</a:t>
            </a:r>
            <a:r>
              <a:rPr lang="en-US" sz="1800" dirty="0" smtClean="0"/>
              <a:t> </a:t>
            </a:r>
            <a:r>
              <a:rPr lang="en-US" sz="1800" dirty="0" err="1" smtClean="0"/>
              <a:t>traumt</a:t>
            </a:r>
            <a:r>
              <a:rPr lang="en-US" sz="1800" dirty="0" smtClean="0"/>
              <a:t> von </a:t>
            </a:r>
            <a:r>
              <a:rPr lang="en-US" sz="1800" dirty="0" err="1" smtClean="0"/>
              <a:t>einer</a:t>
            </a:r>
            <a:r>
              <a:rPr lang="en-US" sz="1800" dirty="0" smtClean="0"/>
              <a:t> Palme,</a:t>
            </a:r>
            <a:endParaRPr lang="ru-RU" sz="1800" dirty="0" smtClean="0"/>
          </a:p>
          <a:p>
            <a:r>
              <a:rPr lang="en-US" sz="1800" dirty="0" smtClean="0"/>
              <a:t>Die </a:t>
            </a:r>
            <a:r>
              <a:rPr lang="en-US" sz="1800" dirty="0" err="1" smtClean="0"/>
              <a:t>femund</a:t>
            </a:r>
            <a:r>
              <a:rPr lang="en-US" sz="1800" dirty="0" smtClean="0"/>
              <a:t> </a:t>
            </a:r>
            <a:r>
              <a:rPr lang="en-US" sz="1800" dirty="0" err="1" smtClean="0"/>
              <a:t>schweigend</a:t>
            </a:r>
            <a:r>
              <a:rPr lang="en-US" sz="1800" dirty="0" smtClean="0"/>
              <a:t> </a:t>
            </a:r>
            <a:r>
              <a:rPr lang="en-US" sz="1800" dirty="0" err="1" smtClean="0"/>
              <a:t>trauert</a:t>
            </a:r>
            <a:endParaRPr lang="ru-RU" sz="1800" dirty="0" smtClean="0"/>
          </a:p>
          <a:p>
            <a:r>
              <a:rPr lang="en-US" sz="1800" dirty="0" smtClean="0"/>
              <a:t>Auf  </a:t>
            </a:r>
            <a:r>
              <a:rPr lang="en-US" sz="1800" dirty="0" err="1" smtClean="0"/>
              <a:t>brennender</a:t>
            </a:r>
            <a:r>
              <a:rPr lang="en-US" sz="1800" dirty="0" smtClean="0"/>
              <a:t> </a:t>
            </a:r>
            <a:r>
              <a:rPr lang="en-US" sz="1800" dirty="0" err="1" smtClean="0"/>
              <a:t>Felsenwand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1822г.</a:t>
            </a:r>
            <a:endParaRPr lang="ru-RU" sz="1800" dirty="0"/>
          </a:p>
        </p:txBody>
      </p:sp>
      <p:pic>
        <p:nvPicPr>
          <p:cNvPr id="21506" name="Picture 2" descr="C:\Users\Елена\Pictures\i[Гейне9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31236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Ф.И.Тютчев</a:t>
            </a:r>
            <a:endParaRPr lang="ru-RU" dirty="0"/>
          </a:p>
        </p:txBody>
      </p:sp>
      <p:pic>
        <p:nvPicPr>
          <p:cNvPr id="1026" name="Picture 2" descr="C:\Users\Елена\Pictures\Тютчев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556792"/>
            <a:ext cx="3312368" cy="4392488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dirty="0" smtClean="0"/>
              <a:t>                    С </a:t>
            </a:r>
            <a:r>
              <a:rPr lang="ru-RU" sz="2400" dirty="0" smtClean="0"/>
              <a:t>чужой </a:t>
            </a:r>
            <a:r>
              <a:rPr lang="ru-RU" sz="2400" dirty="0" smtClean="0"/>
              <a:t>стороны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 На </a:t>
            </a:r>
            <a:r>
              <a:rPr lang="ru-RU" sz="2400" i="1" dirty="0" smtClean="0"/>
              <a:t>севере мрачном, на дикой </a:t>
            </a:r>
            <a:r>
              <a:rPr lang="ru-RU" sz="2400" i="1" dirty="0" smtClean="0"/>
              <a:t>скале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</a:t>
            </a:r>
            <a:r>
              <a:rPr lang="ru-RU" sz="2400" i="1" dirty="0" smtClean="0"/>
              <a:t>Кедр одинокий под снегом белеет.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 </a:t>
            </a:r>
            <a:r>
              <a:rPr lang="ru-RU" sz="2400" i="1" dirty="0" smtClean="0"/>
              <a:t>И сладко заснул он в инистой мгле</a:t>
            </a:r>
            <a:r>
              <a:rPr lang="ru-RU" sz="2400" i="1" dirty="0" smtClean="0"/>
              <a:t>,</a:t>
            </a:r>
            <a:r>
              <a:rPr lang="ru-RU" sz="2400" dirty="0" smtClean="0"/>
              <a:t> </a:t>
            </a:r>
            <a:r>
              <a:rPr lang="ru-RU" sz="2400" i="1" dirty="0" smtClean="0"/>
              <a:t>  </a:t>
            </a:r>
            <a:r>
              <a:rPr lang="ru-RU" sz="2400" i="1" dirty="0" smtClean="0"/>
              <a:t>И сон его вьюга лелеет</a:t>
            </a:r>
            <a:r>
              <a:rPr lang="ru-RU" sz="2400" i="1" dirty="0" smtClean="0"/>
              <a:t>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</a:t>
            </a:r>
            <a:r>
              <a:rPr lang="ru-RU" sz="2400" i="1" dirty="0" smtClean="0"/>
              <a:t>Про юную пальму всё снится ему,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 </a:t>
            </a:r>
            <a:r>
              <a:rPr lang="ru-RU" sz="2400" i="1" dirty="0" smtClean="0"/>
              <a:t>Что в дальних пределах Востока,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  </a:t>
            </a:r>
            <a:r>
              <a:rPr lang="ru-RU" sz="2400" i="1" dirty="0" smtClean="0"/>
              <a:t>Под пламенным небом на знойном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                                                       холму  </a:t>
            </a:r>
            <a:r>
              <a:rPr lang="ru-RU" sz="2400" i="1" dirty="0" smtClean="0"/>
              <a:t>Стоит и цветёт одинока.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                                                    </a:t>
            </a:r>
            <a:r>
              <a:rPr lang="ru-RU" sz="2400" dirty="0" smtClean="0"/>
              <a:t>1826г.</a:t>
            </a:r>
          </a:p>
          <a:p>
            <a:endParaRPr lang="ru-RU" sz="24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644008" y="1484784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332656"/>
            <a:ext cx="4038600" cy="62646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200" b="1" dirty="0" smtClean="0"/>
              <a:t>Оригинал стихотворения Гейне</a:t>
            </a:r>
            <a:endParaRPr lang="ru-RU" sz="2200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Ein</a:t>
            </a:r>
            <a:r>
              <a:rPr lang="en-US" sz="2200" dirty="0" smtClean="0"/>
              <a:t>  </a:t>
            </a:r>
            <a:r>
              <a:rPr lang="en-US" sz="2200" dirty="0" err="1" smtClean="0"/>
              <a:t>Fichtenbaum</a:t>
            </a:r>
            <a:r>
              <a:rPr lang="en-US" sz="2200" dirty="0" smtClean="0"/>
              <a:t> </a:t>
            </a:r>
            <a:r>
              <a:rPr lang="en-US" sz="2200" dirty="0" err="1" smtClean="0"/>
              <a:t>stehrt</a:t>
            </a:r>
            <a:r>
              <a:rPr lang="en-US" sz="2200" dirty="0" smtClean="0"/>
              <a:t>  </a:t>
            </a:r>
            <a:r>
              <a:rPr lang="en-US" sz="2200" dirty="0" err="1" smtClean="0"/>
              <a:t>einsam</a:t>
            </a:r>
            <a:r>
              <a:rPr lang="en-US" sz="2200" dirty="0" smtClean="0"/>
              <a:t>.</a:t>
            </a: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      In </a:t>
            </a:r>
            <a:r>
              <a:rPr lang="en-US" sz="2200" dirty="0" err="1" smtClean="0"/>
              <a:t>Norden</a:t>
            </a:r>
            <a:r>
              <a:rPr lang="en-US" sz="2200" dirty="0" smtClean="0"/>
              <a:t> auf </a:t>
            </a:r>
            <a:r>
              <a:rPr lang="en-US" sz="2200" dirty="0" err="1" smtClean="0"/>
              <a:t>kahler</a:t>
            </a:r>
            <a:r>
              <a:rPr lang="en-US" sz="2200" dirty="0" smtClean="0"/>
              <a:t> Hoh</a:t>
            </a: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      In </a:t>
            </a:r>
            <a:r>
              <a:rPr lang="en-US" sz="2200" dirty="0" err="1" smtClean="0"/>
              <a:t>schafertmit</a:t>
            </a:r>
            <a:r>
              <a:rPr lang="en-US" sz="2200" dirty="0" smtClean="0"/>
              <a:t> </a:t>
            </a:r>
            <a:r>
              <a:rPr lang="en-US" sz="2200" dirty="0" err="1" smtClean="0"/>
              <a:t>weisenDecke</a:t>
            </a: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Umhuiien</a:t>
            </a:r>
            <a:r>
              <a:rPr lang="en-US" sz="2200" dirty="0" smtClean="0"/>
              <a:t> </a:t>
            </a:r>
            <a:r>
              <a:rPr lang="en-US" sz="2200" dirty="0" err="1" smtClean="0"/>
              <a:t>iyr</a:t>
            </a:r>
            <a:r>
              <a:rPr lang="en-US" sz="2200" dirty="0" smtClean="0"/>
              <a:t> </a:t>
            </a:r>
            <a:r>
              <a:rPr lang="en-US" sz="2200" dirty="0" err="1" smtClean="0"/>
              <a:t>Eisund</a:t>
            </a:r>
            <a:r>
              <a:rPr lang="en-US" sz="2200" dirty="0" smtClean="0"/>
              <a:t> </a:t>
            </a:r>
            <a:r>
              <a:rPr lang="en-US" sz="2200" dirty="0" err="1" smtClean="0"/>
              <a:t>Schnee</a:t>
            </a: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 </a:t>
            </a: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Er</a:t>
            </a:r>
            <a:r>
              <a:rPr lang="en-US" sz="2200" dirty="0" smtClean="0"/>
              <a:t> </a:t>
            </a:r>
            <a:r>
              <a:rPr lang="en-US" sz="2200" dirty="0" err="1" smtClean="0"/>
              <a:t>traumt</a:t>
            </a:r>
            <a:r>
              <a:rPr lang="en-US" sz="2200" dirty="0" smtClean="0"/>
              <a:t> von </a:t>
            </a:r>
            <a:r>
              <a:rPr lang="en-US" sz="2200" dirty="0" err="1" smtClean="0"/>
              <a:t>einer</a:t>
            </a:r>
            <a:r>
              <a:rPr lang="en-US" sz="2200" dirty="0" smtClean="0"/>
              <a:t> Palme,</a:t>
            </a: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      Die </a:t>
            </a:r>
            <a:r>
              <a:rPr lang="en-US" sz="2200" dirty="0" err="1" smtClean="0"/>
              <a:t>femund</a:t>
            </a:r>
            <a:r>
              <a:rPr lang="en-US" sz="2200" dirty="0" smtClean="0"/>
              <a:t> </a:t>
            </a:r>
            <a:r>
              <a:rPr lang="en-US" sz="2200" dirty="0" err="1" smtClean="0"/>
              <a:t>schweigend</a:t>
            </a:r>
            <a:r>
              <a:rPr lang="en-US" sz="2200" dirty="0" smtClean="0"/>
              <a:t> </a:t>
            </a:r>
            <a:r>
              <a:rPr lang="en-US" sz="2200" dirty="0" err="1" smtClean="0"/>
              <a:t>trauert</a:t>
            </a: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      Die fern  in </a:t>
            </a:r>
            <a:r>
              <a:rPr lang="en-US" sz="2200" dirty="0" err="1" smtClean="0"/>
              <a:t>Morgenland</a:t>
            </a: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      Auf  </a:t>
            </a:r>
            <a:r>
              <a:rPr lang="en-US" sz="2200" dirty="0" err="1" smtClean="0"/>
              <a:t>brennender</a:t>
            </a:r>
            <a:r>
              <a:rPr lang="en-US" sz="2200" dirty="0" smtClean="0"/>
              <a:t> </a:t>
            </a:r>
            <a:r>
              <a:rPr lang="en-US" sz="2200" dirty="0" err="1" smtClean="0"/>
              <a:t>Felsenwand</a:t>
            </a:r>
            <a:endParaRPr lang="ru-RU" sz="22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626469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200" b="1" dirty="0" smtClean="0"/>
              <a:t>Подстрочный	 перевод ученицы</a:t>
            </a:r>
            <a:endParaRPr lang="ru-RU" sz="2200" b="1" dirty="0" smtClean="0"/>
          </a:p>
          <a:p>
            <a:pPr>
              <a:buNone/>
            </a:pPr>
            <a:r>
              <a:rPr lang="ru-RU" sz="2200" dirty="0" smtClean="0"/>
              <a:t>На </a:t>
            </a:r>
            <a:r>
              <a:rPr lang="ru-RU" sz="2200" dirty="0" smtClean="0"/>
              <a:t>северной голой вершине</a:t>
            </a:r>
          </a:p>
          <a:p>
            <a:pPr>
              <a:buNone/>
            </a:pPr>
            <a:r>
              <a:rPr lang="ru-RU" sz="2200" dirty="0" smtClean="0"/>
              <a:t>Стоит одинокая ель. Ей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</a:t>
            </a:r>
            <a:r>
              <a:rPr lang="en-US" sz="2200" dirty="0" smtClean="0"/>
              <a:t>                                 </a:t>
            </a:r>
            <a:r>
              <a:rPr lang="ru-RU" sz="2200" dirty="0" smtClean="0"/>
              <a:t>дремлется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Белым покрывалом </a:t>
            </a:r>
            <a:r>
              <a:rPr lang="ru-RU" sz="2200" dirty="0" smtClean="0"/>
              <a:t>окутывают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</a:t>
            </a:r>
            <a:r>
              <a:rPr lang="en-US" sz="2200" dirty="0" smtClean="0"/>
              <a:t>             </a:t>
            </a:r>
            <a:r>
              <a:rPr lang="ru-RU" sz="2200" dirty="0" smtClean="0"/>
              <a:t> </a:t>
            </a:r>
            <a:r>
              <a:rPr lang="en-US" sz="2200" dirty="0" smtClean="0"/>
              <a:t>                 </a:t>
            </a:r>
            <a:r>
              <a:rPr lang="ru-RU" sz="2200" dirty="0" smtClean="0"/>
              <a:t>её </a:t>
            </a:r>
            <a:r>
              <a:rPr lang="ru-RU" sz="2200" dirty="0" smtClean="0"/>
              <a:t>снег  и  </a:t>
            </a:r>
            <a:r>
              <a:rPr lang="ru-RU" sz="2200" dirty="0" smtClean="0"/>
              <a:t>лёд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 </a:t>
            </a:r>
            <a:r>
              <a:rPr lang="ru-RU" sz="2200" dirty="0" smtClean="0"/>
              <a:t>                                                        </a:t>
            </a:r>
            <a:endParaRPr lang="en-US" sz="2200" dirty="0" smtClean="0"/>
          </a:p>
          <a:p>
            <a:pPr>
              <a:buNone/>
            </a:pPr>
            <a:r>
              <a:rPr lang="ru-RU" sz="2200" dirty="0" smtClean="0"/>
              <a:t>Ей </a:t>
            </a:r>
            <a:r>
              <a:rPr lang="ru-RU" sz="2200" dirty="0" smtClean="0"/>
              <a:t>снится одинокая пальма,</a:t>
            </a:r>
          </a:p>
          <a:p>
            <a:pPr>
              <a:buNone/>
            </a:pPr>
            <a:r>
              <a:rPr lang="en-US" sz="2200" dirty="0" smtClean="0"/>
              <a:t> </a:t>
            </a:r>
            <a:r>
              <a:rPr lang="ru-RU" sz="2200" dirty="0" smtClean="0"/>
              <a:t>Которая </a:t>
            </a:r>
            <a:r>
              <a:rPr lang="ru-RU" sz="2200" dirty="0" smtClean="0"/>
              <a:t>далеко на Востоке</a:t>
            </a:r>
          </a:p>
          <a:p>
            <a:pPr>
              <a:buNone/>
            </a:pPr>
            <a:r>
              <a:rPr lang="ru-RU" sz="2200" dirty="0" smtClean="0"/>
              <a:t>Грустит одиноко и безмолвно</a:t>
            </a:r>
          </a:p>
          <a:p>
            <a:pPr>
              <a:buNone/>
            </a:pPr>
            <a:r>
              <a:rPr lang="ru-RU" sz="2200" dirty="0" smtClean="0"/>
              <a:t>На раскалённой скале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6192688"/>
          </a:xfrm>
        </p:spPr>
        <p:txBody>
          <a:bodyPr>
            <a:normAutofit fontScale="70000" lnSpcReduction="20000"/>
          </a:bodyPr>
          <a:lstStyle/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  С чужой стороны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На </a:t>
            </a:r>
            <a:r>
              <a:rPr lang="ru-RU" i="1" dirty="0" smtClean="0"/>
              <a:t>севере мрачном, на дикой скале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Кедр одинокий под снегом </a:t>
            </a:r>
            <a:r>
              <a:rPr lang="ru-RU" i="1" dirty="0" smtClean="0"/>
              <a:t>белеет.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И </a:t>
            </a:r>
            <a:r>
              <a:rPr lang="ru-RU" i="1" dirty="0" smtClean="0"/>
              <a:t>сладко заснул он в инистой мгле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И сон его вьюга лелеет.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Про юную пальму всё снится ему,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Что в дальних пределах Востока,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i="1" dirty="0" smtClean="0"/>
              <a:t>Под пламенным небом на </a:t>
            </a:r>
            <a:r>
              <a:rPr lang="ru-RU" i="1" dirty="0" smtClean="0"/>
              <a:t>знойном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                 холму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i="1" dirty="0" smtClean="0"/>
              <a:t>Стоит и цветёт одинока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           1826г.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                    </a:t>
            </a:r>
            <a:r>
              <a:rPr lang="ru-RU" i="1" dirty="0" smtClean="0"/>
              <a:t>                         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 Совпадает ли ритм стихотворений?</a:t>
            </a:r>
          </a:p>
          <a:p>
            <a:r>
              <a:rPr lang="ru-RU" dirty="0" smtClean="0"/>
              <a:t>   - Какое лирическое переживание лежит в основе стихотворения</a:t>
            </a:r>
          </a:p>
          <a:p>
            <a:r>
              <a:rPr lang="ru-RU" dirty="0" smtClean="0"/>
              <a:t>     Ф.И.Тютчева ?</a:t>
            </a:r>
          </a:p>
          <a:p>
            <a:r>
              <a:rPr lang="ru-RU" dirty="0" smtClean="0"/>
              <a:t>  - Какие образы используют авторы, чтобы передать чувство </a:t>
            </a:r>
          </a:p>
          <a:p>
            <a:r>
              <a:rPr lang="ru-RU" dirty="0" smtClean="0"/>
              <a:t>    одиночества?  </a:t>
            </a:r>
          </a:p>
          <a:p>
            <a:r>
              <a:rPr lang="ru-RU" dirty="0" smtClean="0"/>
              <a:t>  - Каков основной композиционный приём? </a:t>
            </a:r>
          </a:p>
          <a:p>
            <a:r>
              <a:rPr lang="ru-RU" dirty="0" smtClean="0"/>
              <a:t>  - Очень ли разнятся лексика перевода и оригинала?</a:t>
            </a:r>
          </a:p>
          <a:p>
            <a:r>
              <a:rPr lang="ru-RU" dirty="0" smtClean="0"/>
              <a:t>  - Каково настроение стихотворений?</a:t>
            </a:r>
          </a:p>
          <a:p>
            <a:r>
              <a:rPr lang="ru-RU" dirty="0" smtClean="0"/>
              <a:t> -  Предположите, почему разница в названиях?</a:t>
            </a:r>
          </a:p>
          <a:p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Поэт М. Михайлов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Перевод М.Михайлова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На северном голом утёсе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i="1" dirty="0" smtClean="0"/>
              <a:t>Стоит </a:t>
            </a:r>
            <a:r>
              <a:rPr lang="ru-RU" i="1" dirty="0" smtClean="0"/>
              <a:t>одинокая ель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Ей дремлется. Сонную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снежным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Покровом одела метель.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И ели мерещится пальма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i="1" dirty="0" smtClean="0"/>
              <a:t>Что в дальней </a:t>
            </a:r>
            <a:r>
              <a:rPr lang="ru-RU" i="1" dirty="0" smtClean="0"/>
              <a:t>восточной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  земле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Одна молчаливо горюет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На зноем сожжённой скале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               1845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i="1" dirty="0" smtClean="0"/>
              <a:t>                                                                     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C:\Users\Елена\Pictures\поэт М.Михайлов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3600400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Поэт А.Майков</a:t>
            </a:r>
            <a:endParaRPr lang="ru-RU" sz="2800" b="1" dirty="0"/>
          </a:p>
        </p:txBody>
      </p:sp>
      <p:pic>
        <p:nvPicPr>
          <p:cNvPr id="19458" name="Picture 2" descr="C:\Users\Елена\Pictures\Поэт Аполлон Майков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3528392" cy="489654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4644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/>
              <a:t>Перевод </a:t>
            </a:r>
            <a:r>
              <a:rPr lang="ru-RU" sz="1900" dirty="0" err="1" smtClean="0"/>
              <a:t>А.Майкова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              </a:t>
            </a:r>
            <a:r>
              <a:rPr lang="ru-RU" sz="1900" dirty="0" smtClean="0"/>
              <a:t>     ***</a:t>
            </a:r>
          </a:p>
          <a:p>
            <a:pPr>
              <a:buNone/>
            </a:pPr>
            <a:r>
              <a:rPr lang="ru-RU" sz="1900" dirty="0" smtClean="0"/>
              <a:t>  </a:t>
            </a:r>
            <a:r>
              <a:rPr lang="ru-RU" sz="1900" i="1" dirty="0" smtClean="0"/>
              <a:t>Инеем снежным, как ризой, покрыт</a:t>
            </a:r>
            <a:endParaRPr lang="ru-RU" sz="1900" dirty="0" smtClean="0"/>
          </a:p>
          <a:p>
            <a:pPr>
              <a:buNone/>
            </a:pPr>
            <a:r>
              <a:rPr lang="ru-RU" sz="1900" i="1" dirty="0" smtClean="0"/>
              <a:t>  </a:t>
            </a:r>
            <a:r>
              <a:rPr lang="ru-RU" sz="1900" i="1" dirty="0" smtClean="0"/>
              <a:t>Кедр одинокий в пустыне стоит.</a:t>
            </a:r>
            <a:endParaRPr lang="ru-RU" sz="1900" dirty="0" smtClean="0"/>
          </a:p>
          <a:p>
            <a:pPr>
              <a:buNone/>
            </a:pPr>
            <a:r>
              <a:rPr lang="ru-RU" sz="1900" i="1" dirty="0" smtClean="0"/>
              <a:t>   </a:t>
            </a:r>
            <a:r>
              <a:rPr lang="ru-RU" sz="1900" i="1" dirty="0" smtClean="0"/>
              <a:t>Дремлет, могучий, под песнями </a:t>
            </a:r>
            <a:endParaRPr lang="ru-RU" sz="1900" i="1" dirty="0" smtClean="0"/>
          </a:p>
          <a:p>
            <a:pPr>
              <a:buNone/>
            </a:pPr>
            <a:r>
              <a:rPr lang="ru-RU" sz="1900" i="1" dirty="0" smtClean="0"/>
              <a:t> </a:t>
            </a:r>
            <a:r>
              <a:rPr lang="ru-RU" sz="1900" i="1" dirty="0" smtClean="0"/>
              <a:t>                                                            вьюги</a:t>
            </a:r>
            <a:r>
              <a:rPr lang="ru-RU" sz="1900" i="1" dirty="0" smtClean="0"/>
              <a:t>,</a:t>
            </a:r>
            <a:endParaRPr lang="ru-RU" sz="1900" dirty="0" smtClean="0"/>
          </a:p>
          <a:p>
            <a:pPr>
              <a:buNone/>
            </a:pPr>
            <a:r>
              <a:rPr lang="ru-RU" sz="1900" i="1" dirty="0" smtClean="0"/>
              <a:t>Дремлет </a:t>
            </a:r>
            <a:r>
              <a:rPr lang="ru-RU" sz="1900" i="1" dirty="0" smtClean="0"/>
              <a:t>и видит – на пламенном юге</a:t>
            </a:r>
            <a:endParaRPr lang="ru-RU" sz="1900" dirty="0" smtClean="0"/>
          </a:p>
          <a:p>
            <a:pPr>
              <a:buNone/>
            </a:pPr>
            <a:r>
              <a:rPr lang="ru-RU" sz="1900" i="1" dirty="0" smtClean="0"/>
              <a:t> </a:t>
            </a:r>
            <a:r>
              <a:rPr lang="ru-RU" sz="1900" i="1" dirty="0" smtClean="0"/>
              <a:t>Стройная пальма растёт и с </a:t>
            </a:r>
            <a:r>
              <a:rPr lang="ru-RU" sz="1900" i="1" dirty="0" smtClean="0"/>
              <a:t>тоской</a:t>
            </a:r>
          </a:p>
          <a:p>
            <a:pPr>
              <a:buNone/>
            </a:pPr>
            <a:r>
              <a:rPr lang="ru-RU" sz="1900" i="1" dirty="0" smtClean="0"/>
              <a:t>Смотрит </a:t>
            </a:r>
            <a:r>
              <a:rPr lang="ru-RU" sz="1900" i="1" dirty="0" smtClean="0"/>
              <a:t>на север его ледяной.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                            </a:t>
            </a:r>
            <a:r>
              <a:rPr lang="ru-RU" sz="1900" dirty="0" smtClean="0"/>
              <a:t>        </a:t>
            </a:r>
            <a:r>
              <a:rPr lang="ru-RU" sz="1800" dirty="0" smtClean="0"/>
              <a:t>1866г.                                                            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М.Ю.Лермонтов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На севере диком стоит одиноко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На голой вершине сосна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И дремлет, качаясь, и снегом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               сыпучим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Одета,  как ризой, она.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И снится ей все, что в пустыне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              далёкой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i="1" dirty="0" smtClean="0"/>
              <a:t>В том крае, где солнца восход,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Одна и грустна на утёсе горючем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i="1" dirty="0" smtClean="0"/>
              <a:t>Прекрасная пальма растёт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</a:t>
            </a:r>
            <a:r>
              <a:rPr lang="ru-RU" dirty="0" smtClean="0"/>
              <a:t>1841г.                                        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C:\Users\Елена\Pictures\Лермонтов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3312368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417</Words>
  <Application>Microsoft Office PowerPoint</Application>
  <PresentationFormat>Экран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Жизнь одного стихотворения  Г.  ГЕЙНЕ  в русской лирике ХIХ века </vt:lpstr>
      <vt:lpstr>Слайд 2</vt:lpstr>
      <vt:lpstr>Генрих Гейне</vt:lpstr>
      <vt:lpstr>Ф.И.Тютчев</vt:lpstr>
      <vt:lpstr>Слайд 5</vt:lpstr>
      <vt:lpstr>Слайд 6</vt:lpstr>
      <vt:lpstr>Поэт М. Михайлов</vt:lpstr>
      <vt:lpstr>Поэт А.Майков</vt:lpstr>
      <vt:lpstr>М.Ю.Лермонтов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одного стихотворения  Г.  ГЕЙНЕ  в русской лирике ХIХ века </dc:title>
  <dc:creator>Елена</dc:creator>
  <cp:lastModifiedBy>Елена</cp:lastModifiedBy>
  <cp:revision>15</cp:revision>
  <dcterms:created xsi:type="dcterms:W3CDTF">2012-02-14T12:22:41Z</dcterms:created>
  <dcterms:modified xsi:type="dcterms:W3CDTF">2012-02-17T07:55:23Z</dcterms:modified>
</cp:coreProperties>
</file>