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90" r:id="rId16"/>
    <p:sldId id="294" r:id="rId17"/>
    <p:sldId id="271" r:id="rId18"/>
    <p:sldId id="272" r:id="rId19"/>
    <p:sldId id="287" r:id="rId20"/>
    <p:sldId id="273" r:id="rId21"/>
    <p:sldId id="274" r:id="rId22"/>
    <p:sldId id="275" r:id="rId23"/>
    <p:sldId id="276" r:id="rId24"/>
    <p:sldId id="277" r:id="rId25"/>
    <p:sldId id="279" r:id="rId26"/>
    <p:sldId id="283" r:id="rId27"/>
    <p:sldId id="284" r:id="rId28"/>
    <p:sldId id="288" r:id="rId29"/>
    <p:sldId id="285" r:id="rId30"/>
    <p:sldId id="295" r:id="rId31"/>
    <p:sldId id="292" r:id="rId32"/>
    <p:sldId id="297" r:id="rId33"/>
    <p:sldId id="296" r:id="rId3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AS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FF99CC"/>
    <a:srgbClr val="333300"/>
    <a:srgbClr val="CC99FF"/>
    <a:srgbClr val="993300"/>
    <a:srgbClr val="C72909"/>
    <a:srgbClr val="6666FF"/>
    <a:srgbClr val="CC3300"/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178" autoAdjust="0"/>
    <p:restoredTop sz="90311" autoAdjust="0"/>
  </p:normalViewPr>
  <p:slideViewPr>
    <p:cSldViewPr>
      <p:cViewPr varScale="1">
        <p:scale>
          <a:sx n="67" d="100"/>
          <a:sy n="67" d="100"/>
        </p:scale>
        <p:origin x="-71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35" d="100"/>
          <a:sy n="35" d="100"/>
        </p:scale>
        <p:origin x="-1494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EBD58422-47EA-44E7-A148-6814C95AAA05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490F9A-9EE7-4145-BB5E-4AA29619EC67}" type="slidenum">
              <a:rPr lang="ru-RU"/>
              <a:pPr/>
              <a:t>3</a:t>
            </a:fld>
            <a:endParaRPr lang="ru-RU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sz="2000" u="sng">
              <a:solidFill>
                <a:srgbClr val="EA1C06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58422-47EA-44E7-A148-6814C95AAA05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21860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186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2186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0301749-8E37-48CF-948B-0209F1F29094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121863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525293-BCB6-4936-A971-40C00A548AF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74C11F-89C2-46B7-96FC-680299181A4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519DFF-DA5D-4627-B17A-57BE9F2F44F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E7507E-6CD4-4C7A-9AA1-FE0A8B253B5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95BCEB-98D3-43ED-B118-E1BFEF01C78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6320CB-C190-47D8-B65A-997A5C45132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8F75E4-C84A-4BF0-9B7D-4FAD751B918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EEF815-BBA8-4409-A91E-DC69DCF4814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E9E113-4B31-4A9F-A33A-7AF6B7B4C77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6A38EB-A176-4432-B1A3-E657DCD9931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208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1208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1208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9FBC7769-FA88-423E-9330-ED0140B89EBE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J:\&#1086;&#1090;&#1082;&#1088;&#1099;&#1090;&#1099;&#1077;%20&#1091;&#1088;&#1086;&#1082;&#1080;\&#1051;&#1080;&#1090;&#1077;&#1088;&#1072;&#1090;&#1091;&#1088;&#1072;\68a66f73cb0e.mp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9.jpeg"/><Relationship Id="rId7" Type="http://schemas.openxmlformats.org/officeDocument/2006/relationships/slide" Target="slide18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J:\&#1086;&#1090;&#1082;&#1088;&#1099;&#1090;&#1099;&#1077;%20&#1091;&#1088;&#1086;&#1082;&#1080;\&#1051;&#1080;&#1090;&#1077;&#1088;&#1072;&#1090;&#1091;&#1088;&#1072;\&#1084;&#1072;&#1088;&#1090;.mp3" TargetMode="External"/><Relationship Id="rId6" Type="http://schemas.openxmlformats.org/officeDocument/2006/relationships/slide" Target="slide17.xml"/><Relationship Id="rId5" Type="http://schemas.openxmlformats.org/officeDocument/2006/relationships/slide" Target="slide13.xml"/><Relationship Id="rId10" Type="http://schemas.openxmlformats.org/officeDocument/2006/relationships/image" Target="../media/image21.png"/><Relationship Id="rId4" Type="http://schemas.openxmlformats.org/officeDocument/2006/relationships/slide" Target="slide3.xml"/><Relationship Id="rId9" Type="http://schemas.openxmlformats.org/officeDocument/2006/relationships/slide" Target="slide2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slide" Target="slide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slide" Target="slide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J:\&#1086;&#1090;&#1082;&#1088;&#1099;&#1090;&#1099;&#1077;%20&#1091;&#1088;&#1086;&#1082;&#1080;\&#1051;&#1080;&#1090;&#1077;&#1088;&#1072;&#1090;&#1091;&#1088;&#1072;\&#1085;&#1086;&#1103;&#1073;&#1088;&#1100;%20&#1082;&#1086;&#1088;&#1086;&#1090;&#1082;&#1086;.mp3" TargetMode="Externa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13" Type="http://schemas.openxmlformats.org/officeDocument/2006/relationships/image" Target="../media/image38.png"/><Relationship Id="rId3" Type="http://schemas.openxmlformats.org/officeDocument/2006/relationships/image" Target="../media/image33.jpeg"/><Relationship Id="rId7" Type="http://schemas.openxmlformats.org/officeDocument/2006/relationships/slide" Target="slide6.xml"/><Relationship Id="rId12" Type="http://schemas.openxmlformats.org/officeDocument/2006/relationships/image" Target="../media/image37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J:\&#1086;&#1090;&#1082;&#1088;&#1099;&#1090;&#1099;&#1077;%20&#1091;&#1088;&#1086;&#1082;&#1080;\&#1051;&#1080;&#1090;&#1077;&#1088;&#1072;&#1090;&#1091;&#1088;&#1072;\&#1083;&#1102;&#1073;&#1086;&#1074;&#1100;%20&#1080;&#1085;&#1089;&#1090;&#1088;.mp3" TargetMode="External"/><Relationship Id="rId6" Type="http://schemas.openxmlformats.org/officeDocument/2006/relationships/image" Target="../media/image36.jpeg"/><Relationship Id="rId11" Type="http://schemas.openxmlformats.org/officeDocument/2006/relationships/slide" Target="slide3.xml"/><Relationship Id="rId5" Type="http://schemas.openxmlformats.org/officeDocument/2006/relationships/image" Target="../media/image35.jpeg"/><Relationship Id="rId10" Type="http://schemas.openxmlformats.org/officeDocument/2006/relationships/slide" Target="slide24.xml"/><Relationship Id="rId4" Type="http://schemas.openxmlformats.org/officeDocument/2006/relationships/image" Target="../media/image34.jpeg"/><Relationship Id="rId9" Type="http://schemas.openxmlformats.org/officeDocument/2006/relationships/slide" Target="slide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21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J:\&#1086;&#1090;&#1082;&#1088;&#1099;&#1090;&#1099;&#1077;%20&#1091;&#1088;&#1086;&#1082;&#1080;\&#1051;&#1080;&#1090;&#1077;&#1088;&#1072;&#1090;&#1091;&#1088;&#1072;\&#1042;&#1080;&#1074;&#1072;&#1083;&#1100;&#1076;&#1080;.mp3" TargetMode="External"/><Relationship Id="rId4" Type="http://schemas.openxmlformats.org/officeDocument/2006/relationships/image" Target="../media/image4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slide" Target="slide4.xml"/><Relationship Id="rId7" Type="http://schemas.openxmlformats.org/officeDocument/2006/relationships/slide" Target="slide7.xml"/><Relationship Id="rId12" Type="http://schemas.openxmlformats.org/officeDocument/2006/relationships/slide" Target="slide29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11" Type="http://schemas.openxmlformats.org/officeDocument/2006/relationships/slide" Target="slide26.xml"/><Relationship Id="rId5" Type="http://schemas.openxmlformats.org/officeDocument/2006/relationships/slide" Target="slide5.xml"/><Relationship Id="rId10" Type="http://schemas.openxmlformats.org/officeDocument/2006/relationships/slide" Target="slide21.xml"/><Relationship Id="rId4" Type="http://schemas.openxmlformats.org/officeDocument/2006/relationships/image" Target="../media/image6.gif"/><Relationship Id="rId9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J:\&#1086;&#1090;&#1082;&#1088;&#1099;&#1090;&#1099;&#1077;%20&#1091;&#1088;&#1086;&#1082;&#1080;\&#1051;&#1080;&#1090;&#1077;&#1088;&#1072;&#1090;&#1091;&#1088;&#1072;\&#1074;&#1080;&#1074;.mp3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J:\&#1086;&#1090;&#1082;&#1088;&#1099;&#1090;&#1099;&#1077;%20&#1091;&#1088;&#1086;&#1082;&#1080;\&#1051;&#1080;&#1090;&#1077;&#1088;&#1072;&#1090;&#1091;&#1088;&#1072;\a0852d1b7ce0.mp3" TargetMode="External"/><Relationship Id="rId6" Type="http://schemas.openxmlformats.org/officeDocument/2006/relationships/image" Target="../media/image10.png"/><Relationship Id="rId5" Type="http://schemas.openxmlformats.org/officeDocument/2006/relationships/slide" Target="slide3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J:\&#1086;&#1090;&#1082;&#1088;&#1099;&#1090;&#1099;&#1077;%20&#1091;&#1088;&#1086;&#1082;&#1080;\&#1051;&#1080;&#1090;&#1077;&#1088;&#1072;&#1090;&#1091;&#1088;&#1072;\&#1103;%20&#1074;&#1089;&#1090;&#1088;&#1077;&#1090;&#1080;&#1083;%20&#1074;&#1072;&#1089;.mp3" TargetMode="External"/><Relationship Id="rId5" Type="http://schemas.openxmlformats.org/officeDocument/2006/relationships/image" Target="../media/image16.png"/><Relationship Id="rId4" Type="http://schemas.openxmlformats.org/officeDocument/2006/relationships/slide" Target="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9" name="Rectangle 15"/>
          <p:cNvSpPr>
            <a:spLocks noGrp="1" noChangeArrowheads="1"/>
          </p:cNvSpPr>
          <p:nvPr>
            <p:ph type="ctrTitle"/>
          </p:nvPr>
        </p:nvSpPr>
        <p:spPr>
          <a:xfrm>
            <a:off x="900113" y="765175"/>
            <a:ext cx="7056437" cy="1584325"/>
          </a:xfrm>
          <a:noFill/>
          <a:ln/>
        </p:spPr>
        <p:txBody>
          <a:bodyPr/>
          <a:lstStyle/>
          <a:p>
            <a:pPr>
              <a:buClr>
                <a:srgbClr val="003300"/>
              </a:buClr>
              <a:buSzPct val="110000"/>
              <a:buFont typeface="Wingdings" pitchFamily="2" charset="2"/>
              <a:buNone/>
            </a:pPr>
            <a:r>
              <a:rPr lang="ru-RU" sz="2400" b="1" dirty="0" smtClean="0">
                <a:solidFill>
                  <a:schemeClr val="bg2"/>
                </a:solidFill>
              </a:rPr>
              <a:t>Жизнь и творчество Ф.И. Тютчева</a:t>
            </a:r>
            <a:r>
              <a:rPr lang="ru-RU" sz="2400" b="1" dirty="0">
                <a:solidFill>
                  <a:schemeClr val="bg2"/>
                </a:solidFill>
              </a:rPr>
              <a:t/>
            </a:r>
            <a:br>
              <a:rPr lang="ru-RU" sz="2400" b="1" dirty="0">
                <a:solidFill>
                  <a:schemeClr val="bg2"/>
                </a:solidFill>
              </a:rPr>
            </a:br>
            <a:r>
              <a:rPr lang="ru-RU" sz="2400" b="1" dirty="0">
                <a:solidFill>
                  <a:schemeClr val="bg2"/>
                </a:solidFill>
              </a:rPr>
              <a:t/>
            </a:r>
            <a:br>
              <a:rPr lang="ru-RU" sz="2400" b="1" dirty="0">
                <a:solidFill>
                  <a:schemeClr val="bg2"/>
                </a:solidFill>
              </a:rPr>
            </a:br>
            <a:r>
              <a:rPr lang="ru-RU" sz="2000" b="1" dirty="0"/>
              <a:t/>
            </a:r>
            <a:br>
              <a:rPr lang="ru-RU" sz="2000" b="1" dirty="0"/>
            </a:br>
            <a:endParaRPr lang="ru-RU" sz="2000" b="1" dirty="0"/>
          </a:p>
        </p:txBody>
      </p:sp>
      <p:sp>
        <p:nvSpPr>
          <p:cNvPr id="11280" name="Rectangle 16"/>
          <p:cNvSpPr>
            <a:spLocks noGrp="1" noChangeArrowheads="1"/>
          </p:cNvSpPr>
          <p:nvPr>
            <p:ph type="subTitle" idx="1"/>
          </p:nvPr>
        </p:nvSpPr>
        <p:spPr>
          <a:xfrm>
            <a:off x="971550" y="5445125"/>
            <a:ext cx="7416800" cy="1412875"/>
          </a:xfrm>
          <a:noFill/>
          <a:ln/>
        </p:spPr>
        <p:txBody>
          <a:bodyPr/>
          <a:lstStyle/>
          <a:p>
            <a:pPr algn="l">
              <a:lnSpc>
                <a:spcPct val="80000"/>
              </a:lnSpc>
            </a:pPr>
            <a:r>
              <a:rPr lang="ru-RU" sz="2000" dirty="0" smtClean="0">
                <a:solidFill>
                  <a:srgbClr val="993300"/>
                </a:solidFill>
                <a:latin typeface="Arial" charset="0"/>
              </a:rPr>
              <a:t>                        Урок  литературы в 10-м классе.</a:t>
            </a:r>
          </a:p>
          <a:p>
            <a:pPr algn="l">
              <a:lnSpc>
                <a:spcPct val="80000"/>
              </a:lnSpc>
            </a:pPr>
            <a:r>
              <a:rPr lang="ru-RU" sz="2000" smtClean="0">
                <a:solidFill>
                  <a:srgbClr val="993300"/>
                </a:solidFill>
                <a:latin typeface="Arial" charset="0"/>
              </a:rPr>
              <a:t>                           </a:t>
            </a:r>
            <a:endParaRPr lang="ru-RU" sz="2000" dirty="0">
              <a:solidFill>
                <a:srgbClr val="993300"/>
              </a:solidFill>
              <a:latin typeface="Arial" charset="0"/>
            </a:endParaRPr>
          </a:p>
        </p:txBody>
      </p:sp>
      <p:sp>
        <p:nvSpPr>
          <p:cNvPr id="11287" name="AutoShape 2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75688" y="6454775"/>
            <a:ext cx="288925" cy="287338"/>
          </a:xfrm>
          <a:prstGeom prst="actionButtonForwardNext">
            <a:avLst/>
          </a:prstGeom>
          <a:solidFill>
            <a:schemeClr val="folHlink"/>
          </a:solidFill>
          <a:ln w="9525">
            <a:solidFill>
              <a:srgbClr val="33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1289" name="Picture 25" descr="sum04_14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060575"/>
            <a:ext cx="4572000" cy="338455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</p:pic>
      <p:pic>
        <p:nvPicPr>
          <p:cNvPr id="11294" name="Picture 30" descr="sum04_07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2060575"/>
            <a:ext cx="4500562" cy="3384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" name="68a66f73cb0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-785850" y="57148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11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1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2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2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2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2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112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2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2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2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2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112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3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127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4140200" y="765175"/>
            <a:ext cx="5003800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sz="2000" b="1">
                <a:solidFill>
                  <a:schemeClr val="hlink"/>
                </a:solidFill>
                <a:latin typeface="Arial" charset="0"/>
              </a:rPr>
              <a:t>Редко кто сейчас не знает этих строк о любви, которые теперь чаще поются, нежели декламируются:</a:t>
            </a:r>
          </a:p>
          <a:p>
            <a:pPr algn="ctr">
              <a:spcBef>
                <a:spcPct val="50000"/>
              </a:spcBef>
            </a:pPr>
            <a:endParaRPr lang="ru-RU" sz="2000" b="1">
              <a:solidFill>
                <a:schemeClr val="hlink"/>
              </a:solidFill>
              <a:latin typeface="Arial" charset="0"/>
            </a:endParaRPr>
          </a:p>
          <a:p>
            <a:pPr algn="ctr">
              <a:spcBef>
                <a:spcPct val="50000"/>
              </a:spcBef>
            </a:pPr>
            <a:r>
              <a:rPr lang="ru-RU" sz="2000">
                <a:solidFill>
                  <a:srgbClr val="000000"/>
                </a:solidFill>
                <a:latin typeface="Arial" charset="0"/>
              </a:rPr>
              <a:t>      </a:t>
            </a:r>
            <a:r>
              <a:rPr lang="ru-RU" sz="2000" b="1">
                <a:solidFill>
                  <a:srgbClr val="993300"/>
                </a:solidFill>
                <a:latin typeface="Arial" charset="0"/>
              </a:rPr>
              <a:t>Я встретил вас – и  всё былое</a:t>
            </a:r>
          </a:p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rgbClr val="993300"/>
                </a:solidFill>
                <a:latin typeface="Arial" charset="0"/>
              </a:rPr>
              <a:t>  В отжившем сердце ожило;</a:t>
            </a:r>
          </a:p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rgbClr val="993300"/>
                </a:solidFill>
                <a:latin typeface="Arial" charset="0"/>
              </a:rPr>
              <a:t>    Я вспомнил время золотое – </a:t>
            </a:r>
          </a:p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rgbClr val="993300"/>
                </a:solidFill>
                <a:latin typeface="Arial" charset="0"/>
              </a:rPr>
              <a:t>  И сердцу стало так тепло…</a:t>
            </a:r>
            <a:endParaRPr lang="ru-RU" sz="800" b="1">
              <a:solidFill>
                <a:srgbClr val="993300"/>
              </a:solidFill>
              <a:latin typeface="Arial" charset="0"/>
            </a:endParaRPr>
          </a:p>
          <a:p>
            <a:pPr algn="ctr">
              <a:spcBef>
                <a:spcPct val="50000"/>
              </a:spcBef>
            </a:pPr>
            <a:endParaRPr lang="ru-RU" sz="800" b="1">
              <a:solidFill>
                <a:srgbClr val="993300"/>
              </a:solidFill>
              <a:latin typeface="Arial" charset="0"/>
            </a:endParaRPr>
          </a:p>
          <a:p>
            <a:pPr algn="ctr">
              <a:spcBef>
                <a:spcPct val="50000"/>
              </a:spcBef>
            </a:pPr>
            <a:r>
              <a:rPr lang="ru-RU" sz="2000">
                <a:solidFill>
                  <a:srgbClr val="9C3400"/>
                </a:solidFill>
                <a:latin typeface="Arial" charset="0"/>
              </a:rPr>
              <a:t>                         </a:t>
            </a:r>
          </a:p>
        </p:txBody>
      </p:sp>
      <p:pic>
        <p:nvPicPr>
          <p:cNvPr id="71694" name="Picture 14" descr="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908050"/>
            <a:ext cx="3960813" cy="5473700"/>
          </a:xfrm>
          <a:prstGeom prst="rect">
            <a:avLst/>
          </a:prstGeom>
          <a:noFill/>
        </p:spPr>
      </p:pic>
      <p:sp>
        <p:nvSpPr>
          <p:cNvPr id="71695" name="Text Box 15"/>
          <p:cNvSpPr txBox="1">
            <a:spLocks noChangeArrowheads="1"/>
          </p:cNvSpPr>
          <p:nvPr/>
        </p:nvSpPr>
        <p:spPr bwMode="auto">
          <a:xfrm>
            <a:off x="4643438" y="4437063"/>
            <a:ext cx="41402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chemeClr val="folHlink"/>
                </a:solidFill>
                <a:latin typeface="Arial" charset="0"/>
              </a:rPr>
              <a:t>Стихотворение «Я встретил вас» написано в один день – 26 июля 1870 года, имеет посвящение «К.Б.»(Крюденер.Баронессе</a:t>
            </a:r>
            <a:r>
              <a:rPr lang="ru-RU" sz="2000">
                <a:solidFill>
                  <a:schemeClr val="bg2"/>
                </a:solidFill>
                <a:latin typeface="Arial" charset="0"/>
              </a:rPr>
              <a:t>)</a:t>
            </a:r>
          </a:p>
        </p:txBody>
      </p:sp>
      <p:sp>
        <p:nvSpPr>
          <p:cNvPr id="71696" name="AutoShape 1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31225" y="6453188"/>
            <a:ext cx="433388" cy="333375"/>
          </a:xfrm>
          <a:prstGeom prst="actionButtonHome">
            <a:avLst/>
          </a:prstGeom>
          <a:solidFill>
            <a:schemeClr val="accent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716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16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700" decel="100000" fill="hold"/>
                                        <p:tgtEl>
                                          <p:spTgt spid="71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71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716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3000"/>
                                        <p:tgtEl>
                                          <p:spTgt spid="71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4" grpId="0"/>
      <p:bldP spid="7169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Text Box 4"/>
          <p:cNvSpPr txBox="1">
            <a:spLocks noChangeArrowheads="1"/>
          </p:cNvSpPr>
          <p:nvPr/>
        </p:nvSpPr>
        <p:spPr bwMode="auto">
          <a:xfrm>
            <a:off x="539750" y="1773238"/>
            <a:ext cx="8280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sz="2000" u="sng">
              <a:solidFill>
                <a:srgbClr val="003300"/>
              </a:solidFill>
              <a:latin typeface="Arial" charset="0"/>
            </a:endParaRPr>
          </a:p>
        </p:txBody>
      </p:sp>
      <p:sp>
        <p:nvSpPr>
          <p:cNvPr id="72709" name="Text Box 5"/>
          <p:cNvSpPr txBox="1">
            <a:spLocks noChangeArrowheads="1"/>
          </p:cNvSpPr>
          <p:nvPr/>
        </p:nvSpPr>
        <p:spPr bwMode="auto">
          <a:xfrm>
            <a:off x="323850" y="1700213"/>
            <a:ext cx="8820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sz="2000" u="sng">
              <a:solidFill>
                <a:srgbClr val="003300"/>
              </a:solidFill>
              <a:latin typeface="Arial" charset="0"/>
            </a:endParaRPr>
          </a:p>
        </p:txBody>
      </p:sp>
      <p:pic>
        <p:nvPicPr>
          <p:cNvPr id="72713" name="Picture 9" descr="st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052513"/>
            <a:ext cx="4572000" cy="4824412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72714" name="Text Box 10"/>
          <p:cNvSpPr txBox="1">
            <a:spLocks noChangeArrowheads="1"/>
          </p:cNvSpPr>
          <p:nvPr/>
        </p:nvSpPr>
        <p:spPr bwMode="auto">
          <a:xfrm>
            <a:off x="5651500" y="1052513"/>
            <a:ext cx="30972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sz="2000" u="sng">
              <a:solidFill>
                <a:srgbClr val="003300"/>
              </a:solidFill>
              <a:latin typeface="Arial" charset="0"/>
            </a:endParaRPr>
          </a:p>
        </p:txBody>
      </p:sp>
      <p:sp>
        <p:nvSpPr>
          <p:cNvPr id="72715" name="Text Box 11"/>
          <p:cNvSpPr txBox="1">
            <a:spLocks noChangeArrowheads="1"/>
          </p:cNvSpPr>
          <p:nvPr/>
        </p:nvSpPr>
        <p:spPr bwMode="auto">
          <a:xfrm>
            <a:off x="4716463" y="765175"/>
            <a:ext cx="4427537" cy="301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2000" b="1" dirty="0" smtClean="0">
              <a:solidFill>
                <a:schemeClr val="hlink"/>
              </a:solidFill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ru-RU" sz="2000" b="1" dirty="0" smtClean="0">
                <a:solidFill>
                  <a:schemeClr val="hlink"/>
                </a:solidFill>
                <a:latin typeface="Arial" charset="0"/>
              </a:rPr>
              <a:t>    </a:t>
            </a:r>
            <a:r>
              <a:rPr lang="ru-RU" sz="2000" dirty="0" smtClean="0"/>
              <a:t>Стихотворение было положено в  конце XIX века на музыку С. </a:t>
            </a:r>
            <a:r>
              <a:rPr lang="ru-RU" sz="2000" dirty="0" err="1" smtClean="0"/>
              <a:t>Донауровым</a:t>
            </a:r>
            <a:r>
              <a:rPr lang="ru-RU" sz="2000" dirty="0" smtClean="0"/>
              <a:t>, А. </a:t>
            </a:r>
            <a:r>
              <a:rPr lang="ru-RU" sz="2000" dirty="0" err="1" smtClean="0"/>
              <a:t>Спирро</a:t>
            </a:r>
            <a:r>
              <a:rPr lang="ru-RU" sz="2000" dirty="0" smtClean="0"/>
              <a:t>, Б. Шереметевым, Л. Малашкиным. Однако наибольшую известность романс получил в переложении замечательного певца И.С. Козловского. </a:t>
            </a:r>
            <a:endParaRPr lang="ru-RU" sz="2000" b="1" dirty="0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72718" name="AutoShape 1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97888" y="6381750"/>
            <a:ext cx="466725" cy="404813"/>
          </a:xfrm>
          <a:prstGeom prst="actionButtonHome">
            <a:avLst/>
          </a:prstGeom>
          <a:solidFill>
            <a:srgbClr val="6666FF"/>
          </a:solidFill>
          <a:ln w="9525">
            <a:solidFill>
              <a:srgbClr val="33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27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27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72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2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2000"/>
                                        <p:tgtEl>
                                          <p:spTgt spid="72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7" name="Picture 9" descr="spr02_04f"/>
          <p:cNvPicPr>
            <a:picLocks noChangeAspect="1" noChangeArrowheads="1"/>
          </p:cNvPicPr>
          <p:nvPr/>
        </p:nvPicPr>
        <p:blipFill>
          <a:blip r:embed="rId3">
            <a:lum bright="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3732" name="Text Box 4"/>
          <p:cNvSpPr txBox="1">
            <a:spLocks noChangeArrowheads="1"/>
          </p:cNvSpPr>
          <p:nvPr/>
        </p:nvSpPr>
        <p:spPr bwMode="auto">
          <a:xfrm>
            <a:off x="4859338" y="0"/>
            <a:ext cx="4284662" cy="664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000066"/>
                </a:solidFill>
                <a:latin typeface="Arial" charset="0"/>
              </a:rPr>
              <a:t>Поэзию Тютчева нельзя представить без лирики природы. И в сознание читателей поэт вошёл прежде всего как певец природы. Некрасов отметил его необыкновенную способность улавливать «именно те черты, по которым в воображении читателя может возникнуть и дорисоваться сама собою данная картина».</a:t>
            </a:r>
          </a:p>
          <a:p>
            <a:pPr>
              <a:spcBef>
                <a:spcPct val="50000"/>
              </a:spcBef>
            </a:pPr>
            <a:endParaRPr lang="ru-RU" sz="2000" b="1">
              <a:solidFill>
                <a:srgbClr val="000066"/>
              </a:solidFill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ru-RU" sz="2000" b="1">
              <a:solidFill>
                <a:srgbClr val="000066"/>
              </a:solidFill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000066"/>
                </a:solidFill>
                <a:latin typeface="Arial" charset="0"/>
              </a:rPr>
              <a:t>Картины природы в лирике Тютчева воплощают глубокие, напряжённые трагические раздумья поэта о жизни и смерти, о человечестве и мироздании.</a:t>
            </a:r>
          </a:p>
        </p:txBody>
      </p:sp>
      <p:sp>
        <p:nvSpPr>
          <p:cNvPr id="73740" name="AutoShape 12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32813" y="6381750"/>
            <a:ext cx="431800" cy="404813"/>
          </a:xfrm>
          <a:prstGeom prst="actionButtonHome">
            <a:avLst/>
          </a:prstGeom>
          <a:solidFill>
            <a:schemeClr val="accent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3769" name="Text Box 41"/>
          <p:cNvSpPr txBox="1">
            <a:spLocks noChangeArrowheads="1"/>
          </p:cNvSpPr>
          <p:nvPr/>
        </p:nvSpPr>
        <p:spPr bwMode="auto">
          <a:xfrm>
            <a:off x="900113" y="4221163"/>
            <a:ext cx="1655762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sz="800">
              <a:solidFill>
                <a:srgbClr val="003300"/>
              </a:solidFill>
              <a:latin typeface="Arial" charset="0"/>
            </a:endParaRPr>
          </a:p>
        </p:txBody>
      </p:sp>
      <p:sp>
        <p:nvSpPr>
          <p:cNvPr id="73775" name="WordArt 47">
            <a:hlinkClick r:id="rId5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11188" y="912813"/>
            <a:ext cx="2665412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Весна</a:t>
            </a:r>
          </a:p>
        </p:txBody>
      </p:sp>
      <p:sp>
        <p:nvSpPr>
          <p:cNvPr id="73777" name="WordArt 49">
            <a:hlinkClick r:id="rId6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84213" y="2276475"/>
            <a:ext cx="2374900" cy="684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Лето</a:t>
            </a:r>
          </a:p>
        </p:txBody>
      </p:sp>
      <p:sp>
        <p:nvSpPr>
          <p:cNvPr id="73778" name="WordArt 50" descr="Белый мрамор">
            <a:hlinkClick r:id="rId7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84213" y="3716338"/>
            <a:ext cx="2303462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blipFill dpi="0" rotWithShape="0">
                  <a:blip r:embed="rId8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Осень</a:t>
            </a:r>
          </a:p>
        </p:txBody>
      </p:sp>
      <p:sp>
        <p:nvSpPr>
          <p:cNvPr id="73779" name="WordArt 51">
            <a:hlinkClick r:id="rId9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84213" y="5373688"/>
            <a:ext cx="2519362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6666FF"/>
                </a:solid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Зима</a:t>
            </a:r>
          </a:p>
        </p:txBody>
      </p:sp>
      <p:pic>
        <p:nvPicPr>
          <p:cNvPr id="12" name="март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/>
          <a:stretch>
            <a:fillRect/>
          </a:stretch>
        </p:blipFill>
        <p:spPr>
          <a:xfrm>
            <a:off x="500034" y="92867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3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73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3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2000"/>
                                        <p:tgtEl>
                                          <p:spTgt spid="73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3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3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73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73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73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73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73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73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3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73732" grpId="0"/>
      <p:bldP spid="73775" grpId="0" animBg="1"/>
      <p:bldP spid="73777" grpId="0" animBg="1"/>
      <p:bldP spid="73778" grpId="0" animBg="1"/>
      <p:bldP spid="7377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69" name="Picture 17" descr="wint00_01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3575" y="0"/>
            <a:ext cx="5940425" cy="6858000"/>
          </a:xfrm>
          <a:prstGeom prst="rect">
            <a:avLst/>
          </a:prstGeom>
          <a:noFill/>
        </p:spPr>
      </p:pic>
      <p:sp>
        <p:nvSpPr>
          <p:cNvPr id="74770" name="Text Box 18"/>
          <p:cNvSpPr txBox="1">
            <a:spLocks noChangeArrowheads="1"/>
          </p:cNvSpPr>
          <p:nvPr/>
        </p:nvSpPr>
        <p:spPr bwMode="auto">
          <a:xfrm>
            <a:off x="0" y="4149725"/>
            <a:ext cx="3311525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rgbClr val="003300"/>
                </a:solidFill>
                <a:latin typeface="Arial" charset="0"/>
              </a:rPr>
              <a:t>Мы видим и слышим звуки природы от апрельского бурного таяния снегов до тёплых, майских дней</a:t>
            </a:r>
          </a:p>
        </p:txBody>
      </p:sp>
      <p:sp>
        <p:nvSpPr>
          <p:cNvPr id="74771" name="Text Box 19"/>
          <p:cNvSpPr txBox="1">
            <a:spLocks noChangeArrowheads="1"/>
          </p:cNvSpPr>
          <p:nvPr/>
        </p:nvSpPr>
        <p:spPr bwMode="auto">
          <a:xfrm>
            <a:off x="3635375" y="3284538"/>
            <a:ext cx="5076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C72909"/>
                </a:solidFill>
                <a:latin typeface="Times New Roman" pitchFamily="18" charset="0"/>
              </a:rPr>
              <a:t> </a:t>
            </a:r>
            <a:endParaRPr lang="ru-RU" sz="2800" b="1">
              <a:solidFill>
                <a:srgbClr val="C72909"/>
              </a:solidFill>
              <a:latin typeface="Times New Roman" pitchFamily="18" charset="0"/>
            </a:endParaRPr>
          </a:p>
        </p:txBody>
      </p:sp>
      <p:sp>
        <p:nvSpPr>
          <p:cNvPr id="74773" name="AutoShape 21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75688" y="6453188"/>
            <a:ext cx="360362" cy="360362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4764" name="Text Box 12"/>
          <p:cNvSpPr txBox="1">
            <a:spLocks noChangeArrowheads="1"/>
          </p:cNvSpPr>
          <p:nvPr/>
        </p:nvSpPr>
        <p:spPr bwMode="auto">
          <a:xfrm>
            <a:off x="0" y="1557338"/>
            <a:ext cx="32035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rgbClr val="004800"/>
                </a:solidFill>
                <a:latin typeface="Arial" charset="0"/>
              </a:rPr>
              <a:t>Тютчев неповторимо запечатлел в своих стихотворениях все четыре времени года.</a:t>
            </a:r>
          </a:p>
        </p:txBody>
      </p:sp>
      <p:sp>
        <p:nvSpPr>
          <p:cNvPr id="74774" name="WordArt 22"/>
          <p:cNvSpPr>
            <a:spLocks noChangeArrowheads="1" noChangeShapeType="1" noTextEdit="1"/>
          </p:cNvSpPr>
          <p:nvPr/>
        </p:nvSpPr>
        <p:spPr bwMode="auto">
          <a:xfrm>
            <a:off x="755650" y="333375"/>
            <a:ext cx="5041900" cy="8636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Весна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4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4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4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47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4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800" decel="100000" fill="hold"/>
                                        <p:tgtEl>
                                          <p:spTgt spid="74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4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2000"/>
                                        <p:tgtEl>
                                          <p:spTgt spid="74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2000"/>
                                        <p:tgtEl>
                                          <p:spTgt spid="74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" dur="2000"/>
                                        <p:tgtEl>
                                          <p:spTgt spid="74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70" grpId="0"/>
      <p:bldP spid="74771" grpId="0"/>
      <p:bldP spid="74764" grpId="0"/>
      <p:bldP spid="7477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83" name="Picture 7" descr="Pg1"/>
          <p:cNvPicPr>
            <a:picLocks noChangeAspect="1" noChangeArrowheads="1"/>
          </p:cNvPicPr>
          <p:nvPr/>
        </p:nvPicPr>
        <p:blipFill>
          <a:blip r:embed="rId2">
            <a:lum bright="18000"/>
          </a:blip>
          <a:srcRect/>
          <a:stretch>
            <a:fillRect/>
          </a:stretch>
        </p:blipFill>
        <p:spPr bwMode="auto">
          <a:xfrm>
            <a:off x="0" y="571480"/>
            <a:ext cx="9144000" cy="6858000"/>
          </a:xfrm>
          <a:prstGeom prst="rect">
            <a:avLst/>
          </a:prstGeom>
          <a:noFill/>
        </p:spPr>
      </p:pic>
      <p:sp>
        <p:nvSpPr>
          <p:cNvPr id="75781" name="Text Box 5"/>
          <p:cNvSpPr txBox="1">
            <a:spLocks noChangeArrowheads="1"/>
          </p:cNvSpPr>
          <p:nvPr/>
        </p:nvSpPr>
        <p:spPr bwMode="auto">
          <a:xfrm>
            <a:off x="1547812" y="2133600"/>
            <a:ext cx="645321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dirty="0" smtClean="0">
                <a:solidFill>
                  <a:srgbClr val="003300"/>
                </a:solidFill>
                <a:latin typeface="Arial" charset="0"/>
              </a:rPr>
              <a:t>    </a:t>
            </a:r>
            <a:r>
              <a:rPr lang="ru-RU" sz="2400" dirty="0" smtClean="0">
                <a:solidFill>
                  <a:srgbClr val="003300"/>
                </a:solidFill>
                <a:latin typeface="Arial" charset="0"/>
              </a:rPr>
              <a:t>«</a:t>
            </a:r>
            <a:r>
              <a:rPr lang="ru-RU" sz="2400" b="1" dirty="0">
                <a:solidFill>
                  <a:srgbClr val="003300"/>
                </a:solidFill>
                <a:latin typeface="Arial" charset="0"/>
              </a:rPr>
              <a:t>Весенняя гроза» передаёт </a:t>
            </a:r>
            <a:r>
              <a:rPr lang="ru-RU" sz="2400" b="1" dirty="0" smtClean="0">
                <a:solidFill>
                  <a:srgbClr val="003300"/>
                </a:solidFill>
                <a:latin typeface="Arial" charset="0"/>
              </a:rPr>
              <a:t> возвышенную </a:t>
            </a:r>
            <a:r>
              <a:rPr lang="ru-RU" sz="2400" b="1" dirty="0" err="1">
                <a:solidFill>
                  <a:srgbClr val="003300"/>
                </a:solidFill>
                <a:latin typeface="Arial" charset="0"/>
              </a:rPr>
              <a:t>по-тютчевски</a:t>
            </a:r>
            <a:r>
              <a:rPr lang="ru-RU" sz="2400" b="1" dirty="0">
                <a:solidFill>
                  <a:srgbClr val="003300"/>
                </a:solidFill>
                <a:latin typeface="Arial" charset="0"/>
              </a:rPr>
              <a:t> красоту мира.</a:t>
            </a:r>
          </a:p>
        </p:txBody>
      </p:sp>
      <p:sp>
        <p:nvSpPr>
          <p:cNvPr id="75785" name="AutoShape 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459788" y="6308725"/>
            <a:ext cx="360362" cy="360363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5786" name="WordArt 10" descr="Бумажный пакет"/>
          <p:cNvSpPr>
            <a:spLocks noChangeArrowheads="1" noChangeShapeType="1" noTextEdit="1"/>
          </p:cNvSpPr>
          <p:nvPr/>
        </p:nvSpPr>
        <p:spPr bwMode="auto">
          <a:xfrm>
            <a:off x="384175" y="463550"/>
            <a:ext cx="3321050" cy="20447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53630"/>
              </a:avLst>
            </a:prstTxWarp>
            <a:scene3d>
              <a:camera prst="legacyPerspectiveTopLeft">
                <a:rot lat="0" lon="20519999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</a:sp3d>
          </a:bodyPr>
          <a:lstStyle/>
          <a:p>
            <a:pPr algn="ctr"/>
            <a:r>
              <a:rPr lang="ru-RU" sz="3600" kern="10" dirty="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Весна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5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75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57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5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75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1" grpId="0"/>
      <p:bldP spid="7578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 descr="Levitan_0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88913"/>
            <a:ext cx="8532813" cy="6399212"/>
          </a:xfrm>
          <a:prstGeom prst="rect">
            <a:avLst/>
          </a:prstGeom>
          <a:noFill/>
          <a:ln w="7620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98307" name="Text Box 3"/>
          <p:cNvSpPr txBox="1">
            <a:spLocks noChangeArrowheads="1"/>
          </p:cNvSpPr>
          <p:nvPr/>
        </p:nvSpPr>
        <p:spPr bwMode="auto">
          <a:xfrm>
            <a:off x="971550" y="4292600"/>
            <a:ext cx="4967288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rgbClr val="006600"/>
                </a:solidFill>
                <a:latin typeface="Arial Black" pitchFamily="34" charset="0"/>
              </a:rPr>
              <a:t>Более всего поэта привлекала весна, как торжество жизни над увяданием, как символ обновления мира.</a:t>
            </a:r>
          </a:p>
        </p:txBody>
      </p:sp>
      <p:sp>
        <p:nvSpPr>
          <p:cNvPr id="98308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532813" y="6310313"/>
            <a:ext cx="360362" cy="358775"/>
          </a:xfrm>
          <a:prstGeom prst="actionButtonForwardNex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2" descr="mart"/>
          <p:cNvPicPr>
            <a:picLocks noChangeAspect="1" noChangeArrowheads="1"/>
          </p:cNvPicPr>
          <p:nvPr/>
        </p:nvPicPr>
        <p:blipFill>
          <a:blip r:embed="rId3">
            <a:lum bright="12000"/>
          </a:blip>
          <a:srcRect/>
          <a:stretch>
            <a:fillRect/>
          </a:stretch>
        </p:blipFill>
        <p:spPr bwMode="auto">
          <a:xfrm>
            <a:off x="3059113" y="595313"/>
            <a:ext cx="5834062" cy="5438775"/>
          </a:xfrm>
          <a:prstGeom prst="rect">
            <a:avLst/>
          </a:prstGeom>
          <a:noFill/>
          <a:ln w="57150">
            <a:solidFill>
              <a:srgbClr val="000066"/>
            </a:solidFill>
            <a:miter lim="800000"/>
            <a:headEnd/>
            <a:tailEnd/>
          </a:ln>
        </p:spPr>
      </p:pic>
      <p:sp>
        <p:nvSpPr>
          <p:cNvPr id="102403" name="Text Box 3"/>
          <p:cNvSpPr txBox="1">
            <a:spLocks noChangeArrowheads="1"/>
          </p:cNvSpPr>
          <p:nvPr/>
        </p:nvSpPr>
        <p:spPr bwMode="auto">
          <a:xfrm>
            <a:off x="0" y="692150"/>
            <a:ext cx="32766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>
                <a:solidFill>
                  <a:srgbClr val="000066"/>
                </a:solidFill>
                <a:latin typeface="Arial" charset="0"/>
              </a:rPr>
              <a:t>Ещё в полях белеет снег, </a:t>
            </a:r>
          </a:p>
          <a:p>
            <a:pPr>
              <a:spcBef>
                <a:spcPct val="50000"/>
              </a:spcBef>
            </a:pPr>
            <a:r>
              <a:rPr lang="ru-RU" sz="2000" b="1" dirty="0">
                <a:solidFill>
                  <a:srgbClr val="000066"/>
                </a:solidFill>
                <a:latin typeface="Arial" charset="0"/>
              </a:rPr>
              <a:t>А воды уж весной шумят –</a:t>
            </a:r>
          </a:p>
          <a:p>
            <a:pPr>
              <a:spcBef>
                <a:spcPct val="50000"/>
              </a:spcBef>
            </a:pPr>
            <a:r>
              <a:rPr lang="ru-RU" sz="2000" b="1" dirty="0">
                <a:solidFill>
                  <a:srgbClr val="000066"/>
                </a:solidFill>
                <a:latin typeface="Arial" charset="0"/>
              </a:rPr>
              <a:t>Бегут и будят сонный брег,</a:t>
            </a:r>
          </a:p>
          <a:p>
            <a:pPr>
              <a:spcBef>
                <a:spcPct val="50000"/>
              </a:spcBef>
            </a:pPr>
            <a:r>
              <a:rPr lang="ru-RU" sz="2000" b="1" dirty="0">
                <a:solidFill>
                  <a:srgbClr val="000066"/>
                </a:solidFill>
                <a:latin typeface="Arial" charset="0"/>
              </a:rPr>
              <a:t>Бегут и блещут и гласят…</a:t>
            </a:r>
          </a:p>
          <a:p>
            <a:pPr>
              <a:spcBef>
                <a:spcPct val="50000"/>
              </a:spcBef>
            </a:pPr>
            <a:endParaRPr lang="ru-RU" sz="2000" b="1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102406" name="AutoShape 6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32813" y="6308725"/>
            <a:ext cx="431800" cy="431800"/>
          </a:xfrm>
          <a:prstGeom prst="actionButtonReturn">
            <a:avLst/>
          </a:prstGeom>
          <a:solidFill>
            <a:schemeClr val="accent2"/>
          </a:solidFill>
          <a:ln w="9525">
            <a:solidFill>
              <a:srgbClr val="33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24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102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8" name="Picture 8" descr="R8140021cf01d01"/>
          <p:cNvPicPr>
            <a:picLocks noChangeAspect="1" noChangeArrowheads="1"/>
          </p:cNvPicPr>
          <p:nvPr/>
        </p:nvPicPr>
        <p:blipFill>
          <a:blip r:embed="rId3">
            <a:lum bright="18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6816" name="AutoShape 16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32813" y="6308725"/>
            <a:ext cx="431800" cy="431800"/>
          </a:xfrm>
          <a:prstGeom prst="actionButtonReturn">
            <a:avLst/>
          </a:prstGeom>
          <a:solidFill>
            <a:schemeClr val="accent2"/>
          </a:solidFill>
          <a:ln w="9525">
            <a:solidFill>
              <a:srgbClr val="33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76817" name="Picture 17" descr="40308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15074" y="214290"/>
            <a:ext cx="2614612" cy="270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9" name="Text Box 9"/>
          <p:cNvSpPr txBox="1">
            <a:spLocks noChangeArrowheads="1"/>
          </p:cNvSpPr>
          <p:nvPr/>
        </p:nvSpPr>
        <p:spPr bwMode="auto">
          <a:xfrm>
            <a:off x="0" y="692150"/>
            <a:ext cx="5076825" cy="1200329"/>
          </a:xfrm>
          <a:prstGeom prst="rect">
            <a:avLst/>
          </a:prstGeom>
          <a:solidFill>
            <a:schemeClr val="tx2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 err="1">
                <a:solidFill>
                  <a:srgbClr val="333300"/>
                </a:solidFill>
              </a:rPr>
              <a:t>Тютчевское</a:t>
            </a:r>
            <a:r>
              <a:rPr lang="ru-RU" dirty="0">
                <a:solidFill>
                  <a:srgbClr val="333300"/>
                </a:solidFill>
              </a:rPr>
              <a:t> лето часто грозовое. Место действия – земля и небо, они же – главные персонажи, гроза – это их сложные и противоречивые отношения.</a:t>
            </a:r>
          </a:p>
        </p:txBody>
      </p:sp>
      <p:sp>
        <p:nvSpPr>
          <p:cNvPr id="76807" name="WordArt 7"/>
          <p:cNvSpPr>
            <a:spLocks noChangeArrowheads="1" noChangeShapeType="1" noTextEdit="1"/>
          </p:cNvSpPr>
          <p:nvPr/>
        </p:nvSpPr>
        <p:spPr bwMode="auto">
          <a:xfrm>
            <a:off x="4859338" y="5000636"/>
            <a:ext cx="3673475" cy="1571636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CC00"/>
                    </a:gs>
                    <a:gs pos="100000">
                      <a:srgbClr val="00CC00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atin typeface="Impact"/>
              </a:rPr>
              <a:t>Лето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6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76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5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9000"/>
                            </p:stCondLst>
                            <p:childTnLst>
                              <p:par>
                                <p:cTn id="16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3000" tmFilter="0, 0; .2, .5; .8, .5; 1, 0"/>
                                        <p:tgtEl>
                                          <p:spTgt spid="768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1500" autoRev="1" fill="hold"/>
                                        <p:tgtEl>
                                          <p:spTgt spid="768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000"/>
                            </p:stCondLst>
                            <p:childTnLst>
                              <p:par>
                                <p:cTn id="20" presetID="1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3000"/>
                                        <p:tgtEl>
                                          <p:spTgt spid="76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6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0"/>
                            </p:stCondLst>
                            <p:childTnLst>
                              <p:par>
                                <p:cTn id="24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" dur="3000" fill="hold"/>
                                        <p:tgtEl>
                                          <p:spTgt spid="76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8000"/>
                            </p:stCondLst>
                            <p:childTnLst>
                              <p:par>
                                <p:cTn id="27" presetID="27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250" autoRev="1" fill="hold"/>
                                        <p:tgtEl>
                                          <p:spTgt spid="768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9" dur="250" autoRev="1" fill="hold"/>
                                        <p:tgtEl>
                                          <p:spTgt spid="768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0" dur="250" autoRev="1" fill="hold"/>
                                        <p:tgtEl>
                                          <p:spTgt spid="768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autoRev="1" fill="hold"/>
                                        <p:tgtEl>
                                          <p:spTgt spid="768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76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9" grpId="0" animBg="1"/>
      <p:bldP spid="7680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32" name="Picture 8" descr="69388d7a2db2ca792e74b9fa07b8a7e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7828" name="WordArt 4"/>
          <p:cNvSpPr>
            <a:spLocks noChangeArrowheads="1" noChangeShapeType="1" noTextEdit="1"/>
          </p:cNvSpPr>
          <p:nvPr/>
        </p:nvSpPr>
        <p:spPr bwMode="auto">
          <a:xfrm>
            <a:off x="2051050" y="333375"/>
            <a:ext cx="4176713" cy="12239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7356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Осень</a:t>
            </a:r>
          </a:p>
        </p:txBody>
      </p:sp>
      <p:sp>
        <p:nvSpPr>
          <p:cNvPr id="77837" name="AutoShape 1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75688" y="6453188"/>
            <a:ext cx="360362" cy="360362"/>
          </a:xfrm>
          <a:prstGeom prst="actionButtonForwardNext">
            <a:avLst/>
          </a:prstGeom>
          <a:solidFill>
            <a:schemeClr val="accent2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6" name="ноябрь коротко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928662" y="200024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78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78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155" decel="100000"/>
                                        <p:tgtEl>
                                          <p:spTgt spid="778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155" decel="100000"/>
                                        <p:tgtEl>
                                          <p:spTgt spid="7782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1155" fill="hold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1155" fill="hold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2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782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 descr="OS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467850" cy="6858000"/>
          </a:xfrm>
          <a:prstGeom prst="rect">
            <a:avLst/>
          </a:prstGeom>
          <a:gradFill rotWithShape="1">
            <a:gsLst>
              <a:gs pos="0">
                <a:srgbClr val="EAF650">
                  <a:alpha val="91000"/>
                </a:srgbClr>
              </a:gs>
              <a:gs pos="100000">
                <a:srgbClr val="EAF650">
                  <a:gamma/>
                  <a:tint val="25098"/>
                  <a:invGamma/>
                </a:srgbClr>
              </a:gs>
            </a:gsLst>
            <a:lin ang="5400000" scaled="1"/>
          </a:gradFill>
          <a:ln w="76200">
            <a:solidFill>
              <a:srgbClr val="FF6600"/>
            </a:solidFill>
            <a:miter lim="800000"/>
            <a:headEnd/>
            <a:tailEnd/>
          </a:ln>
        </p:spPr>
      </p:pic>
      <p:sp>
        <p:nvSpPr>
          <p:cNvPr id="95237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893175" y="6308725"/>
            <a:ext cx="431800" cy="431800"/>
          </a:xfrm>
          <a:prstGeom prst="actionButtonReturn">
            <a:avLst/>
          </a:prstGeom>
          <a:solidFill>
            <a:schemeClr val="accent2"/>
          </a:solidFill>
          <a:ln w="9525">
            <a:solidFill>
              <a:srgbClr val="33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95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3" name="AutoShape 23"/>
          <p:cNvSpPr>
            <a:spLocks noChangeArrowheads="1"/>
          </p:cNvSpPr>
          <p:nvPr/>
        </p:nvSpPr>
        <p:spPr bwMode="auto">
          <a:xfrm rot="1012186">
            <a:off x="3354178" y="156529"/>
            <a:ext cx="974725" cy="1341438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504" name="AutoShape 24"/>
          <p:cNvSpPr>
            <a:spLocks noChangeArrowheads="1"/>
          </p:cNvSpPr>
          <p:nvPr/>
        </p:nvSpPr>
        <p:spPr bwMode="auto">
          <a:xfrm rot="20343854">
            <a:off x="277954" y="2171361"/>
            <a:ext cx="1223963" cy="1300163"/>
          </a:xfrm>
          <a:prstGeom prst="downArrow">
            <a:avLst>
              <a:gd name="adj1" fmla="val 50000"/>
              <a:gd name="adj2" fmla="val 265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505" name="AutoShape 25"/>
          <p:cNvSpPr>
            <a:spLocks noChangeArrowheads="1"/>
          </p:cNvSpPr>
          <p:nvPr/>
        </p:nvSpPr>
        <p:spPr bwMode="auto">
          <a:xfrm rot="-4991921">
            <a:off x="769143" y="2142332"/>
            <a:ext cx="4824413" cy="3797300"/>
          </a:xfrm>
          <a:prstGeom prst="flowChartPunchedTap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506" name="AutoShape 26"/>
          <p:cNvSpPr>
            <a:spLocks noChangeArrowheads="1"/>
          </p:cNvSpPr>
          <p:nvPr/>
        </p:nvSpPr>
        <p:spPr bwMode="auto">
          <a:xfrm rot="59907173">
            <a:off x="4157663" y="1314450"/>
            <a:ext cx="5903912" cy="4084638"/>
          </a:xfrm>
          <a:prstGeom prst="flowChartPunchedTap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ru-RU">
              <a:latin typeface="Arial" charset="0"/>
            </a:endParaRPr>
          </a:p>
        </p:txBody>
      </p:sp>
      <p:sp>
        <p:nvSpPr>
          <p:cNvPr id="20507" name="Text Box 27"/>
          <p:cNvSpPr txBox="1">
            <a:spLocks noChangeArrowheads="1"/>
          </p:cNvSpPr>
          <p:nvPr/>
        </p:nvSpPr>
        <p:spPr bwMode="auto">
          <a:xfrm rot="203684">
            <a:off x="1800225" y="1774825"/>
            <a:ext cx="3013075" cy="527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>
              <a:spcBef>
                <a:spcPct val="50000"/>
              </a:spcBef>
              <a:buSzPct val="115000"/>
              <a:buFont typeface="Wingdings" pitchFamily="2" charset="2"/>
              <a:buBlip>
                <a:blip r:embed="rId2"/>
              </a:buBlip>
            </a:pPr>
            <a:r>
              <a:rPr lang="ru-RU" sz="2000" b="1">
                <a:latin typeface="Monotype Corsiva" pitchFamily="66" charset="0"/>
              </a:rPr>
              <a:t> </a:t>
            </a:r>
            <a:r>
              <a:rPr lang="ru-RU" sz="2000" b="1">
                <a:solidFill>
                  <a:schemeClr val="bg2"/>
                </a:solidFill>
                <a:latin typeface="Arial" charset="0"/>
              </a:rPr>
              <a:t>Познакомить учащихся с жизнью и творчеством Ф.И.Тютчева</a:t>
            </a:r>
          </a:p>
          <a:p>
            <a:pPr algn="r">
              <a:spcBef>
                <a:spcPct val="50000"/>
              </a:spcBef>
              <a:buSzPct val="130000"/>
              <a:buFontTx/>
              <a:buBlip>
                <a:blip r:embed="rId2"/>
              </a:buBlip>
            </a:pPr>
            <a:endParaRPr lang="ru-RU" sz="2000" b="1">
              <a:solidFill>
                <a:schemeClr val="bg2"/>
              </a:solidFill>
              <a:latin typeface="Arial" charset="0"/>
            </a:endParaRPr>
          </a:p>
          <a:p>
            <a:pPr algn="ctr">
              <a:spcBef>
                <a:spcPct val="50000"/>
              </a:spcBef>
              <a:buSzPct val="130000"/>
              <a:buFontTx/>
              <a:buBlip>
                <a:blip r:embed="rId2"/>
              </a:buBlip>
            </a:pPr>
            <a:r>
              <a:rPr lang="ru-RU" sz="2000" b="1">
                <a:solidFill>
                  <a:schemeClr val="bg2"/>
                </a:solidFill>
                <a:latin typeface="Arial" charset="0"/>
              </a:rPr>
              <a:t> Выделить основные темы и особенности       тютчевской лирики;</a:t>
            </a:r>
          </a:p>
          <a:p>
            <a:pPr algn="ctr">
              <a:spcBef>
                <a:spcPct val="50000"/>
              </a:spcBef>
              <a:buSzPct val="130000"/>
              <a:buFontTx/>
              <a:buBlip>
                <a:blip r:embed="rId2"/>
              </a:buBlip>
            </a:pPr>
            <a:endParaRPr lang="ru-RU" sz="2000" b="1">
              <a:solidFill>
                <a:schemeClr val="bg2"/>
              </a:solidFill>
              <a:latin typeface="Arial" charset="0"/>
            </a:endParaRPr>
          </a:p>
          <a:p>
            <a:pPr algn="r">
              <a:spcBef>
                <a:spcPct val="50000"/>
              </a:spcBef>
              <a:buSzPct val="130000"/>
              <a:buFontTx/>
              <a:buBlip>
                <a:blip r:embed="rId2"/>
              </a:buBlip>
            </a:pPr>
            <a:endParaRPr lang="ru-RU" sz="2000" b="1">
              <a:solidFill>
                <a:schemeClr val="bg2"/>
              </a:solidFill>
              <a:latin typeface="Arial" charset="0"/>
            </a:endParaRPr>
          </a:p>
          <a:p>
            <a:pPr algn="r">
              <a:spcBef>
                <a:spcPct val="50000"/>
              </a:spcBef>
              <a:buSzPct val="130000"/>
            </a:pPr>
            <a:r>
              <a:rPr lang="ru-RU" sz="2000" b="1">
                <a:solidFill>
                  <a:schemeClr val="bg2"/>
                </a:solidFill>
                <a:latin typeface="Monotype Corsiva" pitchFamily="66" charset="0"/>
              </a:rPr>
              <a:t>  </a:t>
            </a:r>
          </a:p>
          <a:p>
            <a:pPr>
              <a:spcBef>
                <a:spcPct val="50000"/>
              </a:spcBef>
              <a:buSzPct val="155000"/>
              <a:buFont typeface="Wingdings" pitchFamily="2" charset="2"/>
              <a:buNone/>
            </a:pPr>
            <a:endParaRPr lang="ru-RU" sz="2000">
              <a:solidFill>
                <a:schemeClr val="bg2"/>
              </a:solidFill>
              <a:latin typeface="Monotype Corsiva" pitchFamily="66" charset="0"/>
            </a:endParaRPr>
          </a:p>
        </p:txBody>
      </p:sp>
      <p:sp>
        <p:nvSpPr>
          <p:cNvPr id="20509" name="Text Box 29"/>
          <p:cNvSpPr txBox="1">
            <a:spLocks noChangeArrowheads="1"/>
          </p:cNvSpPr>
          <p:nvPr/>
        </p:nvSpPr>
        <p:spPr bwMode="auto">
          <a:xfrm>
            <a:off x="5508625" y="692150"/>
            <a:ext cx="3117850" cy="512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SzPct val="125000"/>
              <a:buFont typeface="Wingdings" pitchFamily="2" charset="2"/>
              <a:buBlip>
                <a:blip r:embed="rId2"/>
              </a:buBlip>
            </a:pPr>
            <a:r>
              <a:rPr lang="ru-RU">
                <a:latin typeface="Arial" charset="0"/>
              </a:rPr>
              <a:t> </a:t>
            </a:r>
            <a:r>
              <a:rPr lang="ru-RU" sz="2000" b="1">
                <a:solidFill>
                  <a:schemeClr val="bg2"/>
                </a:solidFill>
                <a:latin typeface="Arial" charset="0"/>
              </a:rPr>
              <a:t>На примере стихотворений показать, что произведения Тютчева несут в себе заряд жизнеутверждающей силы.</a:t>
            </a:r>
          </a:p>
          <a:p>
            <a:pPr lvl="1">
              <a:spcBef>
                <a:spcPct val="50000"/>
              </a:spcBef>
              <a:buSzPct val="125000"/>
              <a:buFontTx/>
              <a:buBlip>
                <a:blip r:embed="rId2"/>
              </a:buBlip>
            </a:pPr>
            <a:r>
              <a:rPr lang="ru-RU" sz="2000" b="1">
                <a:solidFill>
                  <a:schemeClr val="bg2"/>
                </a:solidFill>
                <a:latin typeface="Arial" charset="0"/>
              </a:rPr>
              <a:t>  Помочь старшеклассникам почувствовать поэтическое обаяние, певучесть и музыкальность текстов Тютчева.</a:t>
            </a:r>
          </a:p>
        </p:txBody>
      </p:sp>
      <p:sp>
        <p:nvSpPr>
          <p:cNvPr id="20510" name="AutoShape 3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75688" y="6453188"/>
            <a:ext cx="360362" cy="333375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rgbClr val="33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501" name="Oval 21"/>
          <p:cNvSpPr>
            <a:spLocks noChangeArrowheads="1"/>
          </p:cNvSpPr>
          <p:nvPr/>
        </p:nvSpPr>
        <p:spPr bwMode="auto">
          <a:xfrm rot="-1787973">
            <a:off x="0" y="0"/>
            <a:ext cx="3054350" cy="168275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>
              <a:solidFill>
                <a:srgbClr val="EA1C06"/>
              </a:solidFill>
              <a:latin typeface="Arial" charset="0"/>
            </a:endParaRPr>
          </a:p>
        </p:txBody>
      </p:sp>
      <p:sp>
        <p:nvSpPr>
          <p:cNvPr id="20502" name="WordArt 22"/>
          <p:cNvSpPr>
            <a:spLocks noChangeArrowheads="1" noChangeShapeType="1" noTextEdit="1"/>
          </p:cNvSpPr>
          <p:nvPr/>
        </p:nvSpPr>
        <p:spPr bwMode="auto">
          <a:xfrm rot="19860673">
            <a:off x="250825" y="404813"/>
            <a:ext cx="2447925" cy="12192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Цели: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0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205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20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700" decel="100000" fill="hold"/>
                                        <p:tgtEl>
                                          <p:spTgt spid="20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20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20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20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20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20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20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20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20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20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20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33" dur="3000" fill="hold"/>
                                        <p:tgtEl>
                                          <p:spTgt spid="205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35" dur="3000" fill="hold"/>
                                        <p:tgtEl>
                                          <p:spTgt spid="205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3" grpId="0" animBg="1"/>
      <p:bldP spid="20504" grpId="0" animBg="1"/>
      <p:bldP spid="20505" grpId="0" animBg="1"/>
      <p:bldP spid="20506" grpId="0" animBg="1"/>
      <p:bldP spid="20507" grpId="0"/>
      <p:bldP spid="20509" grpId="0"/>
      <p:bldP spid="2050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3" name="Picture 5" descr="seg99_08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8854" name="WordArt 6"/>
          <p:cNvSpPr>
            <a:spLocks noChangeArrowheads="1" noChangeShapeType="1" noTextEdit="1"/>
          </p:cNvSpPr>
          <p:nvPr/>
        </p:nvSpPr>
        <p:spPr bwMode="auto">
          <a:xfrm>
            <a:off x="2339975" y="620713"/>
            <a:ext cx="3816350" cy="1079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6666FF"/>
                </a:solid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Зима</a:t>
            </a:r>
          </a:p>
        </p:txBody>
      </p:sp>
      <p:sp>
        <p:nvSpPr>
          <p:cNvPr id="78860" name="AutoShape 12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04250" y="6381750"/>
            <a:ext cx="431800" cy="431800"/>
          </a:xfrm>
          <a:prstGeom prst="actionButtonReturn">
            <a:avLst/>
          </a:prstGeom>
          <a:solidFill>
            <a:schemeClr val="accent2"/>
          </a:solidFill>
          <a:ln w="9525">
            <a:solidFill>
              <a:srgbClr val="33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8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88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788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80" name="WordArt 8"/>
          <p:cNvSpPr>
            <a:spLocks noChangeArrowheads="1" noChangeShapeType="1" noTextEdit="1"/>
          </p:cNvSpPr>
          <p:nvPr/>
        </p:nvSpPr>
        <p:spPr bwMode="auto">
          <a:xfrm>
            <a:off x="971550" y="0"/>
            <a:ext cx="6985000" cy="1196975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34083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3333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Impact"/>
              </a:rPr>
              <a:t>Любовная лирика Ф.И.Тютчева.</a:t>
            </a:r>
          </a:p>
        </p:txBody>
      </p:sp>
      <p:pic>
        <p:nvPicPr>
          <p:cNvPr id="79883" name="Picture 11" descr="04_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149725"/>
            <a:ext cx="2555875" cy="2708275"/>
          </a:xfrm>
          <a:prstGeom prst="rect">
            <a:avLst/>
          </a:prstGeom>
          <a:noFill/>
        </p:spPr>
      </p:pic>
      <p:pic>
        <p:nvPicPr>
          <p:cNvPr id="79884" name="Picture 12" descr="04_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88125" y="1052513"/>
            <a:ext cx="2555875" cy="2879725"/>
          </a:xfrm>
          <a:prstGeom prst="rect">
            <a:avLst/>
          </a:prstGeom>
          <a:noFill/>
        </p:spPr>
      </p:pic>
      <p:pic>
        <p:nvPicPr>
          <p:cNvPr id="79885" name="Picture 13" descr="04_0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196975"/>
            <a:ext cx="2555875" cy="2951163"/>
          </a:xfrm>
          <a:prstGeom prst="rect">
            <a:avLst/>
          </a:prstGeom>
          <a:noFill/>
        </p:spPr>
      </p:pic>
      <p:pic>
        <p:nvPicPr>
          <p:cNvPr id="79886" name="Picture 14" descr="04_0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08763" y="3933825"/>
            <a:ext cx="2535237" cy="2924175"/>
          </a:xfrm>
          <a:prstGeom prst="rect">
            <a:avLst/>
          </a:prstGeom>
          <a:noFill/>
        </p:spPr>
      </p:pic>
      <p:sp>
        <p:nvSpPr>
          <p:cNvPr id="79888" name="Text Box 16"/>
          <p:cNvSpPr txBox="1">
            <a:spLocks noChangeArrowheads="1"/>
          </p:cNvSpPr>
          <p:nvPr/>
        </p:nvSpPr>
        <p:spPr bwMode="auto">
          <a:xfrm>
            <a:off x="2484438" y="908050"/>
            <a:ext cx="403225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chemeClr val="tx2"/>
                </a:solidFill>
                <a:latin typeface="Arial" charset="0"/>
              </a:rPr>
              <a:t>Одной из центральных в зрелой лирике Тютчева стала тема любви. Любовная лирика отразила его личную жизнь, полную страстей и страданий.</a:t>
            </a:r>
          </a:p>
        </p:txBody>
      </p:sp>
      <p:sp>
        <p:nvSpPr>
          <p:cNvPr id="79889" name="Text Box 17"/>
          <p:cNvSpPr txBox="1">
            <a:spLocks noChangeArrowheads="1"/>
          </p:cNvSpPr>
          <p:nvPr/>
        </p:nvSpPr>
        <p:spPr bwMode="auto">
          <a:xfrm>
            <a:off x="0" y="3573463"/>
            <a:ext cx="18002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>
                <a:solidFill>
                  <a:srgbClr val="008000"/>
                </a:solidFill>
                <a:latin typeface="Arial" charset="0"/>
                <a:hlinkClick r:id="rId7" action="ppaction://hlinksldjump"/>
              </a:rPr>
              <a:t>Амалия Лерхенфельд</a:t>
            </a:r>
            <a:endParaRPr lang="ru-RU" sz="1600" b="1">
              <a:solidFill>
                <a:srgbClr val="008000"/>
              </a:solidFill>
              <a:latin typeface="Arial" charset="0"/>
            </a:endParaRPr>
          </a:p>
        </p:txBody>
      </p:sp>
      <p:sp>
        <p:nvSpPr>
          <p:cNvPr id="79890" name="Text Box 18"/>
          <p:cNvSpPr txBox="1">
            <a:spLocks noChangeArrowheads="1"/>
          </p:cNvSpPr>
          <p:nvPr/>
        </p:nvSpPr>
        <p:spPr bwMode="auto">
          <a:xfrm>
            <a:off x="7235825" y="2997200"/>
            <a:ext cx="1441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chemeClr val="accent2"/>
                </a:solidFill>
                <a:latin typeface="Arial" charset="0"/>
                <a:hlinkClick r:id="rId8" action="ppaction://hlinksldjump"/>
              </a:rPr>
              <a:t>Элеонора</a:t>
            </a:r>
            <a:r>
              <a:rPr lang="ru-RU" b="1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ru-RU" b="1">
                <a:solidFill>
                  <a:schemeClr val="accent2"/>
                </a:solidFill>
                <a:latin typeface="Arial" charset="0"/>
                <a:hlinkClick r:id="rId8" action="ppaction://hlinksldjump"/>
              </a:rPr>
              <a:t>Петерсон</a:t>
            </a:r>
            <a:endParaRPr lang="ru-RU" b="1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79891" name="Text Box 19"/>
          <p:cNvSpPr txBox="1">
            <a:spLocks noChangeArrowheads="1"/>
          </p:cNvSpPr>
          <p:nvPr/>
        </p:nvSpPr>
        <p:spPr bwMode="auto">
          <a:xfrm>
            <a:off x="0" y="6216650"/>
            <a:ext cx="21955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chemeClr val="folHlink"/>
                </a:solidFill>
                <a:latin typeface="Arial" charset="0"/>
                <a:hlinkClick r:id="rId9" action="ppaction://hlinksldjump"/>
              </a:rPr>
              <a:t>Эрнестина Дернберг</a:t>
            </a:r>
            <a:endParaRPr lang="ru-RU" b="1">
              <a:solidFill>
                <a:schemeClr val="folHlink"/>
              </a:solidFill>
              <a:latin typeface="Arial" charset="0"/>
            </a:endParaRPr>
          </a:p>
        </p:txBody>
      </p:sp>
      <p:sp>
        <p:nvSpPr>
          <p:cNvPr id="79892" name="Text Box 20"/>
          <p:cNvSpPr txBox="1">
            <a:spLocks noChangeArrowheads="1"/>
          </p:cNvSpPr>
          <p:nvPr/>
        </p:nvSpPr>
        <p:spPr bwMode="auto">
          <a:xfrm>
            <a:off x="6948488" y="6491288"/>
            <a:ext cx="21955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000000"/>
                </a:solidFill>
                <a:latin typeface="Arial" charset="0"/>
                <a:hlinkClick r:id="rId10" action="ppaction://hlinksldjump"/>
              </a:rPr>
              <a:t>Елена Денисьева</a:t>
            </a:r>
            <a:endParaRPr lang="ru-RU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9893" name="Text Box 21"/>
          <p:cNvSpPr txBox="1">
            <a:spLocks noChangeArrowheads="1"/>
          </p:cNvSpPr>
          <p:nvPr/>
        </p:nvSpPr>
        <p:spPr bwMode="auto">
          <a:xfrm>
            <a:off x="2484438" y="4294188"/>
            <a:ext cx="4032250" cy="256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chemeClr val="tx2"/>
                </a:solidFill>
                <a:latin typeface="Arial" charset="0"/>
              </a:rPr>
              <a:t>Любовь для поэта – и «блаженство», и «безнадёжность», и напряжённое чувство, несущее человеку страдание и счастье, «поединок роковой» двух сердец. С особым драматизмом тема любви раскрылась в стихах, посвящённых Е.А.Денисьевой. </a:t>
            </a:r>
          </a:p>
        </p:txBody>
      </p:sp>
      <p:sp>
        <p:nvSpPr>
          <p:cNvPr id="79894" name="AutoShape 22">
            <a:hlinkClick r:id="rId11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32813" y="188913"/>
            <a:ext cx="361950" cy="333375"/>
          </a:xfrm>
          <a:prstGeom prst="actionButtonHome">
            <a:avLst/>
          </a:prstGeom>
          <a:solidFill>
            <a:schemeClr val="accent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79896" name="Picture 24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779838" y="2349500"/>
            <a:ext cx="1481137" cy="2016125"/>
          </a:xfrm>
          <a:prstGeom prst="rect">
            <a:avLst/>
          </a:prstGeom>
          <a:noFill/>
          <a:ln w="28575">
            <a:solidFill>
              <a:srgbClr val="C72909"/>
            </a:solidFill>
            <a:miter lim="800000"/>
            <a:headEnd/>
            <a:tailEnd/>
          </a:ln>
        </p:spPr>
      </p:pic>
      <p:pic>
        <p:nvPicPr>
          <p:cNvPr id="16" name="любовь инстр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3"/>
          <a:stretch>
            <a:fillRect/>
          </a:stretch>
        </p:blipFill>
        <p:spPr>
          <a:xfrm>
            <a:off x="714348" y="140968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798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798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98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98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798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798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798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79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0"/>
                            </p:stCondLst>
                            <p:childTnLst>
                              <p:par>
                                <p:cTn id="22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798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798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000"/>
                            </p:stCondLst>
                            <p:childTnLst>
                              <p:par>
                                <p:cTn id="2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9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9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98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9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3000"/>
                            </p:stCondLst>
                            <p:childTnLst>
                              <p:par>
                                <p:cTn id="3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98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798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2000"/>
                                        <p:tgtEl>
                                          <p:spTgt spid="79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0"/>
                            </p:stCondLst>
                            <p:childTnLst>
                              <p:par>
                                <p:cTn id="4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798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798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7000"/>
                            </p:stCondLst>
                            <p:childTnLst>
                              <p:par>
                                <p:cTn id="4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798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798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798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3000"/>
                                        <p:tgtEl>
                                          <p:spTgt spid="79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0"/>
                            </p:stCondLst>
                            <p:childTnLst>
                              <p:par>
                                <p:cTn id="52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798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798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2000"/>
                            </p:stCondLst>
                            <p:childTnLst>
                              <p:par>
                                <p:cTn id="5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3000" fill="hold"/>
                                        <p:tgtEl>
                                          <p:spTgt spid="798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0" fill="hold"/>
                                        <p:tgtEl>
                                          <p:spTgt spid="798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0" fill="hold"/>
                                        <p:tgtEl>
                                          <p:spTgt spid="798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3000"/>
                                        <p:tgtEl>
                                          <p:spTgt spid="79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0"/>
                            </p:stCondLst>
                            <p:childTnLst>
                              <p:par>
                                <p:cTn id="6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600" decel="100000"/>
                                        <p:tgtEl>
                                          <p:spTgt spid="798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600" decel="100000" fill="hold"/>
                                        <p:tgtEl>
                                          <p:spTgt spid="798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00" decel="100000" fill="hold"/>
                                        <p:tgtEl>
                                          <p:spTgt spid="79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00" decel="100000" fill="hold"/>
                                        <p:tgtEl>
                                          <p:spTgt spid="79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9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9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7000"/>
                            </p:stCondLst>
                            <p:childTnLst>
                              <p:par>
                                <p:cTn id="7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79880" grpId="0" animBg="1"/>
      <p:bldP spid="79888" grpId="0"/>
      <p:bldP spid="79889" grpId="0"/>
      <p:bldP spid="79890" grpId="0"/>
      <p:bldP spid="79891" grpId="0"/>
      <p:bldP spid="79892" grpId="0"/>
      <p:bldP spid="7989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900" name="Picture 4" descr="04_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98925" y="73025"/>
            <a:ext cx="4937125" cy="6669088"/>
          </a:xfrm>
          <a:prstGeom prst="rect">
            <a:avLst/>
          </a:prstGeom>
          <a:noFill/>
        </p:spPr>
      </p:pic>
      <p:sp>
        <p:nvSpPr>
          <p:cNvPr id="80901" name="Text Box 5"/>
          <p:cNvSpPr txBox="1">
            <a:spLocks noChangeArrowheads="1"/>
          </p:cNvSpPr>
          <p:nvPr/>
        </p:nvSpPr>
        <p:spPr bwMode="auto">
          <a:xfrm>
            <a:off x="0" y="333375"/>
            <a:ext cx="39243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 dirty="0">
                <a:solidFill>
                  <a:srgbClr val="003300"/>
                </a:solidFill>
                <a:latin typeface="Arial" charset="0"/>
              </a:rPr>
              <a:t>В 1826 году Тютчев женился на   вдове   русского дипломата Элеоноре </a:t>
            </a:r>
            <a:r>
              <a:rPr lang="ru-RU" sz="4000" b="1" dirty="0" err="1">
                <a:solidFill>
                  <a:srgbClr val="003300"/>
                </a:solidFill>
                <a:latin typeface="Arial" charset="0"/>
              </a:rPr>
              <a:t>Петерсон</a:t>
            </a:r>
            <a:r>
              <a:rPr lang="ru-RU" sz="4000" b="1" dirty="0">
                <a:solidFill>
                  <a:srgbClr val="003300"/>
                </a:solidFill>
                <a:latin typeface="Arial" charset="0"/>
              </a:rPr>
              <a:t>. </a:t>
            </a:r>
          </a:p>
        </p:txBody>
      </p:sp>
      <p:sp>
        <p:nvSpPr>
          <p:cNvPr id="80904" name="AutoShape 8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77275" y="6453188"/>
            <a:ext cx="358775" cy="358775"/>
          </a:xfrm>
          <a:prstGeom prst="actionButtonReturn">
            <a:avLst/>
          </a:prstGeom>
          <a:solidFill>
            <a:srgbClr val="6666FF"/>
          </a:solidFill>
          <a:ln w="9525">
            <a:solidFill>
              <a:srgbClr val="33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809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8090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80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80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809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80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3000"/>
                                        <p:tgtEl>
                                          <p:spTgt spid="80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4" name="Picture 4" descr="9b"/>
          <p:cNvPicPr>
            <a:picLocks noChangeAspect="1" noChangeArrowheads="1"/>
          </p:cNvPicPr>
          <p:nvPr/>
        </p:nvPicPr>
        <p:blipFill>
          <a:blip r:embed="rId2">
            <a:lum bright="6000"/>
          </a:blip>
          <a:srcRect/>
          <a:stretch>
            <a:fillRect/>
          </a:stretch>
        </p:blipFill>
        <p:spPr bwMode="auto">
          <a:xfrm>
            <a:off x="4067175" y="260350"/>
            <a:ext cx="4789488" cy="6118225"/>
          </a:xfrm>
          <a:prstGeom prst="rect">
            <a:avLst/>
          </a:prstGeom>
          <a:noFill/>
        </p:spPr>
      </p:pic>
      <p:sp>
        <p:nvSpPr>
          <p:cNvPr id="81925" name="Text Box 5"/>
          <p:cNvSpPr txBox="1">
            <a:spLocks noChangeArrowheads="1"/>
          </p:cNvSpPr>
          <p:nvPr/>
        </p:nvSpPr>
        <p:spPr bwMode="auto">
          <a:xfrm>
            <a:off x="323850" y="549275"/>
            <a:ext cx="3527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sz="2000">
              <a:solidFill>
                <a:srgbClr val="003300"/>
              </a:solidFill>
              <a:latin typeface="Arial" charset="0"/>
            </a:endParaRPr>
          </a:p>
        </p:txBody>
      </p:sp>
      <p:sp>
        <p:nvSpPr>
          <p:cNvPr id="81926" name="Text Box 6"/>
          <p:cNvSpPr txBox="1">
            <a:spLocks noChangeArrowheads="1"/>
          </p:cNvSpPr>
          <p:nvPr/>
        </p:nvSpPr>
        <p:spPr bwMode="auto">
          <a:xfrm>
            <a:off x="323850" y="549275"/>
            <a:ext cx="338455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 dirty="0">
                <a:solidFill>
                  <a:srgbClr val="003300"/>
                </a:solidFill>
                <a:latin typeface="Arial" charset="0"/>
              </a:rPr>
              <a:t>В 1839 году Тютчев  женится на </a:t>
            </a:r>
            <a:r>
              <a:rPr lang="ru-RU" sz="4000" b="1" dirty="0" err="1">
                <a:solidFill>
                  <a:srgbClr val="003300"/>
                </a:solidFill>
                <a:latin typeface="Arial" charset="0"/>
              </a:rPr>
              <a:t>Эрнестине</a:t>
            </a:r>
            <a:r>
              <a:rPr lang="ru-RU" sz="4000" b="1" dirty="0">
                <a:solidFill>
                  <a:srgbClr val="003300"/>
                </a:solidFill>
                <a:latin typeface="Arial" charset="0"/>
              </a:rPr>
              <a:t> </a:t>
            </a:r>
            <a:r>
              <a:rPr lang="ru-RU" sz="4000" b="1" dirty="0" err="1">
                <a:solidFill>
                  <a:srgbClr val="003300"/>
                </a:solidFill>
                <a:latin typeface="Arial" charset="0"/>
              </a:rPr>
              <a:t>Дернберг</a:t>
            </a:r>
            <a:r>
              <a:rPr lang="ru-RU" sz="4000" b="1" dirty="0">
                <a:solidFill>
                  <a:srgbClr val="003300"/>
                </a:solidFill>
                <a:latin typeface="Arial" charset="0"/>
              </a:rPr>
              <a:t>. В 1844 году возвращается на Родину</a:t>
            </a:r>
            <a:r>
              <a:rPr lang="ru-RU" sz="4000" b="1" dirty="0" smtClean="0">
                <a:solidFill>
                  <a:srgbClr val="003300"/>
                </a:solidFill>
                <a:latin typeface="Arial" charset="0"/>
              </a:rPr>
              <a:t>.</a:t>
            </a:r>
            <a:endParaRPr lang="ru-RU" sz="4000" b="1" dirty="0">
              <a:solidFill>
                <a:srgbClr val="003300"/>
              </a:solidFill>
              <a:latin typeface="Arial" charset="0"/>
            </a:endParaRPr>
          </a:p>
        </p:txBody>
      </p:sp>
      <p:sp>
        <p:nvSpPr>
          <p:cNvPr id="81927" name="Text Box 7"/>
          <p:cNvSpPr txBox="1">
            <a:spLocks noChangeArrowheads="1"/>
          </p:cNvSpPr>
          <p:nvPr/>
        </p:nvSpPr>
        <p:spPr bwMode="auto">
          <a:xfrm>
            <a:off x="4572000" y="5734050"/>
            <a:ext cx="3529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chemeClr val="folHlink"/>
                </a:solidFill>
                <a:latin typeface="Arial" charset="0"/>
                <a:hlinkClick r:id="rId3" action="ppaction://hlinksldjump"/>
              </a:rPr>
              <a:t>Эрнестина Дернберг</a:t>
            </a:r>
            <a:endParaRPr lang="ru-RU" sz="2000" b="1">
              <a:solidFill>
                <a:schemeClr val="folHlink"/>
              </a:solidFill>
              <a:latin typeface="Arial" charset="0"/>
            </a:endParaRPr>
          </a:p>
        </p:txBody>
      </p:sp>
      <p:sp>
        <p:nvSpPr>
          <p:cNvPr id="81930" name="AutoShape 1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05838" y="6381750"/>
            <a:ext cx="358775" cy="358775"/>
          </a:xfrm>
          <a:prstGeom prst="actionButtonReturn">
            <a:avLst/>
          </a:prstGeom>
          <a:solidFill>
            <a:srgbClr val="6666FF"/>
          </a:solidFill>
          <a:ln w="9525">
            <a:solidFill>
              <a:srgbClr val="33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400" decel="100000"/>
                                        <p:tgtEl>
                                          <p:spTgt spid="819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400" decel="100000" fill="hold"/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400" decel="100000" fill="hold"/>
                                        <p:tgtEl>
                                          <p:spTgt spid="81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400" decel="100000" fill="hold"/>
                                        <p:tgtEl>
                                          <p:spTgt spid="81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819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8" name="Picture 4" descr="04_0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4663" y="287338"/>
            <a:ext cx="4745037" cy="6021387"/>
          </a:xfrm>
          <a:prstGeom prst="rect">
            <a:avLst/>
          </a:prstGeom>
          <a:noFill/>
        </p:spPr>
      </p:pic>
      <p:sp>
        <p:nvSpPr>
          <p:cNvPr id="82950" name="Text Box 6"/>
          <p:cNvSpPr txBox="1">
            <a:spLocks noChangeArrowheads="1"/>
          </p:cNvSpPr>
          <p:nvPr/>
        </p:nvSpPr>
        <p:spPr bwMode="auto">
          <a:xfrm>
            <a:off x="0" y="-100013"/>
            <a:ext cx="4356100" cy="4970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b="1" dirty="0" smtClean="0">
              <a:solidFill>
                <a:srgbClr val="003300"/>
              </a:solidFill>
              <a:latin typeface="Arial" charset="0"/>
            </a:endParaRPr>
          </a:p>
          <a:p>
            <a:pPr algn="ctr">
              <a:spcBef>
                <a:spcPct val="50000"/>
              </a:spcBef>
            </a:pPr>
            <a:endParaRPr lang="ru-RU" b="1" dirty="0">
              <a:solidFill>
                <a:srgbClr val="003300"/>
              </a:solidFill>
              <a:latin typeface="Arial" charset="0"/>
            </a:endParaRPr>
          </a:p>
          <a:p>
            <a:pPr algn="ctr">
              <a:spcBef>
                <a:spcPct val="50000"/>
              </a:spcBef>
            </a:pPr>
            <a:r>
              <a:rPr lang="ru-RU" sz="3200" b="1" dirty="0" smtClean="0">
                <a:solidFill>
                  <a:srgbClr val="003300"/>
                </a:solidFill>
                <a:latin typeface="Arial" charset="0"/>
              </a:rPr>
              <a:t>Когда Тютчеву </a:t>
            </a:r>
            <a:r>
              <a:rPr lang="ru-RU" sz="3200" b="1" dirty="0">
                <a:solidFill>
                  <a:srgbClr val="003300"/>
                </a:solidFill>
                <a:latin typeface="Arial" charset="0"/>
              </a:rPr>
              <a:t>было 47 лет, началось любовное увлечение, обогатившее русскую поэзию бессмертным лирическим </a:t>
            </a:r>
            <a:r>
              <a:rPr lang="ru-RU" sz="3200" b="1" dirty="0" smtClean="0">
                <a:solidFill>
                  <a:srgbClr val="003300"/>
                </a:solidFill>
                <a:latin typeface="Arial" charset="0"/>
              </a:rPr>
              <a:t>циклом</a:t>
            </a:r>
            <a:r>
              <a:rPr lang="ru-RU" sz="2000" b="1" dirty="0">
                <a:solidFill>
                  <a:srgbClr val="003300"/>
                </a:solidFill>
                <a:latin typeface="Arial" charset="0"/>
              </a:rPr>
              <a:t>. </a:t>
            </a:r>
          </a:p>
        </p:txBody>
      </p:sp>
      <p:sp>
        <p:nvSpPr>
          <p:cNvPr id="82951" name="Text Box 7"/>
          <p:cNvSpPr txBox="1">
            <a:spLocks noChangeArrowheads="1"/>
          </p:cNvSpPr>
          <p:nvPr/>
        </p:nvSpPr>
        <p:spPr bwMode="auto">
          <a:xfrm>
            <a:off x="5148263" y="5661025"/>
            <a:ext cx="29511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rgbClr val="FF99CC"/>
                </a:solidFill>
                <a:latin typeface="Arial" charset="0"/>
                <a:hlinkClick r:id="rId3" action="ppaction://hlinksldjump"/>
              </a:rPr>
              <a:t>Елена Денисьева</a:t>
            </a:r>
            <a:endParaRPr lang="ru-RU" sz="2000" b="1">
              <a:solidFill>
                <a:srgbClr val="FF99CC"/>
              </a:solidFill>
              <a:latin typeface="Arial" charset="0"/>
            </a:endParaRPr>
          </a:p>
        </p:txBody>
      </p:sp>
      <p:sp>
        <p:nvSpPr>
          <p:cNvPr id="82955" name="AutoShape 11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75688" y="6453188"/>
            <a:ext cx="360362" cy="360362"/>
          </a:xfrm>
          <a:prstGeom prst="actionButtonForwardNext">
            <a:avLst/>
          </a:prstGeom>
          <a:solidFill>
            <a:schemeClr val="accent2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29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2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82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29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29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29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5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5" name="WordArt 5"/>
          <p:cNvSpPr>
            <a:spLocks noChangeArrowheads="1" noChangeShapeType="1" noTextEdit="1"/>
          </p:cNvSpPr>
          <p:nvPr/>
        </p:nvSpPr>
        <p:spPr bwMode="auto">
          <a:xfrm>
            <a:off x="684213" y="260350"/>
            <a:ext cx="3527425" cy="728663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Денисьевский</a:t>
            </a:r>
          </a:p>
        </p:txBody>
      </p:sp>
      <p:sp>
        <p:nvSpPr>
          <p:cNvPr id="87046" name="WordArt 6"/>
          <p:cNvSpPr>
            <a:spLocks noChangeArrowheads="1" noChangeShapeType="1" noTextEdit="1"/>
          </p:cNvSpPr>
          <p:nvPr/>
        </p:nvSpPr>
        <p:spPr bwMode="auto">
          <a:xfrm>
            <a:off x="5148263" y="260350"/>
            <a:ext cx="1296987" cy="576263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цикл</a:t>
            </a:r>
          </a:p>
        </p:txBody>
      </p:sp>
      <p:sp>
        <p:nvSpPr>
          <p:cNvPr id="87047" name="Text Box 7"/>
          <p:cNvSpPr txBox="1">
            <a:spLocks noChangeArrowheads="1"/>
          </p:cNvSpPr>
          <p:nvPr/>
        </p:nvSpPr>
        <p:spPr bwMode="auto">
          <a:xfrm>
            <a:off x="323850" y="1052513"/>
            <a:ext cx="3600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chemeClr val="hlink"/>
                </a:solidFill>
                <a:latin typeface="Arial" charset="0"/>
              </a:rPr>
              <a:t>Последняя любовь</a:t>
            </a:r>
          </a:p>
        </p:txBody>
      </p:sp>
      <p:sp>
        <p:nvSpPr>
          <p:cNvPr id="87048" name="Text Box 8"/>
          <p:cNvSpPr txBox="1">
            <a:spLocks noChangeArrowheads="1"/>
          </p:cNvSpPr>
          <p:nvPr/>
        </p:nvSpPr>
        <p:spPr bwMode="auto">
          <a:xfrm>
            <a:off x="323850" y="1628775"/>
            <a:ext cx="4284663" cy="143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>
                <a:solidFill>
                  <a:srgbClr val="003300"/>
                </a:solidFill>
                <a:latin typeface="Arial" charset="0"/>
              </a:rPr>
              <a:t>О, как на склоне наших лет</a:t>
            </a:r>
          </a:p>
          <a:p>
            <a:pPr>
              <a:spcBef>
                <a:spcPct val="50000"/>
              </a:spcBef>
            </a:pPr>
            <a:r>
              <a:rPr lang="ru-RU" sz="1600" b="1">
                <a:solidFill>
                  <a:srgbClr val="003300"/>
                </a:solidFill>
                <a:latin typeface="Arial" charset="0"/>
              </a:rPr>
              <a:t>Нежней мы любим и суеверней…</a:t>
            </a:r>
          </a:p>
          <a:p>
            <a:pPr>
              <a:spcBef>
                <a:spcPct val="50000"/>
              </a:spcBef>
            </a:pPr>
            <a:r>
              <a:rPr lang="ru-RU" sz="1600" b="1">
                <a:solidFill>
                  <a:srgbClr val="003300"/>
                </a:solidFill>
                <a:latin typeface="Arial" charset="0"/>
              </a:rPr>
              <a:t>Сияй, сияй, прощальный свет</a:t>
            </a:r>
          </a:p>
          <a:p>
            <a:pPr>
              <a:spcBef>
                <a:spcPct val="50000"/>
              </a:spcBef>
            </a:pPr>
            <a:r>
              <a:rPr lang="ru-RU" sz="1600" b="1">
                <a:solidFill>
                  <a:srgbClr val="003300"/>
                </a:solidFill>
                <a:latin typeface="Arial" charset="0"/>
              </a:rPr>
              <a:t>Любви последней, зари вечерней!</a:t>
            </a:r>
          </a:p>
        </p:txBody>
      </p:sp>
      <p:sp>
        <p:nvSpPr>
          <p:cNvPr id="87049" name="Text Box 9"/>
          <p:cNvSpPr txBox="1">
            <a:spLocks noChangeArrowheads="1"/>
          </p:cNvSpPr>
          <p:nvPr/>
        </p:nvSpPr>
        <p:spPr bwMode="auto">
          <a:xfrm>
            <a:off x="250825" y="3213100"/>
            <a:ext cx="4427538" cy="143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>
                <a:solidFill>
                  <a:srgbClr val="003300"/>
                </a:solidFill>
                <a:latin typeface="Arial" charset="0"/>
              </a:rPr>
              <a:t>Полнеба обхватила тень,</a:t>
            </a:r>
          </a:p>
          <a:p>
            <a:pPr>
              <a:spcBef>
                <a:spcPct val="50000"/>
              </a:spcBef>
            </a:pPr>
            <a:r>
              <a:rPr lang="ru-RU" sz="1600" b="1">
                <a:solidFill>
                  <a:srgbClr val="003300"/>
                </a:solidFill>
                <a:latin typeface="Arial" charset="0"/>
              </a:rPr>
              <a:t>Лишь там, на западе, бродит сиянье,--</a:t>
            </a:r>
          </a:p>
          <a:p>
            <a:pPr>
              <a:spcBef>
                <a:spcPct val="50000"/>
              </a:spcBef>
            </a:pPr>
            <a:r>
              <a:rPr lang="ru-RU" sz="1600" b="1">
                <a:solidFill>
                  <a:srgbClr val="003300"/>
                </a:solidFill>
                <a:latin typeface="Arial" charset="0"/>
              </a:rPr>
              <a:t>Помедли, помедли, вечерний день,</a:t>
            </a:r>
          </a:p>
          <a:p>
            <a:pPr>
              <a:spcBef>
                <a:spcPct val="50000"/>
              </a:spcBef>
            </a:pPr>
            <a:r>
              <a:rPr lang="ru-RU" sz="1600" b="1">
                <a:solidFill>
                  <a:srgbClr val="003300"/>
                </a:solidFill>
                <a:latin typeface="Arial" charset="0"/>
              </a:rPr>
              <a:t>Продлись, продлись, очарованье.</a:t>
            </a:r>
          </a:p>
        </p:txBody>
      </p:sp>
      <p:sp>
        <p:nvSpPr>
          <p:cNvPr id="87050" name="Text Box 10"/>
          <p:cNvSpPr txBox="1">
            <a:spLocks noChangeArrowheads="1"/>
          </p:cNvSpPr>
          <p:nvPr/>
        </p:nvSpPr>
        <p:spPr bwMode="auto">
          <a:xfrm>
            <a:off x="323850" y="4797425"/>
            <a:ext cx="4067175" cy="148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>
                <a:solidFill>
                  <a:srgbClr val="003300"/>
                </a:solidFill>
                <a:latin typeface="Arial" charset="0"/>
              </a:rPr>
              <a:t>Пускай скудеет в жилах кровь,</a:t>
            </a:r>
          </a:p>
          <a:p>
            <a:pPr>
              <a:spcBef>
                <a:spcPct val="50000"/>
              </a:spcBef>
            </a:pPr>
            <a:r>
              <a:rPr lang="ru-RU" sz="1600" b="1">
                <a:solidFill>
                  <a:srgbClr val="003300"/>
                </a:solidFill>
                <a:latin typeface="Arial" charset="0"/>
              </a:rPr>
              <a:t>Но в сердце не скудеет нежность…</a:t>
            </a:r>
          </a:p>
          <a:p>
            <a:pPr>
              <a:spcBef>
                <a:spcPct val="50000"/>
              </a:spcBef>
            </a:pPr>
            <a:r>
              <a:rPr lang="ru-RU" sz="1600" b="1">
                <a:solidFill>
                  <a:srgbClr val="003300"/>
                </a:solidFill>
                <a:latin typeface="Arial" charset="0"/>
              </a:rPr>
              <a:t>О ты, последняя любовь!</a:t>
            </a:r>
          </a:p>
          <a:p>
            <a:pPr>
              <a:spcBef>
                <a:spcPct val="50000"/>
              </a:spcBef>
            </a:pPr>
            <a:r>
              <a:rPr lang="ru-RU" sz="1600" b="1">
                <a:solidFill>
                  <a:srgbClr val="003300"/>
                </a:solidFill>
                <a:latin typeface="Arial" charset="0"/>
              </a:rPr>
              <a:t>Ты и блаженство и безнадежность</a:t>
            </a:r>
            <a:r>
              <a:rPr lang="ru-RU" b="1">
                <a:solidFill>
                  <a:srgbClr val="003300"/>
                </a:solidFill>
                <a:latin typeface="Arial" charset="0"/>
              </a:rPr>
              <a:t>.</a:t>
            </a:r>
          </a:p>
        </p:txBody>
      </p:sp>
      <p:sp>
        <p:nvSpPr>
          <p:cNvPr id="87051" name="Text Box 11"/>
          <p:cNvSpPr txBox="1">
            <a:spLocks noChangeArrowheads="1"/>
          </p:cNvSpPr>
          <p:nvPr/>
        </p:nvSpPr>
        <p:spPr bwMode="auto">
          <a:xfrm>
            <a:off x="4464050" y="2636838"/>
            <a:ext cx="4679950" cy="160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003300"/>
                </a:solidFill>
                <a:latin typeface="Arial" charset="0"/>
              </a:rPr>
              <a:t>Любила ты, и так, как ты, любить –</a:t>
            </a:r>
          </a:p>
          <a:p>
            <a:pPr>
              <a:spcBef>
                <a:spcPct val="50000"/>
              </a:spcBef>
            </a:pPr>
            <a:r>
              <a:rPr lang="ru-RU" b="1">
                <a:solidFill>
                  <a:srgbClr val="003300"/>
                </a:solidFill>
                <a:latin typeface="Arial" charset="0"/>
              </a:rPr>
              <a:t>Нет, никому ещё не удавалось!</a:t>
            </a:r>
          </a:p>
          <a:p>
            <a:pPr>
              <a:spcBef>
                <a:spcPct val="50000"/>
              </a:spcBef>
            </a:pPr>
            <a:r>
              <a:rPr lang="ru-RU" b="1">
                <a:solidFill>
                  <a:srgbClr val="003300"/>
                </a:solidFill>
                <a:latin typeface="Arial" charset="0"/>
              </a:rPr>
              <a:t>О господи!.. И это </a:t>
            </a:r>
            <a:r>
              <a:rPr lang="ru-RU" b="1" i="1">
                <a:solidFill>
                  <a:srgbClr val="003300"/>
                </a:solidFill>
                <a:latin typeface="Arial" charset="0"/>
              </a:rPr>
              <a:t>пережить…</a:t>
            </a:r>
            <a:endParaRPr lang="ru-RU" b="1">
              <a:solidFill>
                <a:srgbClr val="003300"/>
              </a:solidFill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ru-RU" b="1">
                <a:solidFill>
                  <a:srgbClr val="003300"/>
                </a:solidFill>
                <a:latin typeface="Arial" charset="0"/>
              </a:rPr>
              <a:t>И сердце на клочки не разорвалось…</a:t>
            </a:r>
            <a:endParaRPr lang="ru-RU" b="1" i="1">
              <a:solidFill>
                <a:srgbClr val="003300"/>
              </a:solidFill>
              <a:latin typeface="Arial" charset="0"/>
            </a:endParaRPr>
          </a:p>
        </p:txBody>
      </p:sp>
      <p:sp>
        <p:nvSpPr>
          <p:cNvPr id="87052" name="Text Box 12"/>
          <p:cNvSpPr txBox="1">
            <a:spLocks noChangeArrowheads="1"/>
          </p:cNvSpPr>
          <p:nvPr/>
        </p:nvSpPr>
        <p:spPr bwMode="auto">
          <a:xfrm>
            <a:off x="1619250" y="6237288"/>
            <a:ext cx="1223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>
                <a:solidFill>
                  <a:srgbClr val="003300"/>
                </a:solidFill>
                <a:latin typeface="Arial" charset="0"/>
              </a:rPr>
              <a:t>***</a:t>
            </a:r>
          </a:p>
        </p:txBody>
      </p:sp>
      <p:sp>
        <p:nvSpPr>
          <p:cNvPr id="87053" name="Text Box 13"/>
          <p:cNvSpPr txBox="1">
            <a:spLocks noChangeArrowheads="1"/>
          </p:cNvSpPr>
          <p:nvPr/>
        </p:nvSpPr>
        <p:spPr bwMode="auto">
          <a:xfrm>
            <a:off x="5580063" y="2349500"/>
            <a:ext cx="1511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>
                <a:solidFill>
                  <a:srgbClr val="003300"/>
                </a:solidFill>
                <a:latin typeface="Arial" charset="0"/>
              </a:rPr>
              <a:t>***</a:t>
            </a:r>
          </a:p>
        </p:txBody>
      </p:sp>
      <p:sp>
        <p:nvSpPr>
          <p:cNvPr id="87054" name="Text Box 14"/>
          <p:cNvSpPr txBox="1">
            <a:spLocks noChangeArrowheads="1"/>
          </p:cNvSpPr>
          <p:nvPr/>
        </p:nvSpPr>
        <p:spPr bwMode="auto">
          <a:xfrm>
            <a:off x="5508625" y="4221163"/>
            <a:ext cx="1800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>
                <a:solidFill>
                  <a:srgbClr val="003300"/>
                </a:solidFill>
                <a:latin typeface="Arial" charset="0"/>
              </a:rPr>
              <a:t>***</a:t>
            </a:r>
          </a:p>
        </p:txBody>
      </p:sp>
      <p:sp>
        <p:nvSpPr>
          <p:cNvPr id="87058" name="AutoShape 18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34400" y="6453188"/>
            <a:ext cx="358775" cy="358775"/>
          </a:xfrm>
          <a:prstGeom prst="actionButtonReturn">
            <a:avLst/>
          </a:prstGeom>
          <a:solidFill>
            <a:srgbClr val="6666FF"/>
          </a:solidFill>
          <a:ln w="9525">
            <a:solidFill>
              <a:srgbClr val="33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7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87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87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87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87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87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87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87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0"/>
                            </p:stCondLst>
                            <p:childTnLst>
                              <p:par>
                                <p:cTn id="33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2000"/>
                                        <p:tgtEl>
                                          <p:spTgt spid="87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4000"/>
                            </p:stCondLst>
                            <p:childTnLst>
                              <p:par>
                                <p:cTn id="3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87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6000"/>
                            </p:stCondLst>
                            <p:childTnLst>
                              <p:par>
                                <p:cTn id="4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3" dur="2000"/>
                                        <p:tgtEl>
                                          <p:spTgt spid="87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5" grpId="0" animBg="1"/>
      <p:bldP spid="87046" grpId="0" animBg="1"/>
      <p:bldP spid="87047" grpId="0"/>
      <p:bldP spid="87048" grpId="0"/>
      <p:bldP spid="87049" grpId="0"/>
      <p:bldP spid="87050" grpId="0"/>
      <p:bldP spid="87051" grpId="0"/>
      <p:bldP spid="87052" grpId="0"/>
      <p:bldP spid="8705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 descr="P9250422_2"/>
          <p:cNvPicPr>
            <a:picLocks noChangeAspect="1" noChangeArrowheads="1"/>
          </p:cNvPicPr>
          <p:nvPr/>
        </p:nvPicPr>
        <p:blipFill>
          <a:blip r:embed="rId3">
            <a:lum bright="12000" contrast="1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1139" name="WordArt 3"/>
          <p:cNvSpPr>
            <a:spLocks noChangeArrowheads="1" noChangeShapeType="1" noTextEdit="1"/>
          </p:cNvSpPr>
          <p:nvPr/>
        </p:nvSpPr>
        <p:spPr bwMode="auto">
          <a:xfrm>
            <a:off x="971550" y="476250"/>
            <a:ext cx="72009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Right"/>
              <a:lightRig rig="legacyHarsh3" dir="b"/>
            </a:scene3d>
            <a:sp3d extrusionH="887400" prstMaterial="legacyMatte">
              <a:extrusionClr>
                <a:srgbClr val="C0C0C0"/>
              </a:extrusionClr>
            </a:sp3d>
          </a:bodyPr>
          <a:lstStyle/>
          <a:p>
            <a:pPr algn="ctr"/>
            <a:r>
              <a:rPr lang="ru-RU" sz="3600" b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latin typeface="Arial"/>
                <a:cs typeface="Arial"/>
              </a:rPr>
              <a:t>Гражданская лирика  Тютчева</a:t>
            </a:r>
          </a:p>
        </p:txBody>
      </p:sp>
      <p:sp>
        <p:nvSpPr>
          <p:cNvPr id="91140" name="Text Box 4"/>
          <p:cNvSpPr txBox="1">
            <a:spLocks noChangeArrowheads="1"/>
          </p:cNvSpPr>
          <p:nvPr/>
        </p:nvSpPr>
        <p:spPr bwMode="auto">
          <a:xfrm>
            <a:off x="395288" y="2708275"/>
            <a:ext cx="8424862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chemeClr val="tx2"/>
                </a:solidFill>
                <a:latin typeface="Arial" charset="0"/>
              </a:rPr>
              <a:t>За свою долгую жизнь Тютчев был свидетелем многих «роковых минут» истории: Отечественная война 1812 года, восстание декабристов, революционные события в Европе 1830 и 1848 годов, реформа 1861 года… Все эти события не могли не волновать Тютчева и как поэта, и как гражданина. В стихотворении «Наш век» (1851) поэт говорит о тоске по свету, о жажде веры, которую потерял человек:</a:t>
            </a:r>
          </a:p>
        </p:txBody>
      </p:sp>
      <p:sp>
        <p:nvSpPr>
          <p:cNvPr id="91141" name="Text Box 5"/>
          <p:cNvSpPr txBox="1">
            <a:spLocks noChangeArrowheads="1"/>
          </p:cNvSpPr>
          <p:nvPr/>
        </p:nvSpPr>
        <p:spPr bwMode="auto">
          <a:xfrm>
            <a:off x="2195513" y="5157788"/>
            <a:ext cx="5329237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ru-RU" sz="2000" b="1">
                <a:solidFill>
                  <a:srgbClr val="3399FF"/>
                </a:solidFill>
                <a:latin typeface="Arial" charset="0"/>
              </a:rPr>
              <a:t>Не плоть, а дух растлился в наши дни,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ru-RU" sz="2000" b="1">
                <a:solidFill>
                  <a:srgbClr val="3399FF"/>
                </a:solidFill>
                <a:latin typeface="Arial" charset="0"/>
              </a:rPr>
              <a:t>И человек отчаянно тоскует…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ru-RU" sz="2000" b="1">
                <a:solidFill>
                  <a:srgbClr val="3399FF"/>
                </a:solidFill>
                <a:latin typeface="Arial" charset="0"/>
              </a:rPr>
              <a:t>Он к свету рвётся из ночной тени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ru-RU" sz="2000" b="1">
                <a:solidFill>
                  <a:srgbClr val="3399FF"/>
                </a:solidFill>
                <a:latin typeface="Arial" charset="0"/>
              </a:rPr>
              <a:t>И, свет обретши, ропщет и бунтует.</a:t>
            </a:r>
          </a:p>
        </p:txBody>
      </p:sp>
      <p:sp>
        <p:nvSpPr>
          <p:cNvPr id="91142" name="Text Box 6"/>
          <p:cNvSpPr txBox="1">
            <a:spLocks noChangeArrowheads="1"/>
          </p:cNvSpPr>
          <p:nvPr/>
        </p:nvSpPr>
        <p:spPr bwMode="auto">
          <a:xfrm>
            <a:off x="2339975" y="1268413"/>
            <a:ext cx="4824413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ru-RU" sz="2000" b="1">
                <a:solidFill>
                  <a:srgbClr val="000066"/>
                </a:solidFill>
                <a:latin typeface="Arial" charset="0"/>
              </a:rPr>
              <a:t>Счастлив, кто посетил сей мир 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ru-RU" sz="2000" b="1">
                <a:solidFill>
                  <a:srgbClr val="000066"/>
                </a:solidFill>
                <a:latin typeface="Arial" charset="0"/>
              </a:rPr>
              <a:t>В его минуты роковые!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ru-RU" sz="2000" b="1">
                <a:solidFill>
                  <a:srgbClr val="000066"/>
                </a:solidFill>
                <a:latin typeface="Arial" charset="0"/>
              </a:rPr>
              <a:t>Его призвали всеблагие,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ru-RU" sz="2000" b="1">
                <a:solidFill>
                  <a:srgbClr val="000066"/>
                </a:solidFill>
                <a:latin typeface="Arial" charset="0"/>
              </a:rPr>
              <a:t>Как собеседника на пир.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ru-RU" sz="2000" b="1">
                <a:solidFill>
                  <a:srgbClr val="000066"/>
                </a:solidFill>
                <a:latin typeface="Arial" charset="0"/>
              </a:rPr>
              <a:t>Он их высоких зрелищ зритель…</a:t>
            </a:r>
          </a:p>
        </p:txBody>
      </p:sp>
      <p:sp>
        <p:nvSpPr>
          <p:cNvPr id="91143" name="AutoShape 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532813" y="6237288"/>
            <a:ext cx="360362" cy="360362"/>
          </a:xfrm>
          <a:prstGeom prst="actionButtonForwardNext">
            <a:avLst/>
          </a:prstGeom>
          <a:solidFill>
            <a:srgbClr val="6666FF"/>
          </a:solidFill>
          <a:ln w="9525">
            <a:solidFill>
              <a:srgbClr val="33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8" name="Вивальд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91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1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1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1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70" decel="100000"/>
                                        <p:tgtEl>
                                          <p:spTgt spid="911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770" decel="100000"/>
                                        <p:tgtEl>
                                          <p:spTgt spid="9114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114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5" dur="770" fill="hold"/>
                                        <p:tgtEl>
                                          <p:spTgt spid="91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1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91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1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911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911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8800"/>
                            </p:stCondLst>
                            <p:childTnLst>
                              <p:par>
                                <p:cTn id="3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911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911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911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3200"/>
                            </p:stCondLst>
                            <p:childTnLst>
                              <p:par>
                                <p:cTn id="4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4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91139" grpId="0" animBg="1"/>
      <p:bldP spid="91140" grpId="0"/>
      <p:bldP spid="91141" grpId="0"/>
      <p:bldP spid="9114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 descr="4-11"/>
          <p:cNvPicPr>
            <a:picLocks noChangeAspect="1" noChangeArrowheads="1"/>
          </p:cNvPicPr>
          <p:nvPr/>
        </p:nvPicPr>
        <p:blipFill>
          <a:blip r:embed="rId3">
            <a:lum bright="12000"/>
          </a:blip>
          <a:srcRect/>
          <a:stretch>
            <a:fillRect/>
          </a:stretch>
        </p:blipFill>
        <p:spPr bwMode="auto">
          <a:xfrm>
            <a:off x="-36513" y="-50800"/>
            <a:ext cx="9180513" cy="6908800"/>
          </a:xfrm>
          <a:prstGeom prst="rect">
            <a:avLst/>
          </a:prstGeom>
          <a:noFill/>
        </p:spPr>
      </p:pic>
      <p:sp>
        <p:nvSpPr>
          <p:cNvPr id="92165" name="Text Box 5"/>
          <p:cNvSpPr txBox="1">
            <a:spLocks noChangeArrowheads="1"/>
          </p:cNvSpPr>
          <p:nvPr/>
        </p:nvSpPr>
        <p:spPr bwMode="auto">
          <a:xfrm>
            <a:off x="928662" y="285728"/>
            <a:ext cx="6215106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>
                <a:solidFill>
                  <a:schemeClr val="hlink"/>
                </a:solidFill>
                <a:latin typeface="Arial" charset="0"/>
              </a:rPr>
              <a:t>А в стихотворении «Слёзы» (1849) Тютчев говорит о социальном страдании тех, кто оскорблён и унижен</a:t>
            </a:r>
            <a:r>
              <a:rPr lang="ru-RU" b="1" dirty="0">
                <a:solidFill>
                  <a:schemeClr val="hlink"/>
                </a:solidFill>
                <a:latin typeface="Arial" charset="0"/>
              </a:rPr>
              <a:t>:</a:t>
            </a:r>
          </a:p>
        </p:txBody>
      </p:sp>
      <p:sp>
        <p:nvSpPr>
          <p:cNvPr id="92166" name="Text Box 6"/>
          <p:cNvSpPr txBox="1">
            <a:spLocks noChangeArrowheads="1"/>
          </p:cNvSpPr>
          <p:nvPr/>
        </p:nvSpPr>
        <p:spPr bwMode="auto">
          <a:xfrm>
            <a:off x="642910" y="2857496"/>
            <a:ext cx="8824941" cy="1158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ru-RU" sz="3200" b="1" dirty="0">
                <a:solidFill>
                  <a:srgbClr val="660033"/>
                </a:solidFill>
                <a:latin typeface="Arial" charset="0"/>
              </a:rPr>
              <a:t>Слёзы людские, о слёзы людские, 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ru-RU" sz="3200" b="1" dirty="0">
                <a:solidFill>
                  <a:srgbClr val="660033"/>
                </a:solidFill>
                <a:latin typeface="Arial" charset="0"/>
              </a:rPr>
              <a:t>Льётесь вы ранней и поздней порой</a:t>
            </a:r>
            <a:r>
              <a:rPr lang="ru-RU" sz="3200" b="1" dirty="0" smtClean="0">
                <a:solidFill>
                  <a:srgbClr val="660033"/>
                </a:solidFill>
                <a:latin typeface="Arial" charset="0"/>
              </a:rPr>
              <a:t>…</a:t>
            </a:r>
            <a:endParaRPr lang="ru-RU" sz="3200" b="1" dirty="0">
              <a:solidFill>
                <a:srgbClr val="660033"/>
              </a:solidFill>
              <a:latin typeface="Arial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</a:pPr>
            <a:endParaRPr lang="ru-RU" sz="2000" b="1" dirty="0">
              <a:solidFill>
                <a:srgbClr val="660033"/>
              </a:solidFill>
              <a:latin typeface="Arial" charset="0"/>
            </a:endParaRPr>
          </a:p>
        </p:txBody>
      </p:sp>
      <p:sp>
        <p:nvSpPr>
          <p:cNvPr id="92168" name="AutoShape 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75688" y="6408738"/>
            <a:ext cx="431800" cy="404812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rgbClr val="33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921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92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92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3000"/>
                                        <p:tgtEl>
                                          <p:spTgt spid="92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921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921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921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5" grpId="0"/>
      <p:bldP spid="9216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 descr="c223_1"/>
          <p:cNvPicPr>
            <a:picLocks noChangeAspect="1" noChangeArrowheads="1"/>
          </p:cNvPicPr>
          <p:nvPr/>
        </p:nvPicPr>
        <p:blipFill>
          <a:blip r:embed="rId2">
            <a:lum bright="-6000"/>
          </a:blip>
          <a:srcRect/>
          <a:stretch>
            <a:fillRect/>
          </a:stretch>
        </p:blipFill>
        <p:spPr bwMode="auto">
          <a:xfrm>
            <a:off x="1187450" y="333375"/>
            <a:ext cx="7272338" cy="6119813"/>
          </a:xfrm>
          <a:prstGeom prst="rect">
            <a:avLst/>
          </a:prstGeom>
          <a:gradFill rotWithShape="0">
            <a:gsLst>
              <a:gs pos="0">
                <a:srgbClr val="000066"/>
              </a:gs>
              <a:gs pos="100000">
                <a:srgbClr val="000066">
                  <a:gamma/>
                  <a:shade val="0"/>
                  <a:invGamma/>
                </a:srgbClr>
              </a:gs>
            </a:gsLst>
            <a:lin ang="5400000" scaled="1"/>
          </a:gradFill>
          <a:ln w="57150">
            <a:solidFill>
              <a:srgbClr val="000066"/>
            </a:solidFill>
            <a:miter lim="800000"/>
            <a:headEnd/>
            <a:tailEnd/>
          </a:ln>
        </p:spPr>
      </p:pic>
      <p:sp>
        <p:nvSpPr>
          <p:cNvPr id="96259" name="Text Box 3"/>
          <p:cNvSpPr txBox="1">
            <a:spLocks noChangeArrowheads="1"/>
          </p:cNvSpPr>
          <p:nvPr/>
        </p:nvSpPr>
        <p:spPr bwMode="auto">
          <a:xfrm>
            <a:off x="1187450" y="333375"/>
            <a:ext cx="7272338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FF0000"/>
                </a:solidFill>
                <a:latin typeface="Arial" charset="0"/>
              </a:rPr>
              <a:t>Размышляя о судьбе России, о её особом многострадальном пути, о самобытности, поэт пишет свои знаменитые строки, которые стали афоризмом:</a:t>
            </a:r>
          </a:p>
        </p:txBody>
      </p:sp>
      <p:sp>
        <p:nvSpPr>
          <p:cNvPr id="96260" name="Text Box 4"/>
          <p:cNvSpPr txBox="1">
            <a:spLocks noChangeArrowheads="1"/>
          </p:cNvSpPr>
          <p:nvPr/>
        </p:nvSpPr>
        <p:spPr bwMode="auto">
          <a:xfrm>
            <a:off x="1692275" y="4508500"/>
            <a:ext cx="6049963" cy="159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ru-RU" sz="2800" b="1">
                <a:solidFill>
                  <a:srgbClr val="FF0000"/>
                </a:solidFill>
                <a:latin typeface="Arial" charset="0"/>
              </a:rPr>
              <a:t>Умом Россию не понять, 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ru-RU" sz="2800" b="1">
                <a:solidFill>
                  <a:srgbClr val="FF0000"/>
                </a:solidFill>
                <a:latin typeface="Arial" charset="0"/>
              </a:rPr>
              <a:t>Аршином общим не измерить: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ru-RU" sz="2800" b="1">
                <a:solidFill>
                  <a:srgbClr val="FF0000"/>
                </a:solidFill>
                <a:latin typeface="Arial" charset="0"/>
              </a:rPr>
              <a:t>У ней особенная стать –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ru-RU" sz="2800" b="1">
                <a:solidFill>
                  <a:srgbClr val="FF0000"/>
                </a:solidFill>
                <a:latin typeface="Arial" charset="0"/>
              </a:rPr>
              <a:t>В Россию можно только верить.</a:t>
            </a:r>
          </a:p>
        </p:txBody>
      </p:sp>
      <p:sp>
        <p:nvSpPr>
          <p:cNvPr id="96263" name="AutoShape 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77275" y="6453188"/>
            <a:ext cx="431800" cy="360362"/>
          </a:xfrm>
          <a:prstGeom prst="actionButtonHome">
            <a:avLst/>
          </a:prstGeom>
          <a:solidFill>
            <a:schemeClr val="accent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962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9625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96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96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2000"/>
                                        <p:tgtEl>
                                          <p:spTgt spid="96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962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962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9" grpId="0"/>
      <p:bldP spid="9626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 descr="tuti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3187" name="Text Box 3"/>
          <p:cNvSpPr txBox="1">
            <a:spLocks noChangeArrowheads="1"/>
          </p:cNvSpPr>
          <p:nvPr/>
        </p:nvSpPr>
        <p:spPr bwMode="auto">
          <a:xfrm>
            <a:off x="1979613" y="5851525"/>
            <a:ext cx="5688012" cy="701675"/>
          </a:xfrm>
          <a:prstGeom prst="rect">
            <a:avLst/>
          </a:prstGeom>
          <a:gradFill rotWithShape="1">
            <a:gsLst>
              <a:gs pos="0">
                <a:srgbClr val="FF6600"/>
              </a:gs>
              <a:gs pos="100000">
                <a:srgbClr val="FF6600">
                  <a:gamma/>
                  <a:tint val="53333"/>
                  <a:invGamma/>
                  <a:alpha val="84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660033"/>
                </a:solidFill>
                <a:latin typeface="Arial" charset="0"/>
              </a:rPr>
              <a:t>Ф.И.Тютчев с семьёй на народном празднике в Овстуге 15 августа 1857 года.</a:t>
            </a:r>
          </a:p>
        </p:txBody>
      </p:sp>
      <p:sp>
        <p:nvSpPr>
          <p:cNvPr id="93188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75688" y="6310313"/>
            <a:ext cx="395287" cy="358775"/>
          </a:xfrm>
          <a:prstGeom prst="actionButtonForwardNext">
            <a:avLst/>
          </a:prstGeom>
          <a:solidFill>
            <a:srgbClr val="6666FF"/>
          </a:solidFill>
          <a:ln w="9525">
            <a:solidFill>
              <a:srgbClr val="33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3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3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93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600" decel="100000"/>
                                        <p:tgtEl>
                                          <p:spTgt spid="931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600" decel="100000" fill="hold"/>
                                        <p:tgtEl>
                                          <p:spTgt spid="931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00" decel="100000" fill="hold"/>
                                        <p:tgtEl>
                                          <p:spTgt spid="93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00" decel="100000" fill="hold"/>
                                        <p:tgtEl>
                                          <p:spTgt spid="93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3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3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50" name="Text Box 18"/>
          <p:cNvSpPr txBox="1">
            <a:spLocks noChangeArrowheads="1"/>
          </p:cNvSpPr>
          <p:nvPr/>
        </p:nvSpPr>
        <p:spPr bwMode="auto">
          <a:xfrm>
            <a:off x="827088" y="0"/>
            <a:ext cx="7921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bg2"/>
              </a:buClr>
              <a:buSzPct val="200000"/>
              <a:buFont typeface="Wingdings" pitchFamily="2" charset="2"/>
              <a:buChar char="q"/>
            </a:pPr>
            <a:endParaRPr lang="ru-RU">
              <a:latin typeface="Arial" charset="0"/>
            </a:endParaRPr>
          </a:p>
        </p:txBody>
      </p:sp>
      <p:sp>
        <p:nvSpPr>
          <p:cNvPr id="44052" name="Text Box 20"/>
          <p:cNvSpPr txBox="1">
            <a:spLocks noChangeArrowheads="1"/>
          </p:cNvSpPr>
          <p:nvPr/>
        </p:nvSpPr>
        <p:spPr bwMode="auto">
          <a:xfrm>
            <a:off x="755650" y="692150"/>
            <a:ext cx="863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bg2"/>
              </a:buClr>
              <a:buSzPct val="220000"/>
              <a:buFont typeface="Wingdings" pitchFamily="2" charset="2"/>
              <a:buChar char="q"/>
            </a:pPr>
            <a:endParaRPr lang="ru-RU">
              <a:latin typeface="Arial" charset="0"/>
            </a:endParaRPr>
          </a:p>
        </p:txBody>
      </p:sp>
      <p:sp>
        <p:nvSpPr>
          <p:cNvPr id="44058" name="Text Box 26"/>
          <p:cNvSpPr txBox="1">
            <a:spLocks noChangeArrowheads="1"/>
          </p:cNvSpPr>
          <p:nvPr/>
        </p:nvSpPr>
        <p:spPr bwMode="auto">
          <a:xfrm>
            <a:off x="3111500" y="23685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>
              <a:latin typeface="Arial" charset="0"/>
            </a:endParaRPr>
          </a:p>
        </p:txBody>
      </p:sp>
      <p:sp>
        <p:nvSpPr>
          <p:cNvPr id="44077" name="AutoShape 4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40763" y="0"/>
            <a:ext cx="503237" cy="404813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4094" name="Rectangle 62"/>
          <p:cNvSpPr>
            <a:spLocks noChangeArrowheads="1"/>
          </p:cNvSpPr>
          <p:nvPr/>
        </p:nvSpPr>
        <p:spPr bwMode="auto">
          <a:xfrm>
            <a:off x="684213" y="0"/>
            <a:ext cx="8459787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5400" b="1">
                <a:solidFill>
                  <a:srgbClr val="EA1C06"/>
                </a:solidFill>
                <a:latin typeface="Monotype Corsiva" pitchFamily="66" charset="0"/>
              </a:rPr>
              <a:t>Фёдор</a:t>
            </a:r>
            <a:r>
              <a:rPr lang="ru-RU" sz="4000" b="1">
                <a:solidFill>
                  <a:srgbClr val="EA1C06"/>
                </a:solidFill>
                <a:latin typeface="Monotype Corsiva" pitchFamily="66" charset="0"/>
              </a:rPr>
              <a:t>   </a:t>
            </a:r>
            <a:r>
              <a:rPr lang="ru-RU" sz="5400" b="1">
                <a:solidFill>
                  <a:srgbClr val="EA1C06"/>
                </a:solidFill>
                <a:latin typeface="Monotype Corsiva" pitchFamily="66" charset="0"/>
              </a:rPr>
              <a:t>Иванович  Тютчев</a:t>
            </a:r>
          </a:p>
        </p:txBody>
      </p:sp>
      <p:sp>
        <p:nvSpPr>
          <p:cNvPr id="44095" name="Rectangle 63"/>
          <p:cNvSpPr>
            <a:spLocks noChangeArrowheads="1"/>
          </p:cNvSpPr>
          <p:nvPr/>
        </p:nvSpPr>
        <p:spPr bwMode="auto">
          <a:xfrm>
            <a:off x="0" y="4437063"/>
            <a:ext cx="219551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4106" name="Text Box 74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395288" y="1557338"/>
            <a:ext cx="12969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SzPct val="140000"/>
              <a:buFontTx/>
              <a:buBlip>
                <a:blip r:embed="rId4"/>
              </a:buBlip>
            </a:pPr>
            <a:endParaRPr lang="ru-RU" sz="2000" u="sng">
              <a:solidFill>
                <a:srgbClr val="003300"/>
              </a:solidFill>
              <a:latin typeface="Arial" charset="0"/>
            </a:endParaRPr>
          </a:p>
        </p:txBody>
      </p:sp>
      <p:sp>
        <p:nvSpPr>
          <p:cNvPr id="44107" name="Text Box 75"/>
          <p:cNvSpPr txBox="1">
            <a:spLocks noChangeArrowheads="1"/>
          </p:cNvSpPr>
          <p:nvPr/>
        </p:nvSpPr>
        <p:spPr bwMode="auto">
          <a:xfrm>
            <a:off x="0" y="1844675"/>
            <a:ext cx="27003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SzPct val="140000"/>
            </a:pPr>
            <a:r>
              <a:rPr lang="ru-RU" sz="2000">
                <a:solidFill>
                  <a:srgbClr val="003300"/>
                </a:solidFill>
                <a:latin typeface="Arial" charset="0"/>
              </a:rPr>
              <a:t>          </a:t>
            </a:r>
          </a:p>
        </p:txBody>
      </p:sp>
      <p:sp>
        <p:nvSpPr>
          <p:cNvPr id="44111" name="Text Box 79"/>
          <p:cNvSpPr txBox="1">
            <a:spLocks noChangeArrowheads="1"/>
          </p:cNvSpPr>
          <p:nvPr/>
        </p:nvSpPr>
        <p:spPr bwMode="auto">
          <a:xfrm>
            <a:off x="0" y="1557338"/>
            <a:ext cx="26273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SzPct val="140000"/>
              <a:buFontTx/>
              <a:buBlip>
                <a:blip r:embed="rId4"/>
              </a:buBlip>
            </a:pPr>
            <a:r>
              <a:rPr lang="ru-RU" sz="2000" u="sng">
                <a:solidFill>
                  <a:srgbClr val="003300"/>
                </a:solidFill>
                <a:latin typeface="Arial" charset="0"/>
              </a:rPr>
              <a:t> </a:t>
            </a:r>
            <a:r>
              <a:rPr lang="ru-RU" sz="2000" b="1">
                <a:solidFill>
                  <a:srgbClr val="333300"/>
                </a:solidFill>
                <a:latin typeface="Arial" charset="0"/>
                <a:hlinkClick r:id="rId3" action="ppaction://hlinksldjump"/>
              </a:rPr>
              <a:t>Детство</a:t>
            </a:r>
            <a:endParaRPr lang="ru-RU" sz="2000" b="1" u="sng">
              <a:solidFill>
                <a:srgbClr val="333300"/>
              </a:solidFill>
              <a:latin typeface="Arial" charset="0"/>
            </a:endParaRPr>
          </a:p>
        </p:txBody>
      </p:sp>
      <p:sp>
        <p:nvSpPr>
          <p:cNvPr id="44114" name="Text Box 82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0" y="2205038"/>
            <a:ext cx="27003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SzPct val="140000"/>
              <a:buFontTx/>
              <a:buBlip>
                <a:blip r:embed="rId4"/>
              </a:buBlip>
            </a:pPr>
            <a:r>
              <a:rPr lang="ru-RU" sz="2000">
                <a:solidFill>
                  <a:schemeClr val="bg2"/>
                </a:solidFill>
                <a:latin typeface="Arial" charset="0"/>
              </a:rPr>
              <a:t> </a:t>
            </a:r>
            <a:r>
              <a:rPr lang="ru-RU" sz="2000" b="1">
                <a:solidFill>
                  <a:srgbClr val="007000"/>
                </a:solidFill>
                <a:latin typeface="Arial" charset="0"/>
                <a:hlinkClick r:id="rId5" action="ppaction://hlinksldjump"/>
              </a:rPr>
              <a:t>Юность</a:t>
            </a:r>
            <a:endParaRPr lang="ru-RU" sz="2000" b="1">
              <a:solidFill>
                <a:srgbClr val="007000"/>
              </a:solidFill>
              <a:latin typeface="Arial" charset="0"/>
            </a:endParaRPr>
          </a:p>
        </p:txBody>
      </p:sp>
      <p:sp>
        <p:nvSpPr>
          <p:cNvPr id="44115" name="Text Box 83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0" y="2852738"/>
            <a:ext cx="26273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SzPct val="140000"/>
              <a:buFontTx/>
              <a:buBlip>
                <a:blip r:embed="rId4"/>
              </a:buBlip>
            </a:pPr>
            <a:r>
              <a:rPr lang="ru-RU" sz="2000">
                <a:solidFill>
                  <a:srgbClr val="003300"/>
                </a:solidFill>
                <a:latin typeface="Arial" charset="0"/>
                <a:hlinkClick r:id="rId6" action="ppaction://hlinksldjump"/>
              </a:rPr>
              <a:t> </a:t>
            </a:r>
            <a:r>
              <a:rPr lang="ru-RU" sz="2000" b="1">
                <a:solidFill>
                  <a:srgbClr val="003300"/>
                </a:solidFill>
                <a:latin typeface="Arial" charset="0"/>
                <a:hlinkClick r:id="rId6" action="ppaction://hlinksldjump"/>
              </a:rPr>
              <a:t>Первая любовь </a:t>
            </a:r>
            <a:endParaRPr lang="ru-RU" sz="2000" b="1">
              <a:solidFill>
                <a:srgbClr val="003300"/>
              </a:solidFill>
              <a:latin typeface="Arial" charset="0"/>
            </a:endParaRPr>
          </a:p>
        </p:txBody>
      </p:sp>
      <p:sp>
        <p:nvSpPr>
          <p:cNvPr id="44116" name="Text Box 84"/>
          <p:cNvSpPr txBox="1">
            <a:spLocks noChangeArrowheads="1"/>
          </p:cNvSpPr>
          <p:nvPr/>
        </p:nvSpPr>
        <p:spPr bwMode="auto">
          <a:xfrm>
            <a:off x="0" y="3500438"/>
            <a:ext cx="2771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SzPct val="140000"/>
              <a:buFontTx/>
              <a:buBlip>
                <a:blip r:embed="rId4"/>
              </a:buBlip>
            </a:pPr>
            <a:r>
              <a:rPr lang="ru-RU" sz="2000">
                <a:solidFill>
                  <a:srgbClr val="003300"/>
                </a:solidFill>
                <a:latin typeface="Arial" charset="0"/>
              </a:rPr>
              <a:t> </a:t>
            </a:r>
            <a:r>
              <a:rPr lang="ru-RU" sz="2000" b="1">
                <a:solidFill>
                  <a:srgbClr val="003300"/>
                </a:solidFill>
                <a:latin typeface="Arial" charset="0"/>
                <a:hlinkClick r:id="rId7" action="ppaction://hlinksldjump"/>
              </a:rPr>
              <a:t>Теодор и Амалия</a:t>
            </a:r>
            <a:endParaRPr lang="ru-RU" sz="2000" b="1">
              <a:solidFill>
                <a:srgbClr val="003300"/>
              </a:solidFill>
              <a:latin typeface="Arial" charset="0"/>
            </a:endParaRPr>
          </a:p>
        </p:txBody>
      </p:sp>
      <p:sp>
        <p:nvSpPr>
          <p:cNvPr id="44120" name="Text Box 88"/>
          <p:cNvSpPr txBox="1">
            <a:spLocks noChangeArrowheads="1"/>
          </p:cNvSpPr>
          <p:nvPr/>
        </p:nvSpPr>
        <p:spPr bwMode="auto">
          <a:xfrm>
            <a:off x="6443663" y="1484313"/>
            <a:ext cx="27003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SzPct val="140000"/>
              <a:buFontTx/>
              <a:buBlip>
                <a:blip r:embed="rId4"/>
              </a:buBlip>
            </a:pPr>
            <a:r>
              <a:rPr lang="ru-RU" sz="2000" b="1">
                <a:solidFill>
                  <a:srgbClr val="003300"/>
                </a:solidFill>
                <a:latin typeface="Arial" charset="0"/>
              </a:rPr>
              <a:t> </a:t>
            </a:r>
            <a:r>
              <a:rPr lang="ru-RU" sz="2000" b="1">
                <a:solidFill>
                  <a:srgbClr val="003300"/>
                </a:solidFill>
                <a:latin typeface="Arial" charset="0"/>
                <a:hlinkClick r:id="rId8" action="ppaction://hlinksldjump"/>
              </a:rPr>
              <a:t>Природа в лирике Тютчева</a:t>
            </a:r>
            <a:r>
              <a:rPr lang="ru-RU" sz="2000">
                <a:solidFill>
                  <a:srgbClr val="003300"/>
                </a:solidFill>
                <a:latin typeface="Arial" charset="0"/>
                <a:hlinkClick r:id="rId8" action="ppaction://hlinksldjump"/>
              </a:rPr>
              <a:t> </a:t>
            </a:r>
            <a:endParaRPr lang="ru-RU" sz="2000">
              <a:solidFill>
                <a:srgbClr val="003300"/>
              </a:solidFill>
              <a:latin typeface="Arial" charset="0"/>
            </a:endParaRPr>
          </a:p>
        </p:txBody>
      </p:sp>
      <p:sp>
        <p:nvSpPr>
          <p:cNvPr id="44129" name="Text Box 97"/>
          <p:cNvSpPr txBox="1">
            <a:spLocks noChangeArrowheads="1"/>
          </p:cNvSpPr>
          <p:nvPr/>
        </p:nvSpPr>
        <p:spPr bwMode="auto">
          <a:xfrm>
            <a:off x="6659563" y="1557338"/>
            <a:ext cx="1081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sz="2000">
              <a:solidFill>
                <a:srgbClr val="003300"/>
              </a:solidFill>
              <a:latin typeface="Arial" charset="0"/>
            </a:endParaRPr>
          </a:p>
        </p:txBody>
      </p:sp>
      <p:pic>
        <p:nvPicPr>
          <p:cNvPr id="44063" name="Picture 31" descr="1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-8643">
            <a:off x="2700338" y="1196975"/>
            <a:ext cx="3741737" cy="4819650"/>
          </a:xfrm>
          <a:prstGeom prst="rect">
            <a:avLst/>
          </a:prstGeom>
          <a:noFill/>
        </p:spPr>
      </p:pic>
      <p:sp>
        <p:nvSpPr>
          <p:cNvPr id="44065" name="Text Box 33"/>
          <p:cNvSpPr txBox="1">
            <a:spLocks noChangeArrowheads="1"/>
          </p:cNvSpPr>
          <p:nvPr/>
        </p:nvSpPr>
        <p:spPr bwMode="auto">
          <a:xfrm>
            <a:off x="2700338" y="5589588"/>
            <a:ext cx="3311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chemeClr val="bg2"/>
                </a:solidFill>
                <a:latin typeface="Arial" charset="0"/>
              </a:rPr>
              <a:t>1803 -1873</a:t>
            </a:r>
          </a:p>
        </p:txBody>
      </p:sp>
      <p:sp>
        <p:nvSpPr>
          <p:cNvPr id="44131" name="Text Box 99"/>
          <p:cNvSpPr txBox="1">
            <a:spLocks noChangeArrowheads="1"/>
          </p:cNvSpPr>
          <p:nvPr/>
        </p:nvSpPr>
        <p:spPr bwMode="auto">
          <a:xfrm>
            <a:off x="6443663" y="2439988"/>
            <a:ext cx="27003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SzPct val="140000"/>
              <a:buFontTx/>
              <a:buBlip>
                <a:blip r:embed="rId4"/>
              </a:buBlip>
            </a:pPr>
            <a:r>
              <a:rPr lang="ru-RU" sz="2000">
                <a:solidFill>
                  <a:srgbClr val="003300"/>
                </a:solidFill>
                <a:latin typeface="Arial" charset="0"/>
              </a:rPr>
              <a:t> </a:t>
            </a:r>
            <a:r>
              <a:rPr lang="ru-RU" sz="2000">
                <a:solidFill>
                  <a:srgbClr val="003300"/>
                </a:solidFill>
                <a:latin typeface="Arial" charset="0"/>
                <a:hlinkClick r:id="rId8" action="ppaction://hlinksldjump"/>
              </a:rPr>
              <a:t> </a:t>
            </a:r>
            <a:r>
              <a:rPr lang="ru-RU" sz="2000" b="1">
                <a:solidFill>
                  <a:srgbClr val="003300"/>
                </a:solidFill>
                <a:latin typeface="Arial" charset="0"/>
                <a:hlinkClick r:id="rId10" action="ppaction://hlinksldjump"/>
              </a:rPr>
              <a:t>Любовная лирика Тютчева</a:t>
            </a:r>
            <a:endParaRPr lang="ru-RU" sz="2000" b="1">
              <a:solidFill>
                <a:srgbClr val="003300"/>
              </a:solidFill>
              <a:latin typeface="Arial" charset="0"/>
            </a:endParaRPr>
          </a:p>
        </p:txBody>
      </p:sp>
      <p:sp>
        <p:nvSpPr>
          <p:cNvPr id="44137" name="Text Box 105"/>
          <p:cNvSpPr txBox="1">
            <a:spLocks noChangeArrowheads="1"/>
          </p:cNvSpPr>
          <p:nvPr/>
        </p:nvSpPr>
        <p:spPr bwMode="auto">
          <a:xfrm>
            <a:off x="6215074" y="3357562"/>
            <a:ext cx="2627312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SzPct val="140000"/>
              <a:buFontTx/>
              <a:buBlip>
                <a:blip r:embed="rId4"/>
              </a:buBlip>
            </a:pPr>
            <a:r>
              <a:rPr lang="ru-RU" sz="2000">
                <a:solidFill>
                  <a:srgbClr val="003300"/>
                </a:solidFill>
                <a:latin typeface="Arial" charset="0"/>
                <a:hlinkClick r:id="rId11" action="ppaction://hlinksldjump"/>
              </a:rPr>
              <a:t> </a:t>
            </a:r>
            <a:r>
              <a:rPr lang="ru-RU" sz="2000" b="1" u="sng">
                <a:solidFill>
                  <a:schemeClr val="hlink"/>
                </a:solidFill>
                <a:latin typeface="Arial" charset="0"/>
                <a:hlinkClick r:id="rId11" action="ppaction://hlinksldjump"/>
              </a:rPr>
              <a:t>Гражданская</a:t>
            </a:r>
            <a:r>
              <a:rPr lang="ru-RU" sz="2000" b="1">
                <a:solidFill>
                  <a:schemeClr val="hlink"/>
                </a:solidFill>
                <a:latin typeface="Arial" charset="0"/>
                <a:hlinkClick r:id="rId11" action="ppaction://hlinksldjump"/>
              </a:rPr>
              <a:t> </a:t>
            </a:r>
            <a:r>
              <a:rPr lang="ru-RU" sz="2000" b="1" u="sng">
                <a:solidFill>
                  <a:schemeClr val="hlink"/>
                </a:solidFill>
                <a:latin typeface="Arial" charset="0"/>
              </a:rPr>
              <a:t>лирика</a:t>
            </a:r>
          </a:p>
          <a:p>
            <a:pPr algn="ctr">
              <a:spcBef>
                <a:spcPct val="50000"/>
              </a:spcBef>
            </a:pPr>
            <a:endParaRPr lang="ru-RU" sz="2000">
              <a:solidFill>
                <a:srgbClr val="003300"/>
              </a:solidFill>
              <a:latin typeface="Arial" charset="0"/>
            </a:endParaRPr>
          </a:p>
        </p:txBody>
      </p:sp>
      <p:sp>
        <p:nvSpPr>
          <p:cNvPr id="44139" name="Text Box 107"/>
          <p:cNvSpPr txBox="1">
            <a:spLocks noChangeArrowheads="1"/>
          </p:cNvSpPr>
          <p:nvPr/>
        </p:nvSpPr>
        <p:spPr bwMode="auto">
          <a:xfrm>
            <a:off x="6659563" y="5445125"/>
            <a:ext cx="19446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2000">
              <a:solidFill>
                <a:srgbClr val="003300"/>
              </a:solidFill>
              <a:latin typeface="Arial" charset="0"/>
            </a:endParaRPr>
          </a:p>
        </p:txBody>
      </p:sp>
      <p:sp>
        <p:nvSpPr>
          <p:cNvPr id="44143" name="Text Box 111">
            <a:hlinkClick r:id="rId12" action="ppaction://hlinksldjump"/>
          </p:cNvPr>
          <p:cNvSpPr txBox="1">
            <a:spLocks noChangeArrowheads="1"/>
          </p:cNvSpPr>
          <p:nvPr/>
        </p:nvSpPr>
        <p:spPr bwMode="auto">
          <a:xfrm>
            <a:off x="6767513" y="4143380"/>
            <a:ext cx="2376487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Blip>
                <a:blip r:embed="rId4"/>
              </a:buBlip>
            </a:pPr>
            <a:r>
              <a:rPr lang="ru-RU" sz="2800" dirty="0">
                <a:solidFill>
                  <a:srgbClr val="003300"/>
                </a:solidFill>
                <a:latin typeface="Arial" charset="0"/>
                <a:hlinkClick r:id="rId12" action="ppaction://hlinksldjump"/>
              </a:rPr>
              <a:t> </a:t>
            </a:r>
            <a:r>
              <a:rPr lang="ru-RU" sz="2000" b="1" u="sng" dirty="0">
                <a:solidFill>
                  <a:schemeClr val="hlink"/>
                </a:solidFill>
                <a:latin typeface="Arial" charset="0"/>
                <a:hlinkClick r:id="rId12" action="ppaction://hlinksldjump"/>
              </a:rPr>
              <a:t>Последние годы</a:t>
            </a:r>
            <a:r>
              <a:rPr lang="ru-RU" sz="2000" b="1" dirty="0">
                <a:solidFill>
                  <a:schemeClr val="hlink"/>
                </a:solidFill>
                <a:latin typeface="Arial" charset="0"/>
                <a:hlinkClick r:id="rId12" action="ppaction://hlinksldjump"/>
              </a:rPr>
              <a:t> </a:t>
            </a:r>
            <a:r>
              <a:rPr lang="ru-RU" sz="2000" b="1" u="sng" dirty="0">
                <a:solidFill>
                  <a:schemeClr val="hlink"/>
                </a:solidFill>
                <a:latin typeface="Arial" charset="0"/>
                <a:hlinkClick r:id="rId12" action="ppaction://hlinksldjump"/>
              </a:rPr>
              <a:t>жизни</a:t>
            </a:r>
            <a:endParaRPr lang="ru-RU" sz="2000" b="1" u="sng" dirty="0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44144" name="Text Box 112"/>
          <p:cNvSpPr txBox="1">
            <a:spLocks noChangeArrowheads="1"/>
          </p:cNvSpPr>
          <p:nvPr/>
        </p:nvSpPr>
        <p:spPr bwMode="auto">
          <a:xfrm>
            <a:off x="34925" y="5959475"/>
            <a:ext cx="2484438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SzPct val="140000"/>
            </a:pPr>
            <a:endParaRPr lang="ru-RU" sz="2000" dirty="0">
              <a:solidFill>
                <a:srgbClr val="003300"/>
              </a:solidFill>
              <a:latin typeface="Arial" charset="0"/>
            </a:endParaRPr>
          </a:p>
          <a:p>
            <a:pPr algn="ctr">
              <a:spcBef>
                <a:spcPct val="50000"/>
              </a:spcBef>
            </a:pPr>
            <a:endParaRPr lang="ru-RU" sz="2000" dirty="0">
              <a:solidFill>
                <a:srgbClr val="003300"/>
              </a:solidFill>
              <a:latin typeface="Arial" charset="0"/>
            </a:endParaRPr>
          </a:p>
        </p:txBody>
      </p:sp>
      <p:sp>
        <p:nvSpPr>
          <p:cNvPr id="44145" name="AutoShape 113">
            <a:hlinkClick r:id="" action="ppaction://hlinkshowjump?jump=endshow" highlightClick="1"/>
          </p:cNvPr>
          <p:cNvSpPr>
            <a:spLocks noChangeArrowheads="1"/>
          </p:cNvSpPr>
          <p:nvPr/>
        </p:nvSpPr>
        <p:spPr bwMode="auto">
          <a:xfrm>
            <a:off x="8604250" y="6381750"/>
            <a:ext cx="360363" cy="360363"/>
          </a:xfrm>
          <a:prstGeom prst="actionButtonBeginning">
            <a:avLst/>
          </a:prstGeom>
          <a:solidFill>
            <a:schemeClr val="accent1"/>
          </a:solidFill>
          <a:ln w="9525">
            <a:solidFill>
              <a:srgbClr val="33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440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44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700" decel="100000" fill="hold"/>
                                        <p:tgtEl>
                                          <p:spTgt spid="44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44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4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4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94" grpId="0"/>
      <p:bldP spid="4406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8" name="Text Box 4"/>
          <p:cNvSpPr txBox="1">
            <a:spLocks noChangeArrowheads="1"/>
          </p:cNvSpPr>
          <p:nvPr/>
        </p:nvSpPr>
        <p:spPr bwMode="auto">
          <a:xfrm>
            <a:off x="1403350" y="692150"/>
            <a:ext cx="6911975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dirty="0">
                <a:solidFill>
                  <a:srgbClr val="003300"/>
                </a:solidFill>
                <a:latin typeface="Arial" charset="0"/>
              </a:rPr>
              <a:t>	</a:t>
            </a:r>
            <a:endParaRPr lang="ru-RU" sz="2000" dirty="0" smtClean="0">
              <a:solidFill>
                <a:srgbClr val="003300"/>
              </a:solidFill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ru-RU" sz="2000" b="1" dirty="0">
              <a:solidFill>
                <a:srgbClr val="003300"/>
              </a:solidFill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ru-RU" sz="2000" b="1" dirty="0" smtClean="0">
                <a:solidFill>
                  <a:srgbClr val="003300"/>
                </a:solidFill>
                <a:latin typeface="Arial" charset="0"/>
              </a:rPr>
              <a:t>Чувство </a:t>
            </a:r>
            <a:r>
              <a:rPr lang="ru-RU" sz="2000" b="1" dirty="0">
                <a:solidFill>
                  <a:srgbClr val="003300"/>
                </a:solidFill>
                <a:latin typeface="Arial" charset="0"/>
              </a:rPr>
              <a:t>одиночества было </a:t>
            </a:r>
            <a:r>
              <a:rPr lang="ru-RU" sz="2000" b="1" dirty="0" smtClean="0">
                <a:solidFill>
                  <a:srgbClr val="003300"/>
                </a:solidFill>
                <a:latin typeface="Arial" charset="0"/>
              </a:rPr>
              <a:t> </a:t>
            </a:r>
            <a:r>
              <a:rPr lang="ru-RU" sz="2000" b="1" dirty="0">
                <a:solidFill>
                  <a:srgbClr val="003300"/>
                </a:solidFill>
                <a:latin typeface="Arial" charset="0"/>
              </a:rPr>
              <a:t>ощутимо в последние годы жизни поэта. Ушли из жизни многие близкие люди. Тяжело больной, прикованный к постели, Тютчев поражал окружающих остротой и живостью ума, интересом к событиям политической и литературной жизни.</a:t>
            </a:r>
          </a:p>
        </p:txBody>
      </p:sp>
      <p:sp>
        <p:nvSpPr>
          <p:cNvPr id="103429" name="Text Box 5"/>
          <p:cNvSpPr txBox="1">
            <a:spLocks noChangeArrowheads="1"/>
          </p:cNvSpPr>
          <p:nvPr/>
        </p:nvSpPr>
        <p:spPr bwMode="auto">
          <a:xfrm>
            <a:off x="900113" y="4005263"/>
            <a:ext cx="7489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003300"/>
                </a:solidFill>
                <a:latin typeface="Arial" charset="0"/>
              </a:rPr>
              <a:t>Умер Тютчев 15/27 июля 1873 года</a:t>
            </a:r>
            <a:r>
              <a:rPr lang="ru-RU" sz="2400">
                <a:solidFill>
                  <a:srgbClr val="003300"/>
                </a:solidFill>
                <a:latin typeface="Arial" charset="0"/>
              </a:rPr>
              <a:t>.</a:t>
            </a:r>
          </a:p>
        </p:txBody>
      </p:sp>
      <p:sp>
        <p:nvSpPr>
          <p:cNvPr id="103430" name="Text Box 6"/>
          <p:cNvSpPr txBox="1">
            <a:spLocks noChangeArrowheads="1"/>
          </p:cNvSpPr>
          <p:nvPr/>
        </p:nvSpPr>
        <p:spPr bwMode="auto">
          <a:xfrm>
            <a:off x="250825" y="4724400"/>
            <a:ext cx="3419475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003300"/>
                </a:solidFill>
                <a:latin typeface="Arial" charset="0"/>
              </a:rPr>
              <a:t>После смерти поэта вышло издание его стихотворений. А.А.Фет приветствовал его стихотворным посвящением</a:t>
            </a:r>
            <a:r>
              <a:rPr lang="ru-RU" sz="2000">
                <a:solidFill>
                  <a:srgbClr val="003300"/>
                </a:solidFill>
                <a:latin typeface="Arial" charset="0"/>
              </a:rPr>
              <a:t>:</a:t>
            </a:r>
          </a:p>
        </p:txBody>
      </p:sp>
      <p:sp>
        <p:nvSpPr>
          <p:cNvPr id="103431" name="Text Box 7"/>
          <p:cNvSpPr txBox="1">
            <a:spLocks noChangeArrowheads="1"/>
          </p:cNvSpPr>
          <p:nvPr/>
        </p:nvSpPr>
        <p:spPr bwMode="auto">
          <a:xfrm>
            <a:off x="3995738" y="4941888"/>
            <a:ext cx="40322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C72909"/>
                </a:solidFill>
                <a:latin typeface="Arial" charset="0"/>
              </a:rPr>
              <a:t>Но муза, правду соблюдая, Глядит – а на весах у ней     Вот эта книжка небольшая, Томов премногих </a:t>
            </a:r>
            <a:r>
              <a:rPr lang="ru-RU" sz="2400" b="1">
                <a:solidFill>
                  <a:srgbClr val="C72909"/>
                </a:solidFill>
                <a:latin typeface="Arial" charset="0"/>
              </a:rPr>
              <a:t>тяжелей.</a:t>
            </a:r>
          </a:p>
        </p:txBody>
      </p:sp>
      <p:sp>
        <p:nvSpPr>
          <p:cNvPr id="103432" name="WordArt 8"/>
          <p:cNvSpPr>
            <a:spLocks noChangeArrowheads="1" noChangeShapeType="1" noTextEdit="1"/>
          </p:cNvSpPr>
          <p:nvPr/>
        </p:nvSpPr>
        <p:spPr bwMode="auto">
          <a:xfrm>
            <a:off x="611188" y="120650"/>
            <a:ext cx="4854575" cy="644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>
                    <a:alpha val="45000"/>
                  </a:srgbClr>
                </a:solidFill>
                <a:effectLst>
                  <a:prstShdw prst="shdw13" dist="53882" dir="13500000">
                    <a:srgbClr val="868686">
                      <a:alpha val="50000"/>
                    </a:srgbClr>
                  </a:prstShdw>
                </a:effectLst>
                <a:latin typeface="Times New Roman"/>
                <a:cs typeface="Times New Roman"/>
              </a:rPr>
              <a:t>Последние годы жизни</a:t>
            </a:r>
          </a:p>
        </p:txBody>
      </p:sp>
      <p:sp>
        <p:nvSpPr>
          <p:cNvPr id="103433" name="AutoShape 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532813" y="6454775"/>
            <a:ext cx="360362" cy="287338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9" name="вив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3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03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90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2000"/>
                                        <p:tgtEl>
                                          <p:spTgt spid="103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1000"/>
                            </p:stCondLst>
                            <p:childTnLst>
                              <p:par>
                                <p:cTn id="2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30834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03428" grpId="0"/>
      <p:bldP spid="103429" grpId="0"/>
      <p:bldP spid="103430" grpId="0"/>
      <p:bldP spid="103431" grpId="0"/>
      <p:bldP spid="10343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 descr="pam_tutchev2"/>
          <p:cNvPicPr>
            <a:picLocks noChangeAspect="1" noChangeArrowheads="1"/>
          </p:cNvPicPr>
          <p:nvPr/>
        </p:nvPicPr>
        <p:blipFill>
          <a:blip r:embed="rId2">
            <a:lum bright="12000"/>
          </a:blip>
          <a:srcRect/>
          <a:stretch>
            <a:fillRect/>
          </a:stretch>
        </p:blipFill>
        <p:spPr bwMode="auto">
          <a:xfrm>
            <a:off x="179388" y="115888"/>
            <a:ext cx="5157787" cy="6742112"/>
          </a:xfrm>
          <a:prstGeom prst="rect">
            <a:avLst/>
          </a:prstGeom>
          <a:noFill/>
          <a:ln w="76200">
            <a:solidFill>
              <a:srgbClr val="006600"/>
            </a:solidFill>
            <a:miter lim="800000"/>
            <a:headEnd/>
            <a:tailEnd/>
          </a:ln>
        </p:spPr>
      </p:pic>
      <p:sp>
        <p:nvSpPr>
          <p:cNvPr id="100355" name="Text Box 3"/>
          <p:cNvSpPr txBox="1">
            <a:spLocks noChangeArrowheads="1"/>
          </p:cNvSpPr>
          <p:nvPr/>
        </p:nvSpPr>
        <p:spPr bwMode="auto">
          <a:xfrm>
            <a:off x="5580063" y="549275"/>
            <a:ext cx="3563937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660033"/>
                </a:solidFill>
                <a:latin typeface="Arial" charset="0"/>
              </a:rPr>
              <a:t>Это один из многих памятников Ф.И.Тютчеву в селе Овстуг на Брянщине.</a:t>
            </a:r>
          </a:p>
        </p:txBody>
      </p:sp>
      <p:sp>
        <p:nvSpPr>
          <p:cNvPr id="100358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04250" y="6454775"/>
            <a:ext cx="360363" cy="287338"/>
          </a:xfrm>
          <a:prstGeom prst="actionButtonHome">
            <a:avLst/>
          </a:prstGeom>
          <a:solidFill>
            <a:schemeClr val="accent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0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Text Box 3"/>
          <p:cNvSpPr txBox="1">
            <a:spLocks noChangeArrowheads="1"/>
          </p:cNvSpPr>
          <p:nvPr/>
        </p:nvSpPr>
        <p:spPr bwMode="auto">
          <a:xfrm>
            <a:off x="5580063" y="549275"/>
            <a:ext cx="3563937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 smtClean="0">
                <a:solidFill>
                  <a:srgbClr val="660033"/>
                </a:solidFill>
                <a:latin typeface="Arial" charset="0"/>
              </a:rPr>
              <a:t>Домашнее задание:</a:t>
            </a:r>
          </a:p>
          <a:p>
            <a:pPr marL="514350" indent="-514350">
              <a:spcBef>
                <a:spcPct val="50000"/>
              </a:spcBef>
              <a:buAutoNum type="arabicParenR"/>
            </a:pPr>
            <a:r>
              <a:rPr lang="ru-RU" sz="2800" b="1" dirty="0" smtClean="0">
                <a:solidFill>
                  <a:srgbClr val="660033"/>
                </a:solidFill>
                <a:latin typeface="Arial" charset="0"/>
              </a:rPr>
              <a:t>Биография А.А. Фета</a:t>
            </a:r>
          </a:p>
          <a:p>
            <a:pPr marL="514350" indent="-514350">
              <a:spcBef>
                <a:spcPct val="50000"/>
              </a:spcBef>
              <a:buAutoNum type="arabicParenR"/>
            </a:pPr>
            <a:r>
              <a:rPr lang="ru-RU" sz="2800" b="1" dirty="0" smtClean="0">
                <a:solidFill>
                  <a:srgbClr val="660033"/>
                </a:solidFill>
                <a:latin typeface="Arial" charset="0"/>
              </a:rPr>
              <a:t>Анализ стихотворений:</a:t>
            </a:r>
          </a:p>
          <a:p>
            <a:pPr marL="514350" indent="-514350">
              <a:spcBef>
                <a:spcPct val="50000"/>
              </a:spcBef>
            </a:pPr>
            <a:r>
              <a:rPr lang="ru-RU" sz="2800" b="1" dirty="0" smtClean="0">
                <a:solidFill>
                  <a:srgbClr val="660033"/>
                </a:solidFill>
                <a:latin typeface="Arial" charset="0"/>
              </a:rPr>
              <a:t>«Я пришел к тебе с приветом»,</a:t>
            </a:r>
          </a:p>
          <a:p>
            <a:pPr marL="514350" indent="-514350">
              <a:spcBef>
                <a:spcPct val="50000"/>
              </a:spcBef>
            </a:pPr>
            <a:r>
              <a:rPr lang="ru-RU" sz="2800" b="1" dirty="0" smtClean="0">
                <a:solidFill>
                  <a:srgbClr val="660033"/>
                </a:solidFill>
                <a:latin typeface="Arial" charset="0"/>
              </a:rPr>
              <a:t>«Сияла ночь»,</a:t>
            </a:r>
          </a:p>
          <a:p>
            <a:pPr marL="514350" indent="-514350">
              <a:spcBef>
                <a:spcPct val="50000"/>
              </a:spcBef>
            </a:pPr>
            <a:r>
              <a:rPr lang="ru-RU" sz="2800" b="1" dirty="0" smtClean="0">
                <a:solidFill>
                  <a:srgbClr val="660033"/>
                </a:solidFill>
                <a:latin typeface="Arial" charset="0"/>
              </a:rPr>
              <a:t>«Шепот, робкое дыханье»</a:t>
            </a:r>
            <a:endParaRPr lang="ru-RU" sz="2800" b="1" dirty="0">
              <a:solidFill>
                <a:srgbClr val="660033"/>
              </a:solidFill>
              <a:latin typeface="Arial" charset="0"/>
            </a:endParaRPr>
          </a:p>
        </p:txBody>
      </p:sp>
      <p:sp>
        <p:nvSpPr>
          <p:cNvPr id="100358" name="AutoShape 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04250" y="6454775"/>
            <a:ext cx="360363" cy="287338"/>
          </a:xfrm>
          <a:prstGeom prst="actionButtonHome">
            <a:avLst/>
          </a:prstGeom>
          <a:solidFill>
            <a:schemeClr val="accent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2" name="WordArt 4"/>
          <p:cNvSpPr>
            <a:spLocks noChangeArrowheads="1" noChangeShapeType="1" noTextEdit="1"/>
          </p:cNvSpPr>
          <p:nvPr/>
        </p:nvSpPr>
        <p:spPr bwMode="auto">
          <a:xfrm>
            <a:off x="2051050" y="260350"/>
            <a:ext cx="4895850" cy="5032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333399"/>
              </a:solidFill>
              <a:latin typeface="Monotype Corsiva"/>
            </a:endParaRPr>
          </a:p>
        </p:txBody>
      </p:sp>
      <p:sp>
        <p:nvSpPr>
          <p:cNvPr id="104456" name="AutoShape 8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27988" y="6381750"/>
            <a:ext cx="431800" cy="360363"/>
          </a:xfrm>
          <a:prstGeom prst="actionButtonHome">
            <a:avLst/>
          </a:prstGeom>
          <a:solidFill>
            <a:schemeClr val="accent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4457" name="AutoShape 9">
            <a:hlinkClick r:id="" action="ppaction://hlinkshowjump?jump=endshow" highlightClick="1"/>
          </p:cNvPr>
          <p:cNvSpPr>
            <a:spLocks noChangeArrowheads="1"/>
          </p:cNvSpPr>
          <p:nvPr/>
        </p:nvSpPr>
        <p:spPr bwMode="auto">
          <a:xfrm>
            <a:off x="8604250" y="6381750"/>
            <a:ext cx="360363" cy="360363"/>
          </a:xfrm>
          <a:prstGeom prst="actionButtonBeginning">
            <a:avLst/>
          </a:prstGeom>
          <a:solidFill>
            <a:schemeClr val="accent1"/>
          </a:solidFill>
          <a:ln w="9525">
            <a:solidFill>
              <a:srgbClr val="33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071670" y="1857364"/>
            <a:ext cx="5286412" cy="26432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/>
              <a:t>Всем СПАСИБО за урок!!!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404" name="Picture 12" descr="04_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825" y="1557338"/>
            <a:ext cx="3779838" cy="4968875"/>
          </a:xfrm>
          <a:prstGeom prst="rect">
            <a:avLst/>
          </a:prstGeom>
          <a:noFill/>
        </p:spPr>
      </p:pic>
      <p:sp>
        <p:nvSpPr>
          <p:cNvPr id="59405" name="WordArt 13"/>
          <p:cNvSpPr>
            <a:spLocks noChangeArrowheads="1" noChangeShapeType="1" noTextEdit="1"/>
          </p:cNvSpPr>
          <p:nvPr/>
        </p:nvSpPr>
        <p:spPr bwMode="auto">
          <a:xfrm>
            <a:off x="4572000" y="0"/>
            <a:ext cx="4572000" cy="9810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chemeClr val="bg2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Детство</a:t>
            </a:r>
          </a:p>
        </p:txBody>
      </p:sp>
      <p:pic>
        <p:nvPicPr>
          <p:cNvPr id="59412" name="Picture 20" descr="pix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</p:spPr>
      </p:pic>
      <p:sp>
        <p:nvSpPr>
          <p:cNvPr id="59416" name="Text Box 24"/>
          <p:cNvSpPr txBox="1">
            <a:spLocks noChangeArrowheads="1"/>
          </p:cNvSpPr>
          <p:nvPr/>
        </p:nvSpPr>
        <p:spPr bwMode="auto">
          <a:xfrm>
            <a:off x="250825" y="260350"/>
            <a:ext cx="4752975" cy="629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i="1" dirty="0">
                <a:solidFill>
                  <a:srgbClr val="003300"/>
                </a:solidFill>
                <a:latin typeface="Arial" charset="0"/>
              </a:rPr>
              <a:t>Недалеко от города Брянска, в селе </a:t>
            </a:r>
            <a:r>
              <a:rPr lang="ru-RU" sz="2000" b="1" i="1" dirty="0" err="1">
                <a:solidFill>
                  <a:srgbClr val="003300"/>
                </a:solidFill>
                <a:latin typeface="Arial" charset="0"/>
              </a:rPr>
              <a:t>Овстуг</a:t>
            </a:r>
            <a:r>
              <a:rPr lang="ru-RU" sz="2000" b="1" i="1" dirty="0">
                <a:solidFill>
                  <a:srgbClr val="003300"/>
                </a:solidFill>
                <a:latin typeface="Arial" charset="0"/>
              </a:rPr>
              <a:t>, расположенном у реки Десны, 23 ноября 1803 года родился Фёдор Иванович Тютчев в родовитой дворянской семье. Ко дню рождения отца,13 ноября, будущий поэт написал стихотворение, и называлось оно «Любезному папеньке». Юному стихотворцу тогда ещё не исполнилось одиннадцати лет, и чтение стихотворения всегда вызывало слёзы восторга</a:t>
            </a:r>
          </a:p>
          <a:p>
            <a:pPr algn="ctr">
              <a:spcBef>
                <a:spcPct val="50000"/>
              </a:spcBef>
            </a:pPr>
            <a:r>
              <a:rPr lang="ru-RU" sz="2000" b="1" dirty="0">
                <a:solidFill>
                  <a:srgbClr val="003300"/>
                </a:solidFill>
                <a:latin typeface="Arial" charset="0"/>
              </a:rPr>
              <a:t> </a:t>
            </a:r>
            <a:r>
              <a:rPr lang="ru-RU" b="1" dirty="0">
                <a:solidFill>
                  <a:srgbClr val="003300"/>
                </a:solidFill>
                <a:latin typeface="Arial" charset="0"/>
              </a:rPr>
              <a:t>В  сей день счастливый                                                                                     нежность   сына</a:t>
            </a:r>
          </a:p>
          <a:p>
            <a:pPr algn="ctr">
              <a:spcBef>
                <a:spcPct val="50000"/>
              </a:spcBef>
            </a:pPr>
            <a:r>
              <a:rPr lang="ru-RU" b="1" dirty="0">
                <a:solidFill>
                  <a:srgbClr val="003300"/>
                </a:solidFill>
                <a:latin typeface="Arial" charset="0"/>
              </a:rPr>
              <a:t> Какой бы дар </a:t>
            </a:r>
            <a:r>
              <a:rPr lang="ru-RU" b="1" dirty="0" err="1">
                <a:solidFill>
                  <a:srgbClr val="003300"/>
                </a:solidFill>
                <a:latin typeface="Arial" charset="0"/>
              </a:rPr>
              <a:t>принесть</a:t>
            </a:r>
            <a:r>
              <a:rPr lang="ru-RU" b="1" dirty="0">
                <a:solidFill>
                  <a:srgbClr val="003300"/>
                </a:solidFill>
                <a:latin typeface="Arial" charset="0"/>
              </a:rPr>
              <a:t> смогла!     Букет цветов? – но флора отцвела,</a:t>
            </a:r>
          </a:p>
          <a:p>
            <a:pPr algn="ctr">
              <a:spcBef>
                <a:spcPct val="50000"/>
              </a:spcBef>
            </a:pPr>
            <a:r>
              <a:rPr lang="ru-RU" b="1" dirty="0">
                <a:solidFill>
                  <a:srgbClr val="003300"/>
                </a:solidFill>
                <a:latin typeface="Arial" charset="0"/>
              </a:rPr>
              <a:t>  И луг поблёкнул  и долина</a:t>
            </a:r>
            <a:r>
              <a:rPr lang="ru-RU" b="1" i="1" dirty="0">
                <a:solidFill>
                  <a:srgbClr val="003300"/>
                </a:solidFill>
                <a:latin typeface="Monotype Corsiva" pitchFamily="66" charset="0"/>
              </a:rPr>
              <a:t>…</a:t>
            </a:r>
          </a:p>
          <a:p>
            <a:pPr>
              <a:spcBef>
                <a:spcPct val="50000"/>
              </a:spcBef>
            </a:pPr>
            <a:endParaRPr lang="ru-RU" b="1" i="1" dirty="0">
              <a:solidFill>
                <a:srgbClr val="003300"/>
              </a:solidFill>
              <a:latin typeface="Monotype Corsiva" pitchFamily="66" charset="0"/>
            </a:endParaRPr>
          </a:p>
        </p:txBody>
      </p:sp>
      <p:sp>
        <p:nvSpPr>
          <p:cNvPr id="59417" name="AutoShape 25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748713" y="6524625"/>
            <a:ext cx="287337" cy="260350"/>
          </a:xfrm>
          <a:prstGeom prst="actionButtonHome">
            <a:avLst/>
          </a:prstGeom>
          <a:solidFill>
            <a:srgbClr val="CC3399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9" name="a0852d1b7ce0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-152400" y="21429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94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94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9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2000"/>
                                        <p:tgtEl>
                                          <p:spTgt spid="59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94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9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800" decel="100000" fill="hold"/>
                                        <p:tgtEl>
                                          <p:spTgt spid="59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9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2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59405" grpId="0" animBg="1"/>
      <p:bldP spid="594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8" name="WordArt 12"/>
          <p:cNvSpPr>
            <a:spLocks noChangeArrowheads="1" noChangeShapeType="1" noTextEdit="1"/>
          </p:cNvSpPr>
          <p:nvPr/>
        </p:nvSpPr>
        <p:spPr bwMode="auto">
          <a:xfrm>
            <a:off x="1908175" y="260350"/>
            <a:ext cx="5905500" cy="792163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99CC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Юность</a:t>
            </a:r>
          </a:p>
        </p:txBody>
      </p:sp>
      <p:pic>
        <p:nvPicPr>
          <p:cNvPr id="65549" name="Picture 13" descr="9a"/>
          <p:cNvPicPr>
            <a:picLocks noChangeAspect="1" noChangeArrowheads="1"/>
          </p:cNvPicPr>
          <p:nvPr/>
        </p:nvPicPr>
        <p:blipFill>
          <a:blip r:embed="rId2">
            <a:lum bright="18000" contrast="12000"/>
          </a:blip>
          <a:srcRect/>
          <a:stretch>
            <a:fillRect/>
          </a:stretch>
        </p:blipFill>
        <p:spPr bwMode="auto">
          <a:xfrm>
            <a:off x="4786314" y="1285860"/>
            <a:ext cx="3382963" cy="4679950"/>
          </a:xfrm>
          <a:prstGeom prst="rect">
            <a:avLst/>
          </a:prstGeom>
          <a:noFill/>
        </p:spPr>
      </p:pic>
      <p:sp>
        <p:nvSpPr>
          <p:cNvPr id="65550" name="Text Box 14"/>
          <p:cNvSpPr txBox="1">
            <a:spLocks noChangeArrowheads="1"/>
          </p:cNvSpPr>
          <p:nvPr/>
        </p:nvSpPr>
        <p:spPr bwMode="auto">
          <a:xfrm>
            <a:off x="250825" y="981075"/>
            <a:ext cx="4608513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 smtClean="0">
                <a:solidFill>
                  <a:srgbClr val="003300"/>
                </a:solidFill>
                <a:latin typeface="Arial" charset="0"/>
              </a:rPr>
              <a:t>1)Домашнее </a:t>
            </a:r>
            <a:r>
              <a:rPr lang="ru-RU" b="1" dirty="0">
                <a:solidFill>
                  <a:srgbClr val="003300"/>
                </a:solidFill>
                <a:latin typeface="Arial" charset="0"/>
              </a:rPr>
              <a:t>образование, которым с десяти лет руководил Раич, поэт-переводчик, знаток классической древности и итальянской литературы</a:t>
            </a:r>
            <a:r>
              <a:rPr lang="ru-RU" b="1" dirty="0" smtClean="0">
                <a:solidFill>
                  <a:srgbClr val="003300"/>
                </a:solidFill>
                <a:latin typeface="Arial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ru-RU" b="1" dirty="0" smtClean="0">
                <a:solidFill>
                  <a:srgbClr val="003300"/>
                </a:solidFill>
                <a:latin typeface="Arial" charset="0"/>
              </a:rPr>
              <a:t>2) </a:t>
            </a:r>
            <a:r>
              <a:rPr lang="ru-RU" b="1" dirty="0">
                <a:solidFill>
                  <a:srgbClr val="003300"/>
                </a:solidFill>
                <a:latin typeface="Arial" charset="0"/>
              </a:rPr>
              <a:t>Уже в двенадцать лет Тютчев поступает на словесное отделение Московского университета. </a:t>
            </a:r>
            <a:endParaRPr lang="ru-RU" b="1" dirty="0" smtClean="0">
              <a:solidFill>
                <a:srgbClr val="003300"/>
              </a:solidFill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ru-RU" b="1" dirty="0" smtClean="0">
                <a:solidFill>
                  <a:srgbClr val="003300"/>
                </a:solidFill>
                <a:latin typeface="Arial" charset="0"/>
              </a:rPr>
              <a:t>3)После </a:t>
            </a:r>
            <a:r>
              <a:rPr lang="ru-RU" b="1" dirty="0">
                <a:solidFill>
                  <a:srgbClr val="003300"/>
                </a:solidFill>
                <a:latin typeface="Arial" charset="0"/>
              </a:rPr>
              <a:t>окончания университета (1821) Тютчев едет в Петербург, поступает на службу в Коллегию иностранных дел, получает место сверхштатного чиновника русской дипломатической миссии в Баварии и в девятнадцать лет отправляется в Мюнхен. За границей Тютчеву предстоит провести двадцать два года.</a:t>
            </a:r>
          </a:p>
        </p:txBody>
      </p:sp>
      <p:sp>
        <p:nvSpPr>
          <p:cNvPr id="65552" name="AutoShape 1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77275" y="6453188"/>
            <a:ext cx="358775" cy="333375"/>
          </a:xfrm>
          <a:prstGeom prst="actionButtonHome">
            <a:avLst/>
          </a:prstGeom>
          <a:solidFill>
            <a:schemeClr val="bg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65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55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5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0" decel="100000" fill="hold"/>
                                        <p:tgtEl>
                                          <p:spTgt spid="65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5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55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55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5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5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8" grpId="0" animBg="1"/>
      <p:bldP spid="6555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6" name="WordArt 6"/>
          <p:cNvSpPr>
            <a:spLocks noChangeArrowheads="1" noChangeShapeType="1" noTextEdit="1"/>
          </p:cNvSpPr>
          <p:nvPr/>
        </p:nvSpPr>
        <p:spPr bwMode="auto">
          <a:xfrm>
            <a:off x="1116013" y="-315913"/>
            <a:ext cx="4824412" cy="1700213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ru-RU" sz="36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EA1C06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Первая любовь</a:t>
            </a:r>
          </a:p>
        </p:txBody>
      </p:sp>
      <p:pic>
        <p:nvPicPr>
          <p:cNvPr id="66568" name="Picture 8" descr="04_08"/>
          <p:cNvPicPr>
            <a:picLocks noChangeAspect="1" noChangeArrowheads="1"/>
          </p:cNvPicPr>
          <p:nvPr/>
        </p:nvPicPr>
        <p:blipFill>
          <a:blip r:embed="rId2">
            <a:lum bright="18000"/>
          </a:blip>
          <a:srcRect/>
          <a:stretch>
            <a:fillRect/>
          </a:stretch>
        </p:blipFill>
        <p:spPr bwMode="auto">
          <a:xfrm>
            <a:off x="250825" y="1484313"/>
            <a:ext cx="4248150" cy="5157787"/>
          </a:xfrm>
          <a:prstGeom prst="rect">
            <a:avLst/>
          </a:prstGeom>
          <a:noFill/>
        </p:spPr>
      </p:pic>
      <p:sp>
        <p:nvSpPr>
          <p:cNvPr id="66569" name="Text Box 9"/>
          <p:cNvSpPr txBox="1">
            <a:spLocks noChangeArrowheads="1"/>
          </p:cNvSpPr>
          <p:nvPr/>
        </p:nvSpPr>
        <p:spPr bwMode="auto">
          <a:xfrm>
            <a:off x="5219700" y="1844675"/>
            <a:ext cx="3600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sz="2000" u="sng">
              <a:solidFill>
                <a:srgbClr val="003300"/>
              </a:solidFill>
              <a:latin typeface="Arial" charset="0"/>
            </a:endParaRPr>
          </a:p>
        </p:txBody>
      </p:sp>
      <p:sp>
        <p:nvSpPr>
          <p:cNvPr id="66571" name="Text Box 11"/>
          <p:cNvSpPr txBox="1">
            <a:spLocks noChangeArrowheads="1"/>
          </p:cNvSpPr>
          <p:nvPr/>
        </p:nvSpPr>
        <p:spPr bwMode="auto">
          <a:xfrm>
            <a:off x="4643438" y="1700213"/>
            <a:ext cx="4284662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i="1">
                <a:solidFill>
                  <a:srgbClr val="003300"/>
                </a:solidFill>
                <a:latin typeface="Arial" charset="0"/>
              </a:rPr>
              <a:t>Они познакомились во второй половине 1823 года, когда двадцатилетний Фёдор Тютчев уже освоил свои немногочисленные служебные обязанности и стал чаще появляться в свете. Пятью годами моложе его была Амалия Лерхенфельд. Пятнадцатилетняя красавица взяла под своё покровительство превосходно воспитанного, чуть застенчивого  русского дипломата.</a:t>
            </a:r>
          </a:p>
        </p:txBody>
      </p:sp>
      <p:sp>
        <p:nvSpPr>
          <p:cNvPr id="66572" name="AutoShape 12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77275" y="6453188"/>
            <a:ext cx="358775" cy="333375"/>
          </a:xfrm>
          <a:prstGeom prst="actionButtonHome">
            <a:avLst/>
          </a:prstGeom>
          <a:solidFill>
            <a:srgbClr val="6666FF"/>
          </a:solidFill>
          <a:ln w="9525">
            <a:solidFill>
              <a:srgbClr val="33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6573" name="AutoShape 13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74038" y="6453188"/>
            <a:ext cx="358775" cy="358775"/>
          </a:xfrm>
          <a:prstGeom prst="actionButtonReturn">
            <a:avLst/>
          </a:prstGeom>
          <a:solidFill>
            <a:srgbClr val="6666FF"/>
          </a:solidFill>
          <a:ln w="9525">
            <a:solidFill>
              <a:srgbClr val="33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6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2000"/>
                                        <p:tgtEl>
                                          <p:spTgt spid="66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5" dur="250" autoRev="1" fill="hold"/>
                                        <p:tgtEl>
                                          <p:spTgt spid="665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665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250" autoRev="1" fill="hold"/>
                                        <p:tgtEl>
                                          <p:spTgt spid="665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6" grpId="0" animBg="1"/>
      <p:bldP spid="66571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2" name="Picture 4" descr="360808"/>
          <p:cNvPicPr>
            <a:picLocks noChangeAspect="1" noChangeArrowheads="1"/>
          </p:cNvPicPr>
          <p:nvPr/>
        </p:nvPicPr>
        <p:blipFill>
          <a:blip r:embed="rId2">
            <a:lum bright="12000"/>
          </a:blip>
          <a:srcRect/>
          <a:stretch>
            <a:fillRect/>
          </a:stretch>
        </p:blipFill>
        <p:spPr bwMode="auto">
          <a:xfrm>
            <a:off x="0" y="0"/>
            <a:ext cx="9144000" cy="5300663"/>
          </a:xfrm>
          <a:prstGeom prst="rect">
            <a:avLst/>
          </a:prstGeom>
          <a:noFill/>
        </p:spPr>
      </p:pic>
      <p:sp>
        <p:nvSpPr>
          <p:cNvPr id="68613" name="Text Box 5"/>
          <p:cNvSpPr txBox="1">
            <a:spLocks noChangeArrowheads="1"/>
          </p:cNvSpPr>
          <p:nvPr/>
        </p:nvSpPr>
        <p:spPr bwMode="auto">
          <a:xfrm>
            <a:off x="250825" y="5373688"/>
            <a:ext cx="88931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rgbClr val="000000"/>
                </a:solidFill>
                <a:latin typeface="Arial" charset="0"/>
              </a:rPr>
              <a:t>Теодор (как звали Фёдора Ивановича) и Амалия совершали частые прогулки по зелёным, дышащим стариной предместьям. О тех временах осталось нам слишком мало сведений, но зато картину их воссоздают воспоминания Тютчева.</a:t>
            </a:r>
          </a:p>
        </p:txBody>
      </p:sp>
      <p:sp>
        <p:nvSpPr>
          <p:cNvPr id="68617" name="AutoShape 9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69325" y="6453188"/>
            <a:ext cx="395288" cy="331787"/>
          </a:xfrm>
          <a:prstGeom prst="actionButtonHome">
            <a:avLst/>
          </a:prstGeom>
          <a:solidFill>
            <a:srgbClr val="6666FF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68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686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686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8" name="Text Box 6"/>
          <p:cNvSpPr txBox="1">
            <a:spLocks noChangeArrowheads="1"/>
          </p:cNvSpPr>
          <p:nvPr/>
        </p:nvSpPr>
        <p:spPr bwMode="auto">
          <a:xfrm>
            <a:off x="827088" y="908050"/>
            <a:ext cx="69135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sz="2000" u="sng">
              <a:solidFill>
                <a:srgbClr val="003300"/>
              </a:solidFill>
              <a:latin typeface="Arial" charset="0"/>
            </a:endParaRPr>
          </a:p>
        </p:txBody>
      </p:sp>
      <p:pic>
        <p:nvPicPr>
          <p:cNvPr id="69641" name="Picture 9" descr="passau7"/>
          <p:cNvPicPr>
            <a:picLocks noChangeAspect="1" noChangeArrowheads="1"/>
          </p:cNvPicPr>
          <p:nvPr/>
        </p:nvPicPr>
        <p:blipFill>
          <a:blip r:embed="rId2">
            <a:lum bright="1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rgbClr val="333300"/>
            </a:solidFill>
            <a:miter lim="800000"/>
            <a:headEnd/>
            <a:tailEnd/>
          </a:ln>
        </p:spPr>
      </p:pic>
      <p:sp>
        <p:nvSpPr>
          <p:cNvPr id="69642" name="Text Box 10"/>
          <p:cNvSpPr txBox="1">
            <a:spLocks noChangeArrowheads="1"/>
          </p:cNvSpPr>
          <p:nvPr/>
        </p:nvSpPr>
        <p:spPr bwMode="auto">
          <a:xfrm>
            <a:off x="468313" y="333375"/>
            <a:ext cx="8064500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000000"/>
                </a:solidFill>
                <a:latin typeface="Arial" charset="0"/>
              </a:rPr>
              <a:t>Я помню время золотое,</a:t>
            </a:r>
            <a:endParaRPr lang="ru-RU" sz="800" b="1">
              <a:solidFill>
                <a:srgbClr val="000000"/>
              </a:solidFill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000000"/>
                </a:solidFill>
                <a:latin typeface="Arial" charset="0"/>
              </a:rPr>
              <a:t>Я помню сердцу милый край.</a:t>
            </a:r>
          </a:p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000000"/>
                </a:solidFill>
                <a:latin typeface="Arial" charset="0"/>
              </a:rPr>
              <a:t>День вечерел; мы были двое;</a:t>
            </a:r>
          </a:p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000000"/>
                </a:solidFill>
                <a:latin typeface="Arial" charset="0"/>
              </a:rPr>
              <a:t>Внизу, в тени, шумел Дунай.</a:t>
            </a:r>
          </a:p>
        </p:txBody>
      </p:sp>
      <p:sp>
        <p:nvSpPr>
          <p:cNvPr id="69643" name="Text Box 11"/>
          <p:cNvSpPr txBox="1">
            <a:spLocks noChangeArrowheads="1"/>
          </p:cNvSpPr>
          <p:nvPr/>
        </p:nvSpPr>
        <p:spPr bwMode="auto">
          <a:xfrm>
            <a:off x="971550" y="4365625"/>
            <a:ext cx="7056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sz="2000" u="sng">
              <a:solidFill>
                <a:srgbClr val="003300"/>
              </a:solidFill>
              <a:latin typeface="Arial" charset="0"/>
            </a:endParaRPr>
          </a:p>
        </p:txBody>
      </p:sp>
      <p:sp>
        <p:nvSpPr>
          <p:cNvPr id="69644" name="Text Box 12"/>
          <p:cNvSpPr txBox="1">
            <a:spLocks noChangeArrowheads="1"/>
          </p:cNvSpPr>
          <p:nvPr/>
        </p:nvSpPr>
        <p:spPr bwMode="auto">
          <a:xfrm>
            <a:off x="611188" y="4365625"/>
            <a:ext cx="7559675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000000"/>
                </a:solidFill>
                <a:latin typeface="Arial" charset="0"/>
              </a:rPr>
              <a:t>За год их знакомства, того самого «времени золотого», Тютчев был настолько очарован своей юной избранницей, что стал всерьёз подумывать о женитьбе. Фёдор Иванович решился просить руки Амалии. Но русский дворянин показался её родителям не такой уж выгодной партией для их дочери, и они предпочли ему барона Крюденера.</a:t>
            </a:r>
          </a:p>
        </p:txBody>
      </p:sp>
      <p:sp>
        <p:nvSpPr>
          <p:cNvPr id="69645" name="AutoShape 1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32813" y="6453188"/>
            <a:ext cx="431800" cy="333375"/>
          </a:xfrm>
          <a:prstGeom prst="actionButtonHome">
            <a:avLst/>
          </a:prstGeom>
          <a:solidFill>
            <a:schemeClr val="accent1"/>
          </a:solidFill>
          <a:ln w="9525">
            <a:solidFill>
              <a:srgbClr val="33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69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2000"/>
                                        <p:tgtEl>
                                          <p:spTgt spid="69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2000"/>
                                        <p:tgtEl>
                                          <p:spTgt spid="69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42" grpId="0"/>
      <p:bldP spid="6964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611188" y="765175"/>
            <a:ext cx="79930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sz="2000">
              <a:solidFill>
                <a:srgbClr val="003300"/>
              </a:solidFill>
              <a:latin typeface="Arial" charset="0"/>
            </a:endParaRPr>
          </a:p>
        </p:txBody>
      </p:sp>
      <p:sp>
        <p:nvSpPr>
          <p:cNvPr id="70664" name="AutoShape 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48713" y="6524625"/>
            <a:ext cx="395287" cy="333375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70665" name="Picture 9" descr="DSC0289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68313" y="0"/>
            <a:ext cx="9612313" cy="6919913"/>
          </a:xfrm>
          <a:prstGeom prst="rect">
            <a:avLst/>
          </a:prstGeom>
          <a:solidFill>
            <a:schemeClr val="bg2">
              <a:alpha val="14999"/>
            </a:schemeClr>
          </a:solidFill>
        </p:spPr>
      </p:pic>
      <p:sp>
        <p:nvSpPr>
          <p:cNvPr id="70662" name="Text Box 6"/>
          <p:cNvSpPr txBox="1">
            <a:spLocks noChangeArrowheads="1"/>
          </p:cNvSpPr>
          <p:nvPr/>
        </p:nvSpPr>
        <p:spPr bwMode="auto">
          <a:xfrm>
            <a:off x="900113" y="0"/>
            <a:ext cx="770255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>
                <a:solidFill>
                  <a:schemeClr val="bg2"/>
                </a:solidFill>
                <a:latin typeface="Arial" charset="0"/>
              </a:rPr>
              <a:t> С годами Тютчев и Амалия встречались всё реже и реже. И всё-таки судьба им подарила ещё дважды дружеские свидания, ставшие достойным эпилогом их многолетней привязанности.</a:t>
            </a:r>
            <a:endParaRPr lang="ru-RU" sz="2000" b="1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70671" name="Text Box 15"/>
          <p:cNvSpPr txBox="1">
            <a:spLocks noChangeArrowheads="1"/>
          </p:cNvSpPr>
          <p:nvPr/>
        </p:nvSpPr>
        <p:spPr bwMode="auto">
          <a:xfrm>
            <a:off x="0" y="4937125"/>
            <a:ext cx="5184775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66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В июле 1870 года Фёдор Иванович лечился в Карлсбаде. Многие были здесь знакомы Тютчеву. Но самой радостной встречей для него стала встреча с Амалией, которая с мужем приехала тоже на лечение.</a:t>
            </a:r>
          </a:p>
        </p:txBody>
      </p:sp>
      <p:sp>
        <p:nvSpPr>
          <p:cNvPr id="70677" name="Text Box 21"/>
          <p:cNvSpPr txBox="1">
            <a:spLocks noChangeArrowheads="1"/>
          </p:cNvSpPr>
          <p:nvPr/>
        </p:nvSpPr>
        <p:spPr bwMode="auto">
          <a:xfrm>
            <a:off x="5148263" y="1268413"/>
            <a:ext cx="3240087" cy="420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FF3300"/>
                </a:solidFill>
                <a:latin typeface="Arial" charset="0"/>
              </a:rPr>
              <a:t>Прогулки с пожилой, но всё ещё сохранившей привлекательность Амалией вдохновили поэта на одно из самых прекрасных его стихотворений. </a:t>
            </a:r>
          </a:p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FF3300"/>
                </a:solidFill>
                <a:latin typeface="Arial" charset="0"/>
              </a:rPr>
              <a:t>26 июля, возвратившись в гостиницу после прогулки, он написал своё стихотворное признание.</a:t>
            </a:r>
          </a:p>
        </p:txBody>
      </p:sp>
      <p:sp>
        <p:nvSpPr>
          <p:cNvPr id="70680" name="AutoShape 24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67738" y="6453188"/>
            <a:ext cx="396875" cy="333375"/>
          </a:xfrm>
          <a:prstGeom prst="actionButtonHome">
            <a:avLst/>
          </a:prstGeom>
          <a:solidFill>
            <a:schemeClr val="accent2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3" name="я встретил вас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357158" y="71435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0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920"/>
                            </p:stCondLst>
                            <p:childTnLst>
                              <p:par>
                                <p:cTn id="1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706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706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706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400"/>
                            </p:stCondLst>
                            <p:childTnLst>
                              <p:par>
                                <p:cTn id="2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706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706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706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200"/>
                            </p:stCondLst>
                            <p:childTnLst>
                              <p:par>
                                <p:cTn id="2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2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70662" grpId="0"/>
      <p:bldP spid="70671" grpId="0"/>
      <p:bldP spid="70677" grpId="0"/>
    </p:bldLst>
  </p:timing>
</p:sld>
</file>

<file path=ppt/theme/theme1.xml><?xml version="1.0" encoding="utf-8"?>
<a:theme xmlns:a="http://schemas.openxmlformats.org/drawingml/2006/main" name="1_Океан">
  <a:themeElements>
    <a:clrScheme name="1_Океан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1_Океан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3344</TotalTime>
  <Words>1385</Words>
  <Application>Microsoft PowerPoint</Application>
  <PresentationFormat>Экран (4:3)</PresentationFormat>
  <Paragraphs>151</Paragraphs>
  <Slides>33</Slides>
  <Notes>2</Notes>
  <HiddenSlides>0</HiddenSlides>
  <MMClips>8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1_Океан</vt:lpstr>
      <vt:lpstr>Жизнь и творчество Ф.И. Тютчева 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</vt:vector>
  </TitlesOfParts>
  <Company>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KAS</dc:creator>
  <cp:lastModifiedBy>Admin</cp:lastModifiedBy>
  <cp:revision>159</cp:revision>
  <dcterms:created xsi:type="dcterms:W3CDTF">2005-02-18T18:51:47Z</dcterms:created>
  <dcterms:modified xsi:type="dcterms:W3CDTF">2012-04-30T09:44:04Z</dcterms:modified>
</cp:coreProperties>
</file>