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59" r:id="rId6"/>
    <p:sldId id="264" r:id="rId7"/>
    <p:sldId id="260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A7C9BD3-6A19-4323-BFA8-2D8C6EF41ECB}" type="datetimeFigureOut">
              <a:rPr lang="ru-RU" smtClean="0"/>
              <a:t>29.09.2009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7ACCB0E-DC94-408C-9F4A-A11DFC90DD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7C9BD3-6A19-4323-BFA8-2D8C6EF41ECB}" type="datetimeFigureOut">
              <a:rPr lang="ru-RU" smtClean="0"/>
              <a:t>29.09.2009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CCB0E-DC94-408C-9F4A-A11DFC90DD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7C9BD3-6A19-4323-BFA8-2D8C6EF41ECB}" type="datetimeFigureOut">
              <a:rPr lang="ru-RU" smtClean="0"/>
              <a:t>29.09.2009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CCB0E-DC94-408C-9F4A-A11DFC90DD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7C9BD3-6A19-4323-BFA8-2D8C6EF41ECB}" type="datetimeFigureOut">
              <a:rPr lang="ru-RU" smtClean="0"/>
              <a:t>29.09.2009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CCB0E-DC94-408C-9F4A-A11DFC90DD4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7C9BD3-6A19-4323-BFA8-2D8C6EF41ECB}" type="datetimeFigureOut">
              <a:rPr lang="ru-RU" smtClean="0"/>
              <a:t>29.09.2009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CCB0E-DC94-408C-9F4A-A11DFC90DD4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7C9BD3-6A19-4323-BFA8-2D8C6EF41ECB}" type="datetimeFigureOut">
              <a:rPr lang="ru-RU" smtClean="0"/>
              <a:t>29.09.2009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CCB0E-DC94-408C-9F4A-A11DFC90DD4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7C9BD3-6A19-4323-BFA8-2D8C6EF41ECB}" type="datetimeFigureOut">
              <a:rPr lang="ru-RU" smtClean="0"/>
              <a:t>29.09.2009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CCB0E-DC94-408C-9F4A-A11DFC90DD4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7C9BD3-6A19-4323-BFA8-2D8C6EF41ECB}" type="datetimeFigureOut">
              <a:rPr lang="ru-RU" smtClean="0"/>
              <a:t>29.09.2009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CCB0E-DC94-408C-9F4A-A11DFC90DD4B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7C9BD3-6A19-4323-BFA8-2D8C6EF41ECB}" type="datetimeFigureOut">
              <a:rPr lang="ru-RU" smtClean="0"/>
              <a:t>29.09.2009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CCB0E-DC94-408C-9F4A-A11DFC90DD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A7C9BD3-6A19-4323-BFA8-2D8C6EF41ECB}" type="datetimeFigureOut">
              <a:rPr lang="ru-RU" smtClean="0"/>
              <a:t>29.09.2009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CCB0E-DC94-408C-9F4A-A11DFC90DD4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A7C9BD3-6A19-4323-BFA8-2D8C6EF41ECB}" type="datetimeFigureOut">
              <a:rPr lang="ru-RU" smtClean="0"/>
              <a:t>29.09.2009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7ACCB0E-DC94-408C-9F4A-A11DFC90DD4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A7C9BD3-6A19-4323-BFA8-2D8C6EF41ECB}" type="datetimeFigureOut">
              <a:rPr lang="ru-RU" smtClean="0"/>
              <a:t>29.09.2009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7ACCB0E-DC94-408C-9F4A-A11DFC90DD4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285992"/>
            <a:ext cx="8458200" cy="1643074"/>
          </a:xfrm>
        </p:spPr>
        <p:txBody>
          <a:bodyPr>
            <a:normAutofit/>
          </a:bodyPr>
          <a:lstStyle/>
          <a:p>
            <a:r>
              <a:rPr lang="ru-RU" dirty="0" smtClean="0"/>
              <a:t>Гоголевский период русской литературы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4143380"/>
            <a:ext cx="7772400" cy="1285883"/>
          </a:xfrm>
        </p:spPr>
        <p:txBody>
          <a:bodyPr/>
          <a:lstStyle/>
          <a:p>
            <a:r>
              <a:rPr lang="ru-RU" dirty="0" smtClean="0"/>
              <a:t>(30-е – начало 50-х годов Х</a:t>
            </a:r>
            <a:r>
              <a:rPr lang="en-US" dirty="0" smtClean="0"/>
              <a:t>I</a:t>
            </a:r>
            <a:r>
              <a:rPr lang="ru-RU" dirty="0" smtClean="0"/>
              <a:t>Х века)</a:t>
            </a:r>
            <a:endParaRPr lang="ru-RU" dirty="0"/>
          </a:p>
        </p:txBody>
      </p:sp>
      <p:pic>
        <p:nvPicPr>
          <p:cNvPr id="5" name="Рисунок 4" descr="гоголь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214290"/>
            <a:ext cx="2571768" cy="365760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посл день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285860"/>
            <a:ext cx="8143932" cy="507209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Ощущение трагизма, катастрофичности бытия.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14678" y="6357958"/>
            <a:ext cx="5929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К. Брюллов «Последний день Помпеи», 1834г.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«Натуральная школа»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pPr algn="ctr"/>
            <a:r>
              <a:rPr lang="ru-RU" dirty="0" smtClean="0"/>
              <a:t>ПУШКИНСКИЙ </a:t>
            </a:r>
            <a:r>
              <a:rPr lang="ru-RU" dirty="0" smtClean="0"/>
              <a:t>ПЕРИОД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dirty="0" smtClean="0"/>
              <a:t>ГОГОЛЕВСКИЙ ПЕРИОД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/>
              <a:t>Целостность взгляда на жизнь</a:t>
            </a:r>
          </a:p>
          <a:p>
            <a:r>
              <a:rPr lang="ru-RU" dirty="0" smtClean="0"/>
              <a:t>Надежды</a:t>
            </a:r>
          </a:p>
          <a:p>
            <a:r>
              <a:rPr lang="ru-RU" dirty="0" smtClean="0"/>
              <a:t>Общечеловеческие типы и проблемы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Беспощадный анализ действительности</a:t>
            </a:r>
          </a:p>
          <a:p>
            <a:r>
              <a:rPr lang="ru-RU" dirty="0" smtClean="0"/>
              <a:t>Горечь разочарования</a:t>
            </a:r>
          </a:p>
          <a:p>
            <a:r>
              <a:rPr lang="ru-RU" dirty="0" smtClean="0"/>
              <a:t>Социально конкретные  типы и ситуации (национальные черты, жизнь общественных «низов»)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 animBg="1"/>
      <p:bldP spid="6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507249"/>
          </a:xfrm>
        </p:spPr>
        <p:txBody>
          <a:bodyPr>
            <a:noAutofit/>
          </a:bodyPr>
          <a:lstStyle/>
          <a:p>
            <a:r>
              <a:rPr lang="ru-RU" sz="4000" dirty="0" smtClean="0"/>
              <a:t>Понятие «натуральная» ввёл Ф. </a:t>
            </a:r>
            <a:r>
              <a:rPr lang="ru-RU" sz="4000" dirty="0" err="1" smtClean="0"/>
              <a:t>Булгарин</a:t>
            </a:r>
            <a:r>
              <a:rPr lang="ru-RU" sz="4000" dirty="0" smtClean="0"/>
              <a:t>, критикуя произведения нового толка.</a:t>
            </a:r>
          </a:p>
          <a:p>
            <a:pPr>
              <a:buNone/>
            </a:pPr>
            <a:r>
              <a:rPr lang="ru-RU" sz="4000" dirty="0" smtClean="0"/>
              <a:t>«Они утверждают, что нужно изображать природу без покрова… Природа тогда и хороша, когда её вымоют и причешут».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857784"/>
          </a:xfrm>
        </p:spPr>
        <p:txBody>
          <a:bodyPr>
            <a:normAutofit lnSpcReduction="10000"/>
          </a:bodyPr>
          <a:lstStyle/>
          <a:p>
            <a:r>
              <a:rPr lang="ru-RU" sz="3000" dirty="0" smtClean="0"/>
              <a:t>Критическое отношение к действительности</a:t>
            </a:r>
          </a:p>
          <a:p>
            <a:r>
              <a:rPr lang="ru-RU" sz="3000" dirty="0" smtClean="0"/>
              <a:t>Неприятие социальной системы, унижающей и уродующей человека</a:t>
            </a:r>
          </a:p>
          <a:p>
            <a:r>
              <a:rPr lang="ru-RU" sz="3000" dirty="0" smtClean="0"/>
              <a:t>Осмысление главного вопроса времени:</a:t>
            </a:r>
          </a:p>
          <a:p>
            <a:pPr algn="ctr">
              <a:buNone/>
            </a:pPr>
            <a:r>
              <a:rPr lang="ru-RU" sz="4000" b="1" dirty="0" smtClean="0"/>
              <a:t>Кто виноват?</a:t>
            </a:r>
          </a:p>
          <a:p>
            <a:r>
              <a:rPr lang="ru-RU" sz="3200" dirty="0" smtClean="0"/>
              <a:t>Сущность конфликта личности  и среды:</a:t>
            </a:r>
          </a:p>
          <a:p>
            <a:pPr algn="ctr">
              <a:buNone/>
            </a:pPr>
            <a:r>
              <a:rPr lang="ru-RU" sz="2800" b="1" dirty="0" smtClean="0"/>
              <a:t> </a:t>
            </a:r>
            <a:r>
              <a:rPr lang="ru-RU" sz="4000" b="1" dirty="0" smtClean="0"/>
              <a:t>«Среда заела!»</a:t>
            </a:r>
            <a:endParaRPr lang="ru-RU" sz="2800" b="1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Своеобразие позиции сторонников «натуральной школы»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4" dur="2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А. Герцен «Кто виноват?»</a:t>
            </a:r>
          </a:p>
          <a:p>
            <a:r>
              <a:rPr lang="ru-RU" sz="3600" dirty="0" smtClean="0"/>
              <a:t>Ф. Достоевский «Бедные люди»</a:t>
            </a:r>
          </a:p>
          <a:p>
            <a:r>
              <a:rPr lang="ru-RU" sz="3600" dirty="0" smtClean="0"/>
              <a:t>А. Гончаров «Обыкновенная история»</a:t>
            </a:r>
          </a:p>
          <a:p>
            <a:r>
              <a:rPr lang="ru-RU" sz="3600" dirty="0" smtClean="0"/>
              <a:t>И. Тургенев «Записки охотника» 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По Белинскому, лучшие образцы «натуральной школы»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Размышления о путях развития России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/>
              <a:t>Западники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dirty="0" smtClean="0"/>
              <a:t>Славянофилы 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/>
              <a:t>Европейский путь</a:t>
            </a:r>
          </a:p>
          <a:p>
            <a:r>
              <a:rPr lang="ru-RU" dirty="0" smtClean="0"/>
              <a:t>Демократические реформы</a:t>
            </a:r>
          </a:p>
          <a:p>
            <a:r>
              <a:rPr lang="ru-RU" dirty="0" smtClean="0"/>
              <a:t>Конституция</a:t>
            </a:r>
          </a:p>
          <a:p>
            <a:r>
              <a:rPr lang="ru-RU" dirty="0" smtClean="0"/>
              <a:t>Освобождение крестьян</a:t>
            </a:r>
          </a:p>
          <a:p>
            <a:endParaRPr lang="ru-RU" dirty="0" smtClean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Путь национальной самобытности</a:t>
            </a:r>
          </a:p>
          <a:p>
            <a:r>
              <a:rPr lang="ru-RU" dirty="0" smtClean="0"/>
              <a:t>Реформы сверху</a:t>
            </a:r>
          </a:p>
          <a:p>
            <a:r>
              <a:rPr lang="ru-RU" dirty="0" smtClean="0"/>
              <a:t>Просвещение</a:t>
            </a:r>
          </a:p>
          <a:p>
            <a:r>
              <a:rPr lang="ru-RU" dirty="0" smtClean="0"/>
              <a:t>Монархия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714348" y="1714488"/>
            <a:ext cx="35004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</a:rPr>
              <a:t>Революционное направление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596" y="1428736"/>
            <a:ext cx="400052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</a:rPr>
              <a:t>Взять у Европы лучшее и, совершив рывок, обогнать её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2000" y="1500174"/>
            <a:ext cx="38576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err="1" smtClean="0">
                <a:solidFill>
                  <a:srgbClr val="C00000"/>
                </a:solidFill>
              </a:rPr>
              <a:t>Консерватив</a:t>
            </a:r>
            <a:endParaRPr lang="ru-RU" sz="4000" dirty="0" smtClean="0">
              <a:solidFill>
                <a:srgbClr val="C00000"/>
              </a:solidFill>
            </a:endParaRPr>
          </a:p>
          <a:p>
            <a:r>
              <a:rPr lang="ru-RU" sz="4000" dirty="0" err="1" smtClean="0">
                <a:solidFill>
                  <a:srgbClr val="C00000"/>
                </a:solidFill>
              </a:rPr>
              <a:t>ное</a:t>
            </a:r>
            <a:r>
              <a:rPr lang="ru-RU" sz="4000" dirty="0" smtClean="0">
                <a:solidFill>
                  <a:srgbClr val="C00000"/>
                </a:solidFill>
              </a:rPr>
              <a:t> </a:t>
            </a:r>
          </a:p>
          <a:p>
            <a:r>
              <a:rPr lang="ru-RU" sz="4000" dirty="0" smtClean="0">
                <a:solidFill>
                  <a:srgbClr val="C00000"/>
                </a:solidFill>
              </a:rPr>
              <a:t>направление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43438" y="1428736"/>
            <a:ext cx="38576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002060"/>
                </a:solidFill>
              </a:rPr>
              <a:t>Идеализация русской старины</a:t>
            </a:r>
            <a:endParaRPr lang="ru-RU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4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0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3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0"/>
                            </p:stCondLst>
                            <p:childTnLst>
                              <p:par>
                                <p:cTn id="52" presetID="14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3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5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57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5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59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500"/>
                            </p:stCondLst>
                            <p:childTnLst>
                              <p:par>
                                <p:cTn id="61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500"/>
                            </p:stCondLst>
                            <p:childTnLst>
                              <p:par>
                                <p:cTn id="6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000"/>
                            </p:stCondLst>
                            <p:childTnLst>
                              <p:par>
                                <p:cTn id="8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500"/>
                            </p:stCondLst>
                            <p:childTnLst>
                              <p:par>
                                <p:cTn id="9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00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3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6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9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2" dur="2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500"/>
                            </p:stCondLst>
                            <p:childTnLst>
                              <p:par>
                                <p:cTn id="121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2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4200"/>
                            </p:stCondLst>
                            <p:childTnLst>
                              <p:par>
                                <p:cTn id="128" presetID="9" presetClass="exit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4700"/>
                            </p:stCondLst>
                            <p:childTnLst>
                              <p:par>
                                <p:cTn id="13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7" grpId="0" build="p" animBg="1"/>
      <p:bldP spid="9" grpId="0"/>
      <p:bldP spid="9" grpId="1"/>
      <p:bldP spid="9" grpId="2"/>
      <p:bldP spid="11" grpId="0"/>
      <p:bldP spid="11" grpId="1"/>
      <p:bldP spid="11" grpId="2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явление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071546"/>
            <a:ext cx="8286808" cy="514353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Поиски идеала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86116" y="6286520"/>
            <a:ext cx="67151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А. Иванов «Явление Христа народу», 1838-1858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69</TotalTime>
  <Words>229</Words>
  <Application>Microsoft Office PowerPoint</Application>
  <PresentationFormat>Экран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Гоголевский период русской литературы</vt:lpstr>
      <vt:lpstr>Ощущение трагизма, катастрофичности бытия.</vt:lpstr>
      <vt:lpstr>«Натуральная школа»</vt:lpstr>
      <vt:lpstr>Слайд 4</vt:lpstr>
      <vt:lpstr>Своеобразие позиции сторонников «натуральной школы»</vt:lpstr>
      <vt:lpstr>По Белинскому, лучшие образцы «натуральной школы»</vt:lpstr>
      <vt:lpstr>Размышления о путях развития России</vt:lpstr>
      <vt:lpstr>Поиски идеала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Гоголевский период русской литературы</dc:title>
  <dc:creator>123</dc:creator>
  <cp:lastModifiedBy>123</cp:lastModifiedBy>
  <cp:revision>7</cp:revision>
  <dcterms:created xsi:type="dcterms:W3CDTF">2009-09-29T07:03:14Z</dcterms:created>
  <dcterms:modified xsi:type="dcterms:W3CDTF">2009-09-29T08:12:20Z</dcterms:modified>
</cp:coreProperties>
</file>