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44" r:id="rId3"/>
    <p:sldMasterId id="2147483756" r:id="rId4"/>
    <p:sldMasterId id="2147483768" r:id="rId5"/>
    <p:sldMasterId id="2147483792" r:id="rId6"/>
    <p:sldMasterId id="2147483804" r:id="rId7"/>
  </p:sldMasterIdLst>
  <p:sldIdLst>
    <p:sldId id="256" r:id="rId8"/>
    <p:sldId id="258" r:id="rId9"/>
    <p:sldId id="257" r:id="rId10"/>
    <p:sldId id="261" r:id="rId11"/>
    <p:sldId id="263" r:id="rId12"/>
    <p:sldId id="262" r:id="rId13"/>
    <p:sldId id="266" r:id="rId14"/>
    <p:sldId id="260" r:id="rId15"/>
    <p:sldId id="265" r:id="rId16"/>
    <p:sldId id="264" r:id="rId17"/>
    <p:sldId id="26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94" autoAdjust="0"/>
  </p:normalViewPr>
  <p:slideViewPr>
    <p:cSldViewPr>
      <p:cViewPr varScale="1">
        <p:scale>
          <a:sx n="77" d="100"/>
          <a:sy n="77" d="100"/>
        </p:scale>
        <p:origin x="-6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10-05T16:08:11.250" idx="1">
    <p:pos x="10" y="10"/>
    <p:text/>
  </p:cm>
  <p:cm authorId="0" dt="2009-10-05T16:08:17.109" idx="2">
    <p:pos x="106" y="106"/>
    <p:text/>
  </p:cm>
  <p:cm authorId="0" dt="2009-10-05T16:08:17.453" idx="3">
    <p:pos x="202" y="202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10-05T16:08:11.250" idx="4">
    <p:pos x="10" y="10"/>
    <p:text/>
  </p:cm>
  <p:cm authorId="0" dt="2009-10-05T16:08:17.109" idx="5">
    <p:pos x="106" y="106"/>
    <p:text/>
  </p:cm>
  <p:cm authorId="0" dt="2009-10-05T16:08:17.453" idx="6">
    <p:pos x="202" y="202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0D55F2-F672-4FD8-B5B8-664D7A4DB565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994D73-2ADE-4F53-AE7F-19F85DE71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0BF6-E1B1-4A99-9E7F-CB391C4C25C9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FFA07-0985-44FC-9C76-81032B779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683B5-B214-4533-86B7-435D9FE14497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61F8-B4B3-4936-B921-4891A983C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62B5-427C-43A9-A517-04400B310A38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BC15B-B530-4523-801D-91A03DE0F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1E46F-A7BB-4F55-8BCB-6AD2A4539802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33DBC-ACA9-4394-B4EF-B57A8E15F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4A5FD-77D4-47BE-B580-79EA486B8984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E2A5C-DE4A-4DFE-BD00-3284C4249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672EA-8F68-449C-B2D9-676E8463E8A8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6828E-0261-428E-8AA0-3F12BB2DC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3D50E-D1BE-42D0-B3FF-7B5551B514B3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9501D-C0AE-4DF0-9DF7-F7551FF84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B8FCC-B40B-49E1-A01D-9B4166707057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C016-CC23-48C7-9C7B-7CA4C5BDD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1E83D-4F60-4728-8DA1-7EE0F2F4591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7B256-D46C-41C5-9B06-EB3AA3951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ED01-569F-472D-98D6-209E60046C69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F8AB4-6365-4558-A83C-01069364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47949-88EC-4781-B41D-A933001EA6F9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0A22-1B37-4466-B0F7-91B518F10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18D93-5720-41A9-9A57-3D700D73C3C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09EE6-42FD-4EFA-A949-49572A21D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A380E-53DA-4DCB-B0F0-5DD98B29D8E9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E60B7-1628-4451-8602-AFBD26244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389D-6C87-41A0-BBE7-64B4008604F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5B08E-37A0-46C3-B336-A0E67AA9B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C789B-E658-4AA0-AEEE-CA74D199DCB5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23AB5-6C1D-4D45-9ED9-1B20F329C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4010F-6D7C-4AC8-B016-F469529177B5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83EF-B54C-43E8-AEEF-40380FD2C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AF198-5810-427E-83BF-DE9580F6C98E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64AE9-177A-4964-B4BB-A3BC3047B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B4811-9EAE-484C-9BE3-37D9E84BE1D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403A-930C-4E48-B459-412A7FDFF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43A22-68B8-4C6A-AECC-DE5D5E934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B998-8A3E-46AC-A22B-4E682BA126DA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513BB-3129-477D-8EAA-9A356C50A3A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E163A-EC5B-4D4D-BA08-3A88C6E3A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0237-5BAD-4E15-9AA9-DF83ED79088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15670-AC1E-4642-BAA3-EB68D131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олилиния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Полилиния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Прямоугольник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Прямоугольник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Прямоугольник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Прямоугольник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Прямоугольник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4309F4-CE55-4B21-9D4A-C66F1193A47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0507E7-3523-4DA1-AF07-B098D9E12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BFA5C-DDA1-4FFF-BA0A-8111FA59929E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D2944-D03D-404F-8EFA-46B27F7AF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4A7CA-71A5-4826-9A69-92A1FDE6EF58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74C0-A09E-4AC7-95BB-E05DC4792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01760-9A37-41E2-AFC1-B94E4B9A049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85D17-4607-465A-9727-615DA82C0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781E3-DB27-4CB7-9980-EE7AAD3EA378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CABBE-AFC0-417D-BF0A-E20306A56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1A9D030-C8AF-4D66-92DB-EC781425D35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0B79D38-C475-4E66-9970-E993A6F0E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9E63C2-2CB3-417B-AF12-4FE045D5CF1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93FB26-4F11-41C1-8438-6907E7D3D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38CF595-8B35-4DAE-BB8C-54C4286D03F9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1C6610F-A5D3-490A-B4D6-D1952F101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B0AC43-CC40-479D-9CB6-83C30360CD19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A2F013-91DA-41EA-9BBA-9049A9C8D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237451-94C5-444E-A060-DFC887A13B88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0D3ECD-07A6-4DFD-B2B6-2025A226E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65A9F8-16C6-48D6-8D5D-EE2163A40DF9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F7E170-141B-4A05-AE4E-43C9812F5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5A2FE2-6CC8-462E-A4A1-33F8EB4230AC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AFD860-3A5C-4028-8E05-A1D585672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3C728-1FBD-4DD7-8768-90B6CD46C45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62EE8-9A5D-41E1-868D-83D49FD4A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027A4EA-11A8-45DC-A5E9-FEC4D14BC35B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94408C8-F971-4C1C-ABC0-E14F89C98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CECF57A-4C48-466D-8393-C331A168D98B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3236FB3-3980-42E6-82FC-61DB63AB9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A1925-FF9B-4017-99B4-3D2E07D146B8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24FB-C69C-4C61-960F-B70EBE524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42931-1594-450A-9B19-C482ED4B1570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EFF0-5578-4005-8880-0093A1296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9A3E8-5135-4852-B705-B74EB391DCEC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12899-83E8-4A4C-9622-32D7CD5B9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951E-527B-4C48-9E04-51D881FB89D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5B0C6-7E97-460B-96F5-830330C87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9932B-4B22-4B2B-B780-D9DA09FD1780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5A2A9-C2B3-4AEE-A397-4E1A4368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33B3C-BEA2-4F2A-814A-866337DD3497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AE6F-001F-4AF3-B2BC-CFE65315F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326D7-E0D8-4A7A-9036-DDC76EE27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280A4-2956-4386-9803-174443553B9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B331B5-CF06-46F3-9069-21FD55C6AF63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8226FE-440C-438F-84D1-C3D8855E0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DB08A-274C-46F2-B33D-3C73588FBEF1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8C539-F7B5-46B5-9561-DA00FAD85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D23F-AECD-4E65-B201-C403FEBCD5A2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FDD59-D463-4259-B0A3-49D68DB76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8604B-AF37-4740-956F-5C8F99F78333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E7F94-4781-4068-B9DF-160D43B84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34B06-1835-47C1-A8AE-A86DCB99D824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46911-1224-44A9-AEBF-D0A34BC61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0CFE1-8A54-430E-AB94-7BA54BEFB42B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CC4FA-F921-44FA-BDA3-2F691A7DD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710BE-2F76-4911-8C8B-3FC3FB591810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ADD3-4D79-46B9-BCA4-079197C2E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9BB6-8A18-42B8-B251-7462AE98E3D1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CDD89-847F-4112-A08A-B2A433645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4544A-4130-4BF6-B669-82F194C56A64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5F3C6-62C5-4CD9-8B44-03CF909FD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EC922-328D-4F79-A29D-518FA0ABB63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B7406-9253-4B1A-92AE-2DF2400CC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BF887-1885-4403-B2B6-5A88E56A447C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E38CE-CFF2-4A78-B999-255E26582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948AD-7B00-44B2-AA4F-1F1D2E2CEA5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81E1-4FC0-40EE-BE83-E3FCD26B3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EFC7F-3164-469E-88EE-448A0579128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9D500-756E-4C0E-B992-FBEC7462E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BCB1-9790-4896-ACED-75E08D4936A4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58A7E-75A0-44FB-8498-F13B1AE4B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FF1C-0261-41C2-A329-17442855C453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FD5E6-F54F-4AD8-9242-B86AB3141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4BFA-1313-48EC-8278-F33AB83DA89E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4E5C0-F89A-421E-910E-7350A0910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C575-CBC8-440C-AD60-E92BFBCD9415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D281-5F93-494E-86B8-70A02A808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815AF-467E-4ECF-A81A-5227041418F4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940DF-0D17-4017-9475-E36DC4AAD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AD8CF-D96B-49D7-9052-795B44773E38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CEEC8-2CEF-4D8E-AEB9-E50B75D67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FE1CB-878B-4FA2-9A13-EABE4F54072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2C1E37-ECA1-4229-98F4-6E989F6EC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FC143-0EAA-4919-9CDC-99BC5A1BE4D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85BC-CD55-4420-A22D-6ED6EE4E5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4A6B9-FA45-450E-8677-00E83A0559D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95E5C-4E94-49EF-AF63-83AC44298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73109C-B50A-4FAF-8145-820735B13182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44E7D7-386B-479E-8F8D-7C23A1707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2DBA-8070-4B2C-BC34-00E27D03C82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90E16-4305-4919-8D05-B39C9BB58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D88C0BF-EB46-4305-9728-EAF90BDF536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785507-E17F-4371-BEA8-39F240F29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45657-B2D0-46BB-A841-9AE0EFDF6494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3209E-865B-433E-AA8B-3749AE07B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DDC4A-94D1-4097-92B7-5D8AC06106E5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B1AC-8B95-49D7-A437-ED8B3C054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6B94A-3CCE-4EDC-A29D-FCCB79DA05A2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A0232-3DA7-47AA-9FDE-D3E85117B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ADA47-E3D1-4B04-9FC2-62BE337CF81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106F0-E4D8-45E7-968F-ACE5EF50A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5C89-4965-466C-9E09-CE1E7957A62E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88400-5070-4C1A-93F2-3B8B7F08F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D9D6-4CFB-4562-A19D-A27B6B7E92FE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9C356-E20B-4170-9F26-1887FE042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3971D-FECE-448F-A040-0336D66B9DD2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B5DD2-55C6-4364-86E0-0801CE174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14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16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0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2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8"/>
            <p:cNvCxnSpPr/>
            <p:nvPr/>
          </p:nvCxnSpPr>
          <p:spPr>
            <a:xfrm rot="16200000">
              <a:off x="6663592" y="1294506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20"/>
            <p:cNvCxnSpPr/>
            <p:nvPr/>
          </p:nvCxnSpPr>
          <p:spPr>
            <a:xfrm rot="5400000" flipH="1">
              <a:off x="6744512" y="12935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2B7959-3B5B-45B3-9F79-3A9B90D4B727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143875-101A-48A3-A602-B53C4C74A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6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0DB42C8-83FB-46BA-96F6-FEBA52DFB2C0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5A47641-80FF-4710-BDD6-8F38A180A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38" r:id="rId2"/>
    <p:sldLayoutId id="2147483883" r:id="rId3"/>
    <p:sldLayoutId id="2147483884" r:id="rId4"/>
    <p:sldLayoutId id="2147483885" r:id="rId5"/>
    <p:sldLayoutId id="2147483837" r:id="rId6"/>
    <p:sldLayoutId id="2147483886" r:id="rId7"/>
    <p:sldLayoutId id="2147483836" r:id="rId8"/>
    <p:sldLayoutId id="2147483887" r:id="rId9"/>
    <p:sldLayoutId id="2147483835" r:id="rId10"/>
    <p:sldLayoutId id="214748383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1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1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24D092-9B07-4E38-8950-DE1793A768E0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D0A4E3-AA9D-4AAA-B5BE-14DD69444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44" r:id="rId2"/>
    <p:sldLayoutId id="2147483889" r:id="rId3"/>
    <p:sldLayoutId id="2147483843" r:id="rId4"/>
    <p:sldLayoutId id="2147483890" r:id="rId5"/>
    <p:sldLayoutId id="2147483842" r:id="rId6"/>
    <p:sldLayoutId id="2147483841" r:id="rId7"/>
    <p:sldLayoutId id="2147483891" r:id="rId8"/>
    <p:sldLayoutId id="2147483892" r:id="rId9"/>
    <p:sldLayoutId id="2147483840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B682C5-02D9-4C19-A5C4-25F242281F1A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998EAE-AA4E-48BE-9847-2864AB079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3" r:id="rId1"/>
    <p:sldLayoutId id="2147483852" r:id="rId2"/>
    <p:sldLayoutId id="2147483894" r:id="rId3"/>
    <p:sldLayoutId id="2147483851" r:id="rId4"/>
    <p:sldLayoutId id="2147483895" r:id="rId5"/>
    <p:sldLayoutId id="2147483850" r:id="rId6"/>
    <p:sldLayoutId id="2147483849" r:id="rId7"/>
    <p:sldLayoutId id="2147483848" r:id="rId8"/>
    <p:sldLayoutId id="2147483847" r:id="rId9"/>
    <p:sldLayoutId id="2147483846" r:id="rId10"/>
    <p:sldLayoutId id="214748384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09E7997-19AB-45EB-B7DD-4AD4A5FD0B3C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F4AC26B-8A7D-4700-A29B-9BB555514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789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855" r:id="rId7"/>
    <p:sldLayoutId id="2147483902" r:id="rId8"/>
    <p:sldLayoutId id="2147483903" r:id="rId9"/>
    <p:sldLayoutId id="2147483854" r:id="rId10"/>
    <p:sldLayoutId id="2147483853" r:id="rId11"/>
  </p:sldLayoutIdLst>
  <p:timing>
    <p:tnLst>
      <p:par>
        <p:cTn id="1" dur="indefinite" restart="never" nodeType="tmRoot"/>
      </p:par>
    </p:tnLst>
  </p:timing>
  <p:txStyles>
    <p:titleStyle>
      <a:lvl1pPr marL="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8257C0-13E2-4B3C-B5E3-D0407BB7327F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68D2F4-C3F1-4B6A-B972-39FE1241F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863" r:id="rId2"/>
    <p:sldLayoutId id="2147483905" r:id="rId3"/>
    <p:sldLayoutId id="2147483862" r:id="rId4"/>
    <p:sldLayoutId id="2147483906" r:id="rId5"/>
    <p:sldLayoutId id="2147483861" r:id="rId6"/>
    <p:sldLayoutId id="2147483860" r:id="rId7"/>
    <p:sldLayoutId id="2147483859" r:id="rId8"/>
    <p:sldLayoutId id="2147483858" r:id="rId9"/>
    <p:sldLayoutId id="2147483857" r:id="rId10"/>
    <p:sldLayoutId id="214748385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246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2FE386-4289-4DA9-9677-5F2E10CC6FC6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4B8C5F-D8D5-4B7D-8CF1-A9617FD0D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3" r:id="rId1"/>
    <p:sldLayoutId id="2147483872" r:id="rId2"/>
    <p:sldLayoutId id="2147483907" r:id="rId3"/>
    <p:sldLayoutId id="2147483871" r:id="rId4"/>
    <p:sldLayoutId id="2147483870" r:id="rId5"/>
    <p:sldLayoutId id="2147483869" r:id="rId6"/>
    <p:sldLayoutId id="2147483868" r:id="rId7"/>
    <p:sldLayoutId id="2147483867" r:id="rId8"/>
    <p:sldLayoutId id="2147483866" r:id="rId9"/>
    <p:sldLayoutId id="2147483865" r:id="rId10"/>
    <p:sldLayoutId id="214748386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476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476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AA169F-668F-4D2D-870B-17C9DDB5BBDD}" type="datetimeFigureOut">
              <a:rPr lang="en-US"/>
              <a:pPr>
                <a:defRPr/>
              </a:pPr>
              <a:t>11/12/2012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AE1B32-4C65-4795-A4A3-2CE51D60A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81" r:id="rId2"/>
    <p:sldLayoutId id="2147483880" r:id="rId3"/>
    <p:sldLayoutId id="2147483879" r:id="rId4"/>
    <p:sldLayoutId id="2147483909" r:id="rId5"/>
    <p:sldLayoutId id="2147483910" r:id="rId6"/>
    <p:sldLayoutId id="2147483878" r:id="rId7"/>
    <p:sldLayoutId id="2147483877" r:id="rId8"/>
    <p:sldLayoutId id="2147483876" r:id="rId9"/>
    <p:sldLayoutId id="2147483875" r:id="rId10"/>
    <p:sldLayoutId id="214748387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195513" y="1484313"/>
            <a:ext cx="4518025" cy="273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Не слитно?</a:t>
            </a:r>
          </a:p>
          <a:p>
            <a:pPr algn="ctr"/>
            <a:endParaRPr lang="ru-RU" sz="3600" b="1" i="1" kern="1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660066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Не раздельно?</a:t>
            </a:r>
          </a:p>
        </p:txBody>
      </p:sp>
      <p:sp>
        <p:nvSpPr>
          <p:cNvPr id="2069" name="WordArt 21"/>
          <p:cNvSpPr>
            <a:spLocks noChangeArrowheads="1" noChangeShapeType="1" noTextEdit="1"/>
          </p:cNvSpPr>
          <p:nvPr/>
        </p:nvSpPr>
        <p:spPr bwMode="auto">
          <a:xfrm rot="-1145609">
            <a:off x="611188" y="4762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  <p:sp>
        <p:nvSpPr>
          <p:cNvPr id="2070" name="WordArt 22"/>
          <p:cNvSpPr>
            <a:spLocks noChangeArrowheads="1" noChangeShapeType="1" noTextEdit="1"/>
          </p:cNvSpPr>
          <p:nvPr/>
        </p:nvSpPr>
        <p:spPr bwMode="auto">
          <a:xfrm rot="1059430">
            <a:off x="7812088" y="4762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  <p:sp>
        <p:nvSpPr>
          <p:cNvPr id="2071" name="WordArt 23"/>
          <p:cNvSpPr>
            <a:spLocks noChangeArrowheads="1" noChangeShapeType="1" noTextEdit="1"/>
          </p:cNvSpPr>
          <p:nvPr/>
        </p:nvSpPr>
        <p:spPr bwMode="auto">
          <a:xfrm rot="-2675057">
            <a:off x="827088" y="57340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  <p:sp>
        <p:nvSpPr>
          <p:cNvPr id="2072" name="WordArt 24"/>
          <p:cNvSpPr>
            <a:spLocks noChangeArrowheads="1" noChangeShapeType="1" noTextEdit="1"/>
          </p:cNvSpPr>
          <p:nvPr/>
        </p:nvSpPr>
        <p:spPr bwMode="auto">
          <a:xfrm rot="2652958">
            <a:off x="8027988" y="57340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69" grpId="0" animBg="1"/>
      <p:bldP spid="2070" grpId="0" animBg="1"/>
      <p:bldP spid="2071" grpId="0" animBg="1"/>
      <p:bldP spid="207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Box 1"/>
          <p:cNvSpPr txBox="1">
            <a:spLocks noChangeArrowheads="1"/>
          </p:cNvSpPr>
          <p:nvPr/>
        </p:nvSpPr>
        <p:spPr bwMode="auto">
          <a:xfrm>
            <a:off x="838200" y="152400"/>
            <a:ext cx="693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B0F0"/>
                </a:solidFill>
                <a:latin typeface="Cambria" pitchFamily="18" charset="0"/>
              </a:rPr>
              <a:t>                    </a:t>
            </a:r>
            <a:r>
              <a:rPr lang="en-US" b="1">
                <a:solidFill>
                  <a:srgbClr val="00B0F0"/>
                </a:solidFill>
                <a:latin typeface="Rockwell" pitchFamily="18" charset="0"/>
              </a:rPr>
              <a:t>     </a:t>
            </a:r>
            <a:r>
              <a:rPr lang="ru-RU" b="1">
                <a:solidFill>
                  <a:srgbClr val="00B0F0"/>
                </a:solidFill>
                <a:latin typeface="Cambria" pitchFamily="18" charset="0"/>
              </a:rPr>
              <a:t>    Правописание НЕ с причастием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9600" y="685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i="1">
                <a:solidFill>
                  <a:srgbClr val="FFFF00"/>
                </a:solidFill>
                <a:latin typeface="Cambria" pitchFamily="18" charset="0"/>
              </a:rPr>
              <a:t>1. Употребляется</a:t>
            </a:r>
            <a:r>
              <a:rPr lang="en-US" sz="2000" i="1">
                <a:solidFill>
                  <a:srgbClr val="FFFF00"/>
                </a:solidFill>
                <a:latin typeface="Rockwell" pitchFamily="18" charset="0"/>
              </a:rPr>
              <a:t>  </a:t>
            </a:r>
            <a:r>
              <a:rPr lang="ru-RU" sz="2000" i="1">
                <a:solidFill>
                  <a:srgbClr val="FFFF00"/>
                </a:solidFill>
                <a:latin typeface="Cambria" pitchFamily="18" charset="0"/>
              </a:rPr>
              <a:t> причастие без </a:t>
            </a:r>
            <a:r>
              <a:rPr lang="en-US" sz="2000" i="1">
                <a:solidFill>
                  <a:srgbClr val="FFFF00"/>
                </a:solidFill>
                <a:latin typeface="Rockwell" pitchFamily="18" charset="0"/>
              </a:rPr>
              <a:t> </a:t>
            </a:r>
            <a:r>
              <a:rPr lang="ru-RU" sz="2400" i="1">
                <a:solidFill>
                  <a:srgbClr val="FFFF00"/>
                </a:solidFill>
                <a:latin typeface="Cambria" pitchFamily="18" charset="0"/>
              </a:rPr>
              <a:t>НЕ</a:t>
            </a:r>
            <a:r>
              <a:rPr lang="en-US" sz="2000" i="1">
                <a:solidFill>
                  <a:srgbClr val="FFFF00"/>
                </a:solidFill>
                <a:latin typeface="Rockwell" pitchFamily="18" charset="0"/>
              </a:rPr>
              <a:t> </a:t>
            </a:r>
            <a:r>
              <a:rPr lang="ru-RU" sz="2000" i="1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i="1">
                <a:solidFill>
                  <a:srgbClr val="FFFF00"/>
                </a:solidFill>
                <a:latin typeface="Rockwell" pitchFamily="18" charset="0"/>
              </a:rPr>
              <a:t>?</a:t>
            </a:r>
            <a:endParaRPr lang="ru-RU" sz="2000" i="1">
              <a:solidFill>
                <a:srgbClr val="FFFF00"/>
              </a:solidFill>
              <a:latin typeface="Cambria" pitchFamily="18" charset="0"/>
            </a:endParaRPr>
          </a:p>
        </p:txBody>
      </p:sp>
      <p:cxnSp>
        <p:nvCxnSpPr>
          <p:cNvPr id="5" name="Прямая со стрелкой 4"/>
          <p:cNvCxnSpPr>
            <a:stCxn id="3" idx="2"/>
            <a:endCxn id="3" idx="2"/>
          </p:cNvCxnSpPr>
          <p:nvPr/>
        </p:nvCxnSpPr>
        <p:spPr>
          <a:xfrm rot="5400000">
            <a:off x="3886200" y="1147763"/>
            <a:ext cx="15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828800" y="1143000"/>
            <a:ext cx="2057400" cy="3810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2"/>
          </p:cNvCxnSpPr>
          <p:nvPr/>
        </p:nvCxnSpPr>
        <p:spPr>
          <a:xfrm rot="16200000" flipH="1">
            <a:off x="4460081" y="573882"/>
            <a:ext cx="147637" cy="12954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95400" y="15240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НЕТ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953000" y="1295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ДА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1447800" y="1905000"/>
            <a:ext cx="152400" cy="3810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029200" y="1676400"/>
            <a:ext cx="122238" cy="3810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04800" y="2286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FF"/>
                </a:solidFill>
                <a:latin typeface="Cambria" pitchFamily="18" charset="0"/>
              </a:rPr>
              <a:t>Пиши </a:t>
            </a:r>
            <a:r>
              <a:rPr lang="ru-RU" b="1" i="1">
                <a:solidFill>
                  <a:srgbClr val="FF00FF"/>
                </a:solidFill>
                <a:latin typeface="Cambria" pitchFamily="18" charset="0"/>
              </a:rPr>
              <a:t>СЛИТНО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52400" y="28194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НЕДОУМЕВАЮЩИЙ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86200" y="2057400"/>
            <a:ext cx="3733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FFFF00"/>
                </a:solidFill>
                <a:latin typeface="Cambria" pitchFamily="18" charset="0"/>
              </a:rPr>
              <a:t>2. Это  краткое причастие</a:t>
            </a:r>
            <a:r>
              <a:rPr lang="en-US" i="1">
                <a:solidFill>
                  <a:srgbClr val="FFFF00"/>
                </a:solidFill>
                <a:latin typeface="Rockwell" pitchFamily="18" charset="0"/>
              </a:rPr>
              <a:t>?</a:t>
            </a:r>
            <a:endParaRPr lang="ru-RU" i="1">
              <a:solidFill>
                <a:srgbClr val="FFFF00"/>
              </a:solidFill>
              <a:latin typeface="Cambria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10800000" flipV="1">
            <a:off x="3200400" y="2362200"/>
            <a:ext cx="2362200" cy="5334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486400" y="2362200"/>
            <a:ext cx="1371600" cy="3810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971800" y="28956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да</a:t>
            </a:r>
          </a:p>
        </p:txBody>
      </p:sp>
      <p:sp>
        <p:nvSpPr>
          <p:cNvPr id="29" name="Стрелка вниз 28"/>
          <p:cNvSpPr/>
          <p:nvPr/>
        </p:nvSpPr>
        <p:spPr>
          <a:xfrm>
            <a:off x="3048000" y="3200400"/>
            <a:ext cx="381000" cy="3048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514600" y="3581400"/>
            <a:ext cx="220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FF"/>
                </a:solidFill>
                <a:latin typeface="Cambria" pitchFamily="18" charset="0"/>
              </a:rPr>
              <a:t>Пиши </a:t>
            </a:r>
            <a:r>
              <a:rPr lang="ru-RU" b="1" i="1">
                <a:solidFill>
                  <a:srgbClr val="FF00FF"/>
                </a:solidFill>
                <a:latin typeface="Cambria" pitchFamily="18" charset="0"/>
              </a:rPr>
              <a:t>РАЗДЕЛЬНО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438400" y="4343400"/>
            <a:ext cx="220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mbria" pitchFamily="18" charset="0"/>
              </a:rPr>
              <a:t>Поле  НЕ  распахано  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629400" y="26670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  НЕТ</a:t>
            </a:r>
          </a:p>
        </p:txBody>
      </p:sp>
      <p:sp>
        <p:nvSpPr>
          <p:cNvPr id="34" name="Стрелка вниз 33"/>
          <p:cNvSpPr/>
          <p:nvPr/>
        </p:nvSpPr>
        <p:spPr>
          <a:xfrm flipH="1">
            <a:off x="6934200" y="3048000"/>
            <a:ext cx="304800" cy="3048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638800" y="3352800"/>
            <a:ext cx="320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FFFF00"/>
                </a:solidFill>
                <a:latin typeface="Cambria" pitchFamily="18" charset="0"/>
              </a:rPr>
              <a:t>3. Есть ПРОТИВОПОСТАВЛЕНИЕ с   союзом А </a:t>
            </a:r>
            <a:r>
              <a:rPr lang="en-US" i="1">
                <a:solidFill>
                  <a:srgbClr val="FFFF00"/>
                </a:solidFill>
                <a:latin typeface="Rockwell" pitchFamily="18" charset="0"/>
              </a:rPr>
              <a:t>?</a:t>
            </a:r>
            <a:endParaRPr lang="ru-RU" sz="1000" i="1">
              <a:solidFill>
                <a:srgbClr val="FFFF00"/>
              </a:solidFill>
              <a:latin typeface="Cambria" pitchFamily="18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rot="10800000" flipV="1">
            <a:off x="5638800" y="4267200"/>
            <a:ext cx="1219200" cy="3048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0200" y="44958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ДА</a:t>
            </a:r>
          </a:p>
        </p:txBody>
      </p:sp>
      <p:sp>
        <p:nvSpPr>
          <p:cNvPr id="39" name="Стрелка вниз 38"/>
          <p:cNvSpPr/>
          <p:nvPr/>
        </p:nvSpPr>
        <p:spPr>
          <a:xfrm>
            <a:off x="5638800" y="4800600"/>
            <a:ext cx="76200" cy="3810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572000" y="5181600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FF"/>
                </a:solidFill>
                <a:latin typeface="Cambria" pitchFamily="18" charset="0"/>
              </a:rPr>
              <a:t>Пиши </a:t>
            </a:r>
            <a:r>
              <a:rPr lang="ru-RU" i="1">
                <a:solidFill>
                  <a:srgbClr val="FF00FF"/>
                </a:solidFill>
                <a:latin typeface="Cambria" pitchFamily="18" charset="0"/>
              </a:rPr>
              <a:t>РАЗДЕЛЬНО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6934200" y="4267200"/>
            <a:ext cx="1143000" cy="2286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8001000" y="44196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НЕТ</a:t>
            </a:r>
          </a:p>
        </p:txBody>
      </p:sp>
      <p:sp>
        <p:nvSpPr>
          <p:cNvPr id="46" name="Стрелка вниз 45"/>
          <p:cNvSpPr/>
          <p:nvPr/>
        </p:nvSpPr>
        <p:spPr>
          <a:xfrm>
            <a:off x="8077200" y="4724400"/>
            <a:ext cx="152400" cy="3048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858000" y="4953000"/>
            <a:ext cx="228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FFFF00"/>
                </a:solidFill>
                <a:latin typeface="Cambria" pitchFamily="18" charset="0"/>
              </a:rPr>
              <a:t>4. Есть зависимые слова </a:t>
            </a:r>
            <a:r>
              <a:rPr lang="en-US" i="1">
                <a:solidFill>
                  <a:srgbClr val="FFFF00"/>
                </a:solidFill>
                <a:latin typeface="Rockwell" pitchFamily="18" charset="0"/>
              </a:rPr>
              <a:t>?</a:t>
            </a:r>
            <a:endParaRPr lang="ru-RU" i="1">
              <a:solidFill>
                <a:srgbClr val="FFFF00"/>
              </a:solidFill>
              <a:latin typeface="Cambria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rot="5400000">
            <a:off x="7295356" y="4972844"/>
            <a:ext cx="268288" cy="11430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705600" y="57150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ДА</a:t>
            </a:r>
          </a:p>
        </p:txBody>
      </p:sp>
      <p:sp>
        <p:nvSpPr>
          <p:cNvPr id="57" name="Стрелка вниз 56"/>
          <p:cNvSpPr/>
          <p:nvPr/>
        </p:nvSpPr>
        <p:spPr>
          <a:xfrm>
            <a:off x="6934200" y="6019800"/>
            <a:ext cx="46038" cy="2286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6019800" y="6019800"/>
            <a:ext cx="2057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FF"/>
                </a:solidFill>
                <a:latin typeface="Cambria" pitchFamily="18" charset="0"/>
              </a:rPr>
              <a:t>Пиши</a:t>
            </a:r>
            <a:endParaRPr lang="en-US" sz="2000" b="1">
              <a:solidFill>
                <a:srgbClr val="FF00FF"/>
              </a:solidFill>
              <a:latin typeface="Rockwell" pitchFamily="18" charset="0"/>
            </a:endParaRPr>
          </a:p>
          <a:p>
            <a:r>
              <a:rPr lang="ru-RU" sz="2000" b="1" i="1">
                <a:solidFill>
                  <a:srgbClr val="FF00FF"/>
                </a:solidFill>
                <a:latin typeface="Cambria" pitchFamily="18" charset="0"/>
              </a:rPr>
              <a:t> раздельно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 rot="16200000" flipH="1">
            <a:off x="8324056" y="5087144"/>
            <a:ext cx="268288" cy="9144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8572500" y="5715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НЕТ</a:t>
            </a:r>
          </a:p>
        </p:txBody>
      </p:sp>
      <p:sp>
        <p:nvSpPr>
          <p:cNvPr id="62" name="Стрелка вниз 61"/>
          <p:cNvSpPr/>
          <p:nvPr/>
        </p:nvSpPr>
        <p:spPr>
          <a:xfrm>
            <a:off x="8839200" y="6019800"/>
            <a:ext cx="46038" cy="3048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848600" y="6096000"/>
            <a:ext cx="190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FF"/>
                </a:solidFill>
                <a:latin typeface="Cambria" pitchFamily="18" charset="0"/>
              </a:rPr>
              <a:t>    Пиши</a:t>
            </a:r>
            <a:endParaRPr lang="en-US" b="1">
              <a:solidFill>
                <a:srgbClr val="FF00FF"/>
              </a:solidFill>
              <a:latin typeface="Rockwell" pitchFamily="18" charset="0"/>
            </a:endParaRPr>
          </a:p>
          <a:p>
            <a:r>
              <a:rPr lang="ru-RU" b="1" i="1">
                <a:solidFill>
                  <a:srgbClr val="FF00FF"/>
                </a:solidFill>
                <a:latin typeface="Cambria" pitchFamily="18" charset="0"/>
              </a:rPr>
              <a:t>        </a:t>
            </a:r>
            <a:r>
              <a:rPr lang="ru-RU" sz="1400" b="1" i="1">
                <a:solidFill>
                  <a:srgbClr val="FF00FF"/>
                </a:solidFill>
                <a:latin typeface="Cambria" pitchFamily="18" charset="0"/>
              </a:rPr>
              <a:t>СЛИТНО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9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20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7" grpId="0" animBg="1"/>
      <p:bldP spid="18" grpId="0" animBg="1"/>
      <p:bldP spid="19" grpId="0"/>
      <p:bldP spid="20" grpId="0"/>
      <p:bldP spid="21" grpId="0"/>
      <p:bldP spid="28" grpId="0"/>
      <p:bldP spid="29" grpId="0" animBg="1"/>
      <p:bldP spid="30" grpId="0"/>
      <p:bldP spid="32" grpId="0"/>
      <p:bldP spid="33" grpId="0"/>
      <p:bldP spid="34" grpId="0" animBg="1"/>
      <p:bldP spid="35" grpId="0"/>
      <p:bldP spid="38" grpId="0"/>
      <p:bldP spid="39" grpId="0" animBg="1"/>
      <p:bldP spid="41" grpId="0"/>
      <p:bldP spid="45" grpId="0"/>
      <p:bldP spid="46" grpId="0" animBg="1"/>
      <p:bldP spid="47" grpId="0"/>
      <p:bldP spid="56" grpId="0"/>
      <p:bldP spid="57" grpId="0" animBg="1"/>
      <p:bldP spid="58" grpId="0"/>
      <p:bldP spid="61" grpId="0"/>
      <p:bldP spid="62" grpId="0" animBg="1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extBox 1"/>
          <p:cNvSpPr txBox="1">
            <a:spLocks noChangeArrowheads="1"/>
          </p:cNvSpPr>
          <p:nvPr/>
        </p:nvSpPr>
        <p:spPr bwMode="auto">
          <a:xfrm>
            <a:off x="685800" y="9144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onstantia" pitchFamily="18" charset="0"/>
              </a:rPr>
              <a:t>    Продолжите высказывания:</a:t>
            </a:r>
          </a:p>
          <a:p>
            <a:endParaRPr lang="ru-RU" sz="2800" b="1">
              <a:latin typeface="Constantia" pitchFamily="18" charset="0"/>
            </a:endParaRPr>
          </a:p>
          <a:p>
            <a:endParaRPr lang="ru-RU" sz="2800" b="1">
              <a:latin typeface="Constantia" pitchFamily="18" charset="0"/>
            </a:endParaRPr>
          </a:p>
          <a:p>
            <a:r>
              <a:rPr lang="ru-RU" sz="3200" b="1" i="1">
                <a:solidFill>
                  <a:schemeClr val="bg1"/>
                </a:solidFill>
                <a:latin typeface="Constantia" pitchFamily="18" charset="0"/>
              </a:rPr>
              <a:t>       </a:t>
            </a:r>
            <a:r>
              <a:rPr lang="ru-RU" sz="3600" b="1" i="1">
                <a:solidFill>
                  <a:schemeClr val="bg1"/>
                </a:solidFill>
                <a:latin typeface="Constantia" pitchFamily="18" charset="0"/>
              </a:rPr>
              <a:t>Сегодня на уроке я узнал(а), что слитно с НЕ пишутся причастия, не ……………...без НЕ-  .</a:t>
            </a:r>
          </a:p>
          <a:p>
            <a:endParaRPr lang="ru-RU" sz="3600" b="1" i="1">
              <a:solidFill>
                <a:schemeClr val="bg1"/>
              </a:solidFill>
              <a:latin typeface="Constantia" pitchFamily="18" charset="0"/>
            </a:endParaRPr>
          </a:p>
          <a:p>
            <a:r>
              <a:rPr lang="ru-RU" sz="3600" b="1" i="1">
                <a:solidFill>
                  <a:schemeClr val="bg1"/>
                </a:solidFill>
                <a:latin typeface="Constantia" pitchFamily="18" charset="0"/>
              </a:rPr>
              <a:t>        Слитно с НЕ пишутся полные причастия, не.……………………   .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304800"/>
            <a:ext cx="6593787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Цели урока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1676400"/>
            <a:ext cx="77724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Знать</a:t>
            </a:r>
            <a:r>
              <a:rPr lang="ru-RU" sz="3600" b="1" i="1"/>
              <a:t>:</a:t>
            </a:r>
            <a:r>
              <a:rPr lang="ru-RU" sz="3600" i="1"/>
              <a:t> условия слитного и раздельного  написания НЕ с причастием.</a:t>
            </a:r>
          </a:p>
          <a:p>
            <a:endParaRPr lang="ru-RU"/>
          </a:p>
          <a:p>
            <a:r>
              <a:rPr lang="ru-RU" sz="4000" b="1"/>
              <a:t>Уметь:</a:t>
            </a:r>
            <a:r>
              <a:rPr lang="ru-RU"/>
              <a:t> </a:t>
            </a:r>
            <a:r>
              <a:rPr lang="ru-RU" sz="3200" i="1"/>
              <a:t>применять правило на практике, различать приставку НЕ-   и частицу 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4" descr="MCj042334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692150"/>
            <a:ext cx="13684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0" name="Picture 5" descr="MCj0423343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852738"/>
            <a:ext cx="10239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1" name="Picture 6" descr="MCj0423311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5013325"/>
            <a:ext cx="960437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2" name="Text Box 8"/>
          <p:cNvSpPr txBox="1">
            <a:spLocks noChangeArrowheads="1"/>
          </p:cNvSpPr>
          <p:nvPr/>
        </p:nvSpPr>
        <p:spPr bwMode="auto">
          <a:xfrm>
            <a:off x="2268538" y="0"/>
            <a:ext cx="4608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u="sng">
                <a:latin typeface="Times New Roman" pitchFamily="18" charset="0"/>
              </a:rPr>
              <a:t>Условные обозначения:</a:t>
            </a:r>
          </a:p>
        </p:txBody>
      </p:sp>
      <p:sp>
        <p:nvSpPr>
          <p:cNvPr id="89093" name="Text Box 9"/>
          <p:cNvSpPr txBox="1">
            <a:spLocks noChangeArrowheads="1"/>
          </p:cNvSpPr>
          <p:nvPr/>
        </p:nvSpPr>
        <p:spPr bwMode="auto">
          <a:xfrm>
            <a:off x="2484438" y="1196975"/>
            <a:ext cx="554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Times New Roman" pitchFamily="18" charset="0"/>
              </a:rPr>
              <a:t> -  правило для заучивания</a:t>
            </a:r>
          </a:p>
        </p:txBody>
      </p:sp>
      <p:sp>
        <p:nvSpPr>
          <p:cNvPr id="89094" name="Text Box 10"/>
          <p:cNvSpPr txBox="1">
            <a:spLocks noChangeArrowheads="1"/>
          </p:cNvSpPr>
          <p:nvPr/>
        </p:nvSpPr>
        <p:spPr bwMode="auto">
          <a:xfrm>
            <a:off x="2627313" y="3429000"/>
            <a:ext cx="453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- решение теста</a:t>
            </a:r>
          </a:p>
        </p:txBody>
      </p:sp>
      <p:sp>
        <p:nvSpPr>
          <p:cNvPr id="89095" name="Text Box 11"/>
          <p:cNvSpPr txBox="1">
            <a:spLocks noChangeArrowheads="1"/>
          </p:cNvSpPr>
          <p:nvPr/>
        </p:nvSpPr>
        <p:spPr bwMode="auto">
          <a:xfrm>
            <a:off x="2987675" y="5373688"/>
            <a:ext cx="5472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- вопрос для обдумывания</a:t>
            </a:r>
          </a:p>
        </p:txBody>
      </p:sp>
      <p:pic>
        <p:nvPicPr>
          <p:cNvPr id="89096" name="Picture 4" descr="MCj042334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13684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7" name="Picture 5" descr="MCj0423343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819400"/>
            <a:ext cx="102393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8" name="Picture 6" descr="MCj0423311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953000"/>
            <a:ext cx="96043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7924800" cy="5108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+mn-lt"/>
                <a:cs typeface="+mn-cs"/>
              </a:rPr>
              <a:t>Спишите, раскрывая скобки, вставляя пропущенные буквы, расставляя знаки препинания.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Я (не) поверю, что есть на земле скучные места! Красив наш край! Пр…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буждают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вообр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..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жение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 (не)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объятные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просторы   НЕ  тронутых  плугом ковыльных степей. Родная степь нельзя (не) любить твои   необозримые просторы.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+mn-lt"/>
                <a:cs typeface="+mn-cs"/>
              </a:rPr>
              <a:t>Найдите и подчеркните как члены предложения причастный оборот и одиночное причастие.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381000"/>
            <a:ext cx="746760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Я не поверю, что есть на земле скучные места! Красив наш край! Пр</a:t>
            </a:r>
            <a:r>
              <a:rPr lang="ru-RU" sz="40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о</a:t>
            </a:r>
            <a:r>
              <a:rPr lang="ru-RU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буждают  вообр</a:t>
            </a:r>
            <a:r>
              <a:rPr lang="ru-RU" sz="40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а</a:t>
            </a:r>
            <a:r>
              <a:rPr lang="ru-RU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жение  н</a:t>
            </a:r>
            <a:r>
              <a:rPr lang="ru-RU" sz="40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ео</a:t>
            </a:r>
            <a:r>
              <a:rPr lang="ru-RU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бъятные просторы   НЕ  тронутых  плугом ковыльных степей. Родная степь</a:t>
            </a:r>
            <a:r>
              <a:rPr lang="ru-RU" sz="40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, </a:t>
            </a:r>
            <a:r>
              <a:rPr lang="ru-RU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нельзя н</a:t>
            </a:r>
            <a:r>
              <a:rPr lang="ru-RU" sz="40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е </a:t>
            </a:r>
            <a:r>
              <a:rPr lang="ru-RU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любить твои   необозримые просторы.</a:t>
            </a:r>
            <a:endParaRPr lang="ru-RU" sz="4000" b="1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MCj042331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362200"/>
            <a:ext cx="96043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09800" y="1676400"/>
            <a:ext cx="54102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u="sng">
                <a:latin typeface="Constantia" pitchFamily="18" charset="0"/>
              </a:rPr>
              <a:t>НЕ  Т</a:t>
            </a:r>
            <a:r>
              <a:rPr lang="ru-RU" sz="3200" b="1" i="1">
                <a:latin typeface="Constantia" pitchFamily="18" charset="0"/>
              </a:rPr>
              <a:t>РОНУТЫЕ ПЛУГОМ</a:t>
            </a:r>
          </a:p>
          <a:p>
            <a:r>
              <a:rPr lang="ru-RU" sz="3200" b="1" i="1">
                <a:latin typeface="Constantia" pitchFamily="18" charset="0"/>
              </a:rPr>
              <a:t>СТЕПИ</a:t>
            </a:r>
          </a:p>
          <a:p>
            <a:endParaRPr lang="ru-RU" sz="3200" b="1" i="1">
              <a:latin typeface="Constantia" pitchFamily="18" charset="0"/>
            </a:endParaRPr>
          </a:p>
          <a:p>
            <a:endParaRPr lang="ru-RU" sz="3200" b="1" i="1">
              <a:latin typeface="Constantia" pitchFamily="18" charset="0"/>
            </a:endParaRPr>
          </a:p>
          <a:p>
            <a:r>
              <a:rPr lang="ru-RU" sz="3200" b="1" i="1">
                <a:latin typeface="Constantia" pitchFamily="18" charset="0"/>
              </a:rPr>
              <a:t>Н</a:t>
            </a:r>
            <a:r>
              <a:rPr lang="ru-RU" sz="3200" b="1" i="1" u="sng">
                <a:latin typeface="Constantia" pitchFamily="18" charset="0"/>
              </a:rPr>
              <a:t>ЕО</a:t>
            </a:r>
            <a:r>
              <a:rPr lang="ru-RU" sz="3200" b="1" i="1">
                <a:latin typeface="Constantia" pitchFamily="18" charset="0"/>
              </a:rPr>
              <a:t>БОЗРИМЫЕ ПРОСТОРЫ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9000" y="1295400"/>
            <a:ext cx="1476375" cy="4098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40" b="1" dirty="0">
                <a:latin typeface="+mn-lt"/>
                <a:cs typeface="+mn-cs"/>
              </a:rPr>
              <a:t>?</a:t>
            </a:r>
            <a:endParaRPr lang="ru-RU" sz="2604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WordArt 4"/>
          <p:cNvSpPr>
            <a:spLocks noChangeArrowheads="1" noChangeShapeType="1" noTextEdit="1"/>
          </p:cNvSpPr>
          <p:nvPr/>
        </p:nvSpPr>
        <p:spPr bwMode="auto">
          <a:xfrm>
            <a:off x="2195513" y="1484313"/>
            <a:ext cx="4518025" cy="273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Не слитно?</a:t>
            </a:r>
          </a:p>
          <a:p>
            <a:pPr algn="ctr"/>
            <a:endParaRPr lang="ru-RU" sz="3600" b="1" i="1" kern="1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660066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b="1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Не раздельно?</a:t>
            </a:r>
          </a:p>
        </p:txBody>
      </p:sp>
      <p:sp>
        <p:nvSpPr>
          <p:cNvPr id="93186" name="WordArt 21"/>
          <p:cNvSpPr>
            <a:spLocks noChangeArrowheads="1" noChangeShapeType="1" noTextEdit="1"/>
          </p:cNvSpPr>
          <p:nvPr/>
        </p:nvSpPr>
        <p:spPr bwMode="auto">
          <a:xfrm rot="-1145609">
            <a:off x="611188" y="4762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  <p:sp>
        <p:nvSpPr>
          <p:cNvPr id="93187" name="WordArt 22"/>
          <p:cNvSpPr>
            <a:spLocks noChangeArrowheads="1" noChangeShapeType="1" noTextEdit="1"/>
          </p:cNvSpPr>
          <p:nvPr/>
        </p:nvSpPr>
        <p:spPr bwMode="auto">
          <a:xfrm rot="1059430">
            <a:off x="7812088" y="4762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  <p:sp>
        <p:nvSpPr>
          <p:cNvPr id="93188" name="WordArt 23"/>
          <p:cNvSpPr>
            <a:spLocks noChangeArrowheads="1" noChangeShapeType="1" noTextEdit="1"/>
          </p:cNvSpPr>
          <p:nvPr/>
        </p:nvSpPr>
        <p:spPr bwMode="auto">
          <a:xfrm rot="-2675057">
            <a:off x="827088" y="57340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  <p:sp>
        <p:nvSpPr>
          <p:cNvPr id="93189" name="WordArt 24"/>
          <p:cNvSpPr>
            <a:spLocks noChangeArrowheads="1" noChangeShapeType="1" noTextEdit="1"/>
          </p:cNvSpPr>
          <p:nvPr/>
        </p:nvSpPr>
        <p:spPr bwMode="auto">
          <a:xfrm rot="2652958">
            <a:off x="8027988" y="5734050"/>
            <a:ext cx="704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lt"/>
                <a:ea typeface="+mn-lt"/>
                <a:cs typeface="+mn-lt"/>
              </a:rPr>
              <a:t>НЕ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9600" y="1676400"/>
          <a:ext cx="39624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</a:tblGrid>
              <a:tr h="62836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        Пишется слитно</a:t>
                      </a:r>
                      <a:endParaRPr lang="ru-RU" sz="2800" dirty="0"/>
                    </a:p>
                  </a:txBody>
                  <a:tcPr/>
                </a:tc>
              </a:tr>
              <a:tr h="4324635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Причастие</a:t>
                      </a:r>
                      <a:r>
                        <a:rPr lang="ru-RU" sz="2400" baseline="0" dirty="0" smtClean="0"/>
                        <a:t> без </a:t>
                      </a:r>
                      <a:r>
                        <a:rPr lang="ru-RU" sz="2400" b="1" baseline="0" dirty="0" smtClean="0"/>
                        <a:t>НЕ 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err="1" smtClean="0"/>
                        <a:t>не</a:t>
                      </a:r>
                      <a:r>
                        <a:rPr lang="ru-RU" sz="2400" baseline="0" dirty="0" smtClean="0"/>
                        <a:t> употребляется: </a:t>
                      </a:r>
                      <a:r>
                        <a:rPr lang="ru-RU" sz="2000" b="1" i="1" baseline="0" dirty="0" smtClean="0">
                          <a:solidFill>
                            <a:srgbClr val="FF0000"/>
                          </a:solidFill>
                        </a:rPr>
                        <a:t>недоумевающий.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baseline="0" dirty="0" smtClean="0"/>
                        <a:t>Полное причастие без зависимых слов и противопоставления с союзом </a:t>
                      </a:r>
                      <a:r>
                        <a:rPr lang="ru-RU" sz="2400" b="1" i="1" baseline="0" dirty="0" smtClean="0">
                          <a:solidFill>
                            <a:srgbClr val="002060"/>
                          </a:solidFill>
                        </a:rPr>
                        <a:t>А</a:t>
                      </a:r>
                      <a:r>
                        <a:rPr lang="ru-RU" sz="2400" baseline="0" dirty="0" smtClean="0"/>
                        <a:t>:</a:t>
                      </a:r>
                      <a:r>
                        <a:rPr lang="ru-RU" baseline="0" dirty="0" smtClean="0"/>
                        <a:t>                 </a:t>
                      </a:r>
                      <a:r>
                        <a:rPr lang="ru-RU" sz="2000" b="1" i="1" baseline="0" dirty="0" smtClean="0">
                          <a:solidFill>
                            <a:srgbClr val="FF0000"/>
                          </a:solidFill>
                        </a:rPr>
                        <a:t>неубранные поля.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2000" b="1" i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800600" y="304800"/>
          <a:ext cx="41148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638033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  Пишется раздельно</a:t>
                      </a:r>
                      <a:endParaRPr lang="ru-RU" sz="2800" dirty="0"/>
                    </a:p>
                  </a:txBody>
                  <a:tcPr/>
                </a:tc>
              </a:tr>
              <a:tr h="431496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Краткое причастие: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000" b="1" i="1" baseline="0" dirty="0" smtClean="0">
                          <a:solidFill>
                            <a:srgbClr val="FF0000"/>
                          </a:solidFill>
                        </a:rPr>
                        <a:t>поля не убраны.</a:t>
                      </a:r>
                      <a:endParaRPr lang="ru-RU" sz="2000" b="1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Полное причастие при наличии зависимых слов: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2000" b="1" i="1" baseline="0" dirty="0" smtClean="0">
                          <a:solidFill>
                            <a:srgbClr val="FF0000"/>
                          </a:solidFill>
                        </a:rPr>
                        <a:t>еще не убранные поля.</a:t>
                      </a:r>
                      <a:endParaRPr lang="ru-RU" sz="2000" b="1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Полное причастие при наличии противопоставления с союзом </a:t>
                      </a:r>
                      <a:r>
                        <a:rPr lang="ru-RU" sz="2400" b="1" i="1" dirty="0" smtClean="0">
                          <a:solidFill>
                            <a:srgbClr val="002060"/>
                          </a:solidFill>
                        </a:rPr>
                        <a:t>А</a:t>
                      </a:r>
                      <a:r>
                        <a:rPr lang="ru-RU" sz="2400" dirty="0" smtClean="0"/>
                        <a:t>: </a:t>
                      </a:r>
                      <a:r>
                        <a:rPr lang="ru-RU" sz="2000" b="1" i="1" dirty="0" smtClean="0">
                          <a:solidFill>
                            <a:srgbClr val="FF0000"/>
                          </a:solidFill>
                        </a:rPr>
                        <a:t>не написанный,</a:t>
                      </a:r>
                      <a:r>
                        <a:rPr lang="ru-RU" sz="2000" b="1" i="1" baseline="0" dirty="0" smtClean="0">
                          <a:solidFill>
                            <a:srgbClr val="FF0000"/>
                          </a:solidFill>
                        </a:rPr>
                        <a:t> а напечатанный текст.</a:t>
                      </a:r>
                      <a:endParaRPr lang="ru-RU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4" descr="MCj042334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13684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MCj042334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33400"/>
            <a:ext cx="102393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52600" y="533400"/>
            <a:ext cx="6934200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+mn-lt"/>
                <a:cs typeface="+mn-cs"/>
              </a:rPr>
              <a:t>Объясните написание НЕ с причастием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  <a:cs typeface="+mn-cs"/>
              </a:rPr>
              <a:t>Трава  НЕ скошена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А) пишется раздельно, так как есть зависимое слово;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Б) пишется раздельно, так как  это краткое причастие.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  <a:cs typeface="+mn-cs"/>
              </a:rPr>
              <a:t>2. Ничем НЕ нарушаемая тишина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А) пишется раздельно, так как есть зависимое слово;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Б) пишется раздельно, так как  это краткое причастие.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  <a:cs typeface="+mn-cs"/>
              </a:rPr>
              <a:t>3. Нескошенный луг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А) пишется слитно, так как  причастие не употребляется без НЕ;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Б) пишется слитно, так как это полное причастие без противопоставления и зависимых слов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  <a:cs typeface="+mn-cs"/>
              </a:rPr>
              <a:t>4. НЕ сжатая вовремя рожь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А)  пишется раздельно, так как есть зависимое слово;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Б) пишется раздельно, так как  это краткое причастие</a:t>
            </a:r>
            <a:r>
              <a:rPr lang="ru-RU" dirty="0">
                <a:latin typeface="+mn-lt"/>
                <a:cs typeface="+mn-cs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Другая 2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47295D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325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16</vt:i4>
      </vt:variant>
      <vt:variant>
        <vt:lpstr>Шаблон оформления</vt:lpstr>
      </vt:variant>
      <vt:variant>
        <vt:i4>36</vt:i4>
      </vt:variant>
      <vt:variant>
        <vt:lpstr>Заголовки слайдов</vt:lpstr>
      </vt:variant>
      <vt:variant>
        <vt:i4>11</vt:i4>
      </vt:variant>
    </vt:vector>
  </HeadingPairs>
  <TitlesOfParts>
    <vt:vector size="63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Franklin Gothic Book</vt:lpstr>
      <vt:lpstr>Constantia</vt:lpstr>
      <vt:lpstr>Rockwell</vt:lpstr>
      <vt:lpstr>Lucida Sans</vt:lpstr>
      <vt:lpstr>Book Antiqua</vt:lpstr>
      <vt:lpstr>Trebuchet MS</vt:lpstr>
      <vt:lpstr>Georgia</vt:lpstr>
      <vt:lpstr>Times New Roman</vt:lpstr>
      <vt:lpstr>Cambria</vt:lpstr>
      <vt:lpstr>Метро</vt:lpstr>
      <vt:lpstr>Техническая</vt:lpstr>
      <vt:lpstr>Бумажная</vt:lpstr>
      <vt:lpstr>Литейная</vt:lpstr>
      <vt:lpstr>1_Бумажная</vt:lpstr>
      <vt:lpstr>Апекс</vt:lpstr>
      <vt:lpstr>Городская</vt:lpstr>
      <vt:lpstr>Метро</vt:lpstr>
      <vt:lpstr>Метро</vt:lpstr>
      <vt:lpstr>Метро</vt:lpstr>
      <vt:lpstr>Метро</vt:lpstr>
      <vt:lpstr>Метро</vt:lpstr>
      <vt:lpstr>Метро</vt:lpstr>
      <vt:lpstr>Техническая</vt:lpstr>
      <vt:lpstr>Техническая</vt:lpstr>
      <vt:lpstr>Техническая</vt:lpstr>
      <vt:lpstr>Техническая</vt:lpstr>
      <vt:lpstr>Техническая</vt:lpstr>
      <vt:lpstr>Бумажная</vt:lpstr>
      <vt:lpstr>Бумажная</vt:lpstr>
      <vt:lpstr>Бумажная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1_Бумажная</vt:lpstr>
      <vt:lpstr>1_Бумажная</vt:lpstr>
      <vt:lpstr>1_Бумажная</vt:lpstr>
      <vt:lpstr>Апекс</vt:lpstr>
      <vt:lpstr>Городская</vt:lpstr>
      <vt:lpstr>Городская</vt:lpstr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66</cp:revision>
  <dcterms:modified xsi:type="dcterms:W3CDTF">2012-11-12T17:30:54Z</dcterms:modified>
</cp:coreProperties>
</file>