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63" r:id="rId2"/>
    <p:sldId id="262" r:id="rId3"/>
    <p:sldId id="259" r:id="rId4"/>
    <p:sldId id="260" r:id="rId5"/>
    <p:sldId id="261" r:id="rId6"/>
    <p:sldId id="258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74" r:id="rId16"/>
    <p:sldId id="277" r:id="rId17"/>
    <p:sldId id="278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3" r:id="rId39"/>
    <p:sldId id="304" r:id="rId40"/>
    <p:sldId id="306" r:id="rId41"/>
    <p:sldId id="307" r:id="rId42"/>
    <p:sldId id="308" r:id="rId43"/>
    <p:sldId id="309" r:id="rId44"/>
    <p:sldId id="310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11" r:id="rId54"/>
    <p:sldId id="312" r:id="rId55"/>
    <p:sldId id="313" r:id="rId56"/>
    <p:sldId id="322" r:id="rId57"/>
    <p:sldId id="323" r:id="rId58"/>
    <p:sldId id="324" r:id="rId59"/>
    <p:sldId id="326" r:id="rId60"/>
    <p:sldId id="327" r:id="rId61"/>
    <p:sldId id="328" r:id="rId62"/>
    <p:sldId id="257" r:id="rId63"/>
    <p:sldId id="305" r:id="rId64"/>
    <p:sldId id="32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60" autoAdjust="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0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E7C1E-5315-4FC3-97C0-8CDEE083A9A4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81F77-1CED-4479-9EF9-4A1737670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81F77-1CED-4479-9EF9-4A17376702CC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B535A-025D-4798-99DE-4437DC466D0C}" type="datetimeFigureOut">
              <a:rPr lang="ru-RU" smtClean="0"/>
              <a:pPr/>
              <a:t>17.10.2010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4891A-31DD-4907-9260-8E39D6DD5F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r.ru/books/p183535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diary.ru/userdir/7/4/1/9/741909/3152580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i-khimki.narod.ru/hud_gal/Hud_gal1/big/1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16.xml"/><Relationship Id="rId18" Type="http://schemas.openxmlformats.org/officeDocument/2006/relationships/slide" Target="slide36.xml"/><Relationship Id="rId26" Type="http://schemas.openxmlformats.org/officeDocument/2006/relationships/slide" Target="slide50.xml"/><Relationship Id="rId3" Type="http://schemas.openxmlformats.org/officeDocument/2006/relationships/slide" Target="slide6.xml"/><Relationship Id="rId21" Type="http://schemas.openxmlformats.org/officeDocument/2006/relationships/slide" Target="slide40.xml"/><Relationship Id="rId7" Type="http://schemas.openxmlformats.org/officeDocument/2006/relationships/slide" Target="slide12.xml"/><Relationship Id="rId12" Type="http://schemas.openxmlformats.org/officeDocument/2006/relationships/slide" Target="slide32.xml"/><Relationship Id="rId17" Type="http://schemas.openxmlformats.org/officeDocument/2006/relationships/slide" Target="slide22.xml"/><Relationship Id="rId25" Type="http://schemas.openxmlformats.org/officeDocument/2006/relationships/slide" Target="slide48.xml"/><Relationship Id="rId2" Type="http://schemas.openxmlformats.org/officeDocument/2006/relationships/image" Target="../media/image1.jpeg"/><Relationship Id="rId16" Type="http://schemas.openxmlformats.org/officeDocument/2006/relationships/slide" Target="slide20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30.xml"/><Relationship Id="rId24" Type="http://schemas.openxmlformats.org/officeDocument/2006/relationships/slide" Target="slide44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46.xml"/><Relationship Id="rId10" Type="http://schemas.openxmlformats.org/officeDocument/2006/relationships/slide" Target="slide28.xml"/><Relationship Id="rId19" Type="http://schemas.openxmlformats.org/officeDocument/2006/relationships/slide" Target="slide34.xml"/><Relationship Id="rId4" Type="http://schemas.openxmlformats.org/officeDocument/2006/relationships/slide" Target="slide4.xml"/><Relationship Id="rId9" Type="http://schemas.openxmlformats.org/officeDocument/2006/relationships/slide" Target="slide24.xml"/><Relationship Id="rId14" Type="http://schemas.openxmlformats.org/officeDocument/2006/relationships/slide" Target="slide14.xml"/><Relationship Id="rId22" Type="http://schemas.openxmlformats.org/officeDocument/2006/relationships/slide" Target="slide42.xml"/><Relationship Id="rId27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1.bp.blogspot.com/_1oeI_YTvkMU/SYlmJ5D-JDI/AAAAAAAAPO4/eLuUhdOEpTs/s400/Vrubel_Anna-Karenina_with-son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museum.rosneft.ru/pics/1860/1863_2-c_big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7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image" Target="../media/image1.jpeg"/><Relationship Id="rId7" Type="http://schemas.openxmlformats.org/officeDocument/2006/relationships/slide" Target="slide5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Relationship Id="rId9" Type="http://schemas.openxmlformats.org/officeDocument/2006/relationships/slide" Target="slide6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bibnout.ru/chehov/images/p19_max_tol.jpg" TargetMode="External"/><Relationship Id="rId13" Type="http://schemas.openxmlformats.org/officeDocument/2006/relationships/hyperlink" Target="http://www.ruslania.com/pictures/big/9785395003546.jpg" TargetMode="External"/><Relationship Id="rId18" Type="http://schemas.openxmlformats.org/officeDocument/2006/relationships/hyperlink" Target="http://1.bp.blogspot.com/_1oeI_YTvkMU/SYlmJ5D-JDI/AAAAAAAAPO4/eLuUhdOEpTs/s400/Vrubel_Anna-Karenina_with-son.jpg" TargetMode="External"/><Relationship Id="rId3" Type="http://schemas.openxmlformats.org/officeDocument/2006/relationships/hyperlink" Target="http://www.gameshows.ru/w/images/6/6b/%D0%A1%D0%98%D0%9B%D0%BE%D0%B3%D0%BE.jpg" TargetMode="External"/><Relationship Id="rId21" Type="http://schemas.openxmlformats.org/officeDocument/2006/relationships/hyperlink" Target="http://www.kid.ru/forum/uploads/member/013/345/post-60-1194973439.jpg" TargetMode="External"/><Relationship Id="rId7" Type="http://schemas.openxmlformats.org/officeDocument/2006/relationships/hyperlink" Target="http://www.educ.fc.ul.pt/docentes/opombo/filed/index.2.jpg%20&#1087;&#1086;&#1088;&#1090;&#1088;&#1077;&#1090;%20&#1046;.&#1046;.&#1056;&#1091;&#1089;&#1089;&#1086;" TargetMode="External"/><Relationship Id="rId12" Type="http://schemas.openxmlformats.org/officeDocument/2006/relationships/hyperlink" Target="http://img.labirint.ru/images/books4/177045/big.jpg" TargetMode="External"/><Relationship Id="rId17" Type="http://schemas.openxmlformats.org/officeDocument/2006/relationships/hyperlink" Target="http://www.dsi-khimki.narod.ru/hud_gal/Hud_gal1/big/10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childrenpedia.org/11/9.files/image051.jpg" TargetMode="External"/><Relationship Id="rId20" Type="http://schemas.openxmlformats.org/officeDocument/2006/relationships/hyperlink" Target="http://img.labirint.ru/images/comments_pic/0927/02labc0mp124655258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zon.ru/multimedia/books_covers/1001535942.jpg" TargetMode="External"/><Relationship Id="rId11" Type="http://schemas.openxmlformats.org/officeDocument/2006/relationships/hyperlink" Target="http://www.char.ru/books/p183535.jpg" TargetMode="External"/><Relationship Id="rId5" Type="http://schemas.openxmlformats.org/officeDocument/2006/relationships/hyperlink" Target="http://turometr.s3.amazonaws.com/images/other/tour/01/26/94/2010/06/21/849fcf_700px.jpg" TargetMode="External"/><Relationship Id="rId15" Type="http://schemas.openxmlformats.org/officeDocument/2006/relationships/hyperlink" Target="http://news.mail.ru/pic/c7/36/76400_source.jpg" TargetMode="External"/><Relationship Id="rId10" Type="http://schemas.openxmlformats.org/officeDocument/2006/relationships/hyperlink" Target="http://i074.radikal.ru/0901/b7/8786b3ca0784.jpg" TargetMode="External"/><Relationship Id="rId19" Type="http://schemas.openxmlformats.org/officeDocument/2006/relationships/hyperlink" Target="http://img15.nnm.ru/6/e/e/9/2/95a49dce192c2714a2fe8bf31a7_prev.jpg" TargetMode="External"/><Relationship Id="rId4" Type="http://schemas.openxmlformats.org/officeDocument/2006/relationships/hyperlink" Target="http://stat17.privet.ru/lr/0910ebcce9a4f1783a6f5db167395bcd" TargetMode="External"/><Relationship Id="rId9" Type="http://schemas.openxmlformats.org/officeDocument/2006/relationships/hyperlink" Target="http://s58.radikal.ru/i159/0811/a7/95e28a45731f.jpg" TargetMode="External"/><Relationship Id="rId14" Type="http://schemas.openxmlformats.org/officeDocument/2006/relationships/hyperlink" Target="http://www.muzcentrum.ru/img/upload/4561.jpg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://biography.sgu.ru/bio/data/files/pictures/image/36540.jpg" TargetMode="External"/><Relationship Id="rId3" Type="http://schemas.openxmlformats.org/officeDocument/2006/relationships/hyperlink" Target="http://shkolazhizni.ru/img/content/i70/70466_or.jpg" TargetMode="External"/><Relationship Id="rId7" Type="http://schemas.openxmlformats.org/officeDocument/2006/relationships/hyperlink" Target="http://www.artcatalog.ru/data_picture_new/artist_38/picture/big_500/kramskoy_45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17.vkontakte.ru/u655474/1901159/x_310ed5d884.jpg" TargetMode="External"/><Relationship Id="rId11" Type="http://schemas.openxmlformats.org/officeDocument/2006/relationships/hyperlink" Target="http://gifgallery.narod.ru/329.gif" TargetMode="External"/><Relationship Id="rId5" Type="http://schemas.openxmlformats.org/officeDocument/2006/relationships/hyperlink" Target="http://i.i.ua/photo/images/blog/4/7/1156174_2155f7fb.jpg" TargetMode="External"/><Relationship Id="rId10" Type="http://schemas.openxmlformats.org/officeDocument/2006/relationships/hyperlink" Target="http://gorkov5.ucoz.kz/Gorkii.jpg" TargetMode="External"/><Relationship Id="rId4" Type="http://schemas.openxmlformats.org/officeDocument/2006/relationships/hyperlink" Target="http://img0.liveinternet.ru/images/attach/b/2/25/9/25009524_1210843677_Vladimir_Pervuninskiy__Pod_zvuki_val_sa.jpg" TargetMode="External"/><Relationship Id="rId9" Type="http://schemas.openxmlformats.org/officeDocument/2006/relationships/hyperlink" Target="http://museum.rosneft.ru/pics/1860/1863_2-c_big.jpg" TargetMode="Externa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216024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Литературная викторина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теме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«Творчество Л.Н.Толстого»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31640" y="436510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Окунева Наталья Фёдоровна,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литературы,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МОУООШ № 27 ст. Советская</a:t>
            </a: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Краснодарского края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Новокубанского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0"/>
            <a:ext cx="68361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«СВОЯ ИГРА»</a:t>
            </a:r>
            <a:endParaRPr lang="ru-RU" sz="8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Портрет какого писателя юноша Толстой носил на груди вместо нательного креста?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2400" y="623731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1036711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Портрет Жан Жака Руссо,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писателя и мыслителя</a:t>
            </a:r>
            <a:endParaRPr lang="ru-RU" sz="5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Картинка 5 из 173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2420888"/>
            <a:ext cx="29337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021288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и когда Л.Н.Толстой встречался с Чеховым А.П. и Горьким А.М.?</a:t>
            </a:r>
            <a:endParaRPr lang="ru-RU" sz="6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10367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Крыму в 1901 – 1902 годах</a:t>
            </a:r>
            <a:endParaRPr lang="ru-RU" sz="5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Картинка 6 из 38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2492896"/>
            <a:ext cx="263842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021288"/>
            <a:ext cx="46635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«… Дубина народной войны поднялась со всей своей грозной и величественной силой и, не спрашивая ничьих вкусов и правил…, поднималась, опускалась и гвоздила французов до тех пор. Пока не погибло всё нашествие»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 – эпопея «Война и мир»</a:t>
            </a:r>
            <a:endParaRPr lang="ru-RU" sz="7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Картинка 4 из 77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4681" y="3140969"/>
            <a:ext cx="470185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5949280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32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«Матушка сидела в гостиной и разливала чай; одной рукой она придерживала чайник, другою – кран самовара, из которого вода текла через верх чайника на поднос. Но хотя она смотрела пристально, она не замечала этого, не замечала и того, что мы вошли…» 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8384" y="623731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0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Повесть  «Детство»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Картинка 23 из 75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1880" y="2348880"/>
            <a:ext cx="238125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460432" y="5949280"/>
            <a:ext cx="46635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«Потом он совсем вылез из ямы и с кинжалом пошёл прямо, тяжело хромая, навстречу врагам… вдруг он дрогнул, отшатнулся от дерева и со всего роста, как подкошенный репей, упал на лицо и уже не двигался»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8384" y="623731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32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Повесть «Хаджи – Мурат»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(смерть Хаджи – Мурата)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Картинка 17 из 1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872" y="2708920"/>
            <a:ext cx="2259251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88424" y="6021288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Файл:СИЛог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«- Вот вы скажете, что человек не может сам по себе понять, что хорошо, что дурно, что всё дело в среде, что среда заедает. А я думаю, что всё дело в случае. Я вот про себя скажу.»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02128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0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 «После бала»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www.muzcentrum.ru/img/upload/456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2276872"/>
            <a:ext cx="5334000" cy="3867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021288"/>
            <a:ext cx="46635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«Всё недоброе в сердце человека должно бы, кажется, исчезнуть в прикосновении с природой – этим </a:t>
            </a:r>
            <a:r>
              <a:rPr lang="ru-RU" sz="4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непосредственнейшим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выражением красоты и добра!»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2360" y="6093296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 «Набег»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Картинка 10 из 24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636912"/>
            <a:ext cx="4896544" cy="3536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165304"/>
            <a:ext cx="432048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«Гостиные, сплетни, балы, тщеславие, ничтожество – вот  заколдованный круг, из которого я не могу выйти…   И это глупое общество…»?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2360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АНДРЕЙ БОЛКОНСКИЙ «Война и мир»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8" name="AutoShape 2" descr="Картинка 50 из 686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828800"/>
            <a:ext cx="2657475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0" name="AutoShape 4" descr="Картинка 50 из 686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828800"/>
            <a:ext cx="2657475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0422" name="Picture 6" descr="Картинка 49 из 68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824" y="3212976"/>
            <a:ext cx="3336311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388424" y="6165304"/>
            <a:ext cx="46635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«Сколько ни делай добра людям, как ни будь привязан, видно, благодарности нельзя ожидать, Николай? Я двенадцать лет живу в этом доме и могу сказать пред Богом, Николай, что я их любил и занимался ими больше, чем ежели это были мои собственные дети…»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23731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22608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Карл Иванович  «Детство»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Картинка 28 из 65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3140968"/>
            <a:ext cx="5076825" cy="3219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5949280"/>
            <a:ext cx="466352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«Любовь? Любовь с этого дня пошла на убыль. Когда она, как это часто бывало с ней, с улыбкой на лице, задумывалась, я сейчас же вспоминал полковника на площади, и мне становилось как – то неловко и неприятно, и я стал реже видаться с ней.»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6127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 Васильевич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«После бала»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Картинка 3 из 3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5" y="2852936"/>
            <a:ext cx="2851517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316416" y="5877272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3528" y="1484784"/>
            <a:ext cx="2016125" cy="784830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БИОГРАФИЯ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ПИСАТЕЛЯ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23528" y="2564904"/>
            <a:ext cx="2016125" cy="646331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ОТКУДА ЭТИ СТРОКИ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3528" y="3573016"/>
            <a:ext cx="2016125" cy="646331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ЧЬИ ЭТО СЛОВА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23528" y="4653136"/>
            <a:ext cx="2016125" cy="646331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ЧЕЙ ЭТО ПОРТРЕТ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23528" y="5661248"/>
            <a:ext cx="2016125" cy="646331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СКАЗАЛ О Л.Н.ТОЛСТОМ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779912" y="1628800"/>
            <a:ext cx="129614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3" action="ppaction://hlinksldjump"/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2555776" y="1628800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4" action="ppaction://hlinksldjump"/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148064" y="1628800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5" action="ppaction://hlinksldjump"/>
              </a:rPr>
              <a:t>30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6372200" y="1628800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6" action="ppaction://hlinksldjump"/>
              </a:rPr>
              <a:t>40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7668344" y="1628800"/>
            <a:ext cx="93610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7" action="ppaction://hlinksldjump"/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051720" y="116632"/>
            <a:ext cx="53189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КАТЕГОРИИ</a:t>
            </a:r>
            <a:endParaRPr lang="ru-RU" sz="6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 Box 12"/>
          <p:cNvSpPr txBox="1">
            <a:spLocks noChangeArrowheads="1"/>
          </p:cNvSpPr>
          <p:nvPr/>
        </p:nvSpPr>
        <p:spPr bwMode="auto">
          <a:xfrm>
            <a:off x="3779912" y="3717032"/>
            <a:ext cx="129614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8" action="ppaction://hlinksldjump"/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7" name="Text Box 13"/>
          <p:cNvSpPr txBox="1">
            <a:spLocks noChangeArrowheads="1"/>
          </p:cNvSpPr>
          <p:nvPr/>
        </p:nvSpPr>
        <p:spPr bwMode="auto">
          <a:xfrm>
            <a:off x="2555776" y="3717032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9" action="ppaction://hlinksldjump"/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8" name="Text Box 14"/>
          <p:cNvSpPr txBox="1">
            <a:spLocks noChangeArrowheads="1"/>
          </p:cNvSpPr>
          <p:nvPr/>
        </p:nvSpPr>
        <p:spPr bwMode="auto">
          <a:xfrm>
            <a:off x="5220072" y="3717032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00"/>
                </a:solidFill>
                <a:hlinkClick r:id="rId10" action="ppaction://hlinksldjump"/>
              </a:rPr>
              <a:t>30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6516216" y="3717032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1" action="ppaction://hlinksldjump"/>
              </a:rPr>
              <a:t>40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auto">
          <a:xfrm>
            <a:off x="7812360" y="3717032"/>
            <a:ext cx="93610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2" action="ppaction://hlinksldjump"/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3" name="Text Box 12"/>
          <p:cNvSpPr txBox="1">
            <a:spLocks noChangeArrowheads="1"/>
          </p:cNvSpPr>
          <p:nvPr/>
        </p:nvSpPr>
        <p:spPr bwMode="auto">
          <a:xfrm>
            <a:off x="3779912" y="2636912"/>
            <a:ext cx="129614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3" action="ppaction://hlinksldjump"/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4" name="Text Box 13"/>
          <p:cNvSpPr txBox="1">
            <a:spLocks noChangeArrowheads="1"/>
          </p:cNvSpPr>
          <p:nvPr/>
        </p:nvSpPr>
        <p:spPr bwMode="auto">
          <a:xfrm>
            <a:off x="2555776" y="2636912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4" action="ppaction://hlinksldjump"/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5" name="Text Box 14"/>
          <p:cNvSpPr txBox="1">
            <a:spLocks noChangeArrowheads="1"/>
          </p:cNvSpPr>
          <p:nvPr/>
        </p:nvSpPr>
        <p:spPr bwMode="auto">
          <a:xfrm>
            <a:off x="5220072" y="2636912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5" action="ppaction://hlinksldjump"/>
              </a:rPr>
              <a:t>30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6" name="Text Box 15"/>
          <p:cNvSpPr txBox="1">
            <a:spLocks noChangeArrowheads="1"/>
          </p:cNvSpPr>
          <p:nvPr/>
        </p:nvSpPr>
        <p:spPr bwMode="auto">
          <a:xfrm>
            <a:off x="6516216" y="2636912"/>
            <a:ext cx="1008112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6" action="ppaction://hlinksldjump"/>
              </a:rPr>
              <a:t>40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7" name="Text Box 16"/>
          <p:cNvSpPr txBox="1">
            <a:spLocks noChangeArrowheads="1"/>
          </p:cNvSpPr>
          <p:nvPr/>
        </p:nvSpPr>
        <p:spPr bwMode="auto">
          <a:xfrm>
            <a:off x="7740352" y="2636912"/>
            <a:ext cx="1008112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7" action="ppaction://hlinksldjump"/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0" name="Text Box 12"/>
          <p:cNvSpPr txBox="1">
            <a:spLocks noChangeArrowheads="1"/>
          </p:cNvSpPr>
          <p:nvPr/>
        </p:nvSpPr>
        <p:spPr bwMode="auto">
          <a:xfrm>
            <a:off x="3923928" y="4797152"/>
            <a:ext cx="1296144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8" action="ppaction://hlinksldjump"/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1" name="Text Box 13"/>
          <p:cNvSpPr txBox="1">
            <a:spLocks noChangeArrowheads="1"/>
          </p:cNvSpPr>
          <p:nvPr/>
        </p:nvSpPr>
        <p:spPr bwMode="auto">
          <a:xfrm>
            <a:off x="2627784" y="4797152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19" action="ppaction://hlinksldjump"/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2" name="Text Box 14"/>
          <p:cNvSpPr txBox="1">
            <a:spLocks noChangeArrowheads="1"/>
          </p:cNvSpPr>
          <p:nvPr/>
        </p:nvSpPr>
        <p:spPr bwMode="auto">
          <a:xfrm>
            <a:off x="5292080" y="4797152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00"/>
                </a:solidFill>
                <a:hlinkClick r:id="rId20" action="ppaction://hlinksldjump"/>
              </a:rPr>
              <a:t>30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3" name="Text Box 15"/>
          <p:cNvSpPr txBox="1">
            <a:spLocks noChangeArrowheads="1"/>
          </p:cNvSpPr>
          <p:nvPr/>
        </p:nvSpPr>
        <p:spPr bwMode="auto">
          <a:xfrm>
            <a:off x="6588224" y="4797152"/>
            <a:ext cx="1008112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1" action="ppaction://hlinksldjump"/>
              </a:rPr>
              <a:t>40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4" name="Text Box 16"/>
          <p:cNvSpPr txBox="1">
            <a:spLocks noChangeArrowheads="1"/>
          </p:cNvSpPr>
          <p:nvPr/>
        </p:nvSpPr>
        <p:spPr bwMode="auto">
          <a:xfrm>
            <a:off x="7812360" y="4797152"/>
            <a:ext cx="1008112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2" action="ppaction://hlinksldjump"/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7" name="Text Box 12"/>
          <p:cNvSpPr txBox="1">
            <a:spLocks noChangeArrowheads="1"/>
          </p:cNvSpPr>
          <p:nvPr/>
        </p:nvSpPr>
        <p:spPr bwMode="auto">
          <a:xfrm>
            <a:off x="3995936" y="5805264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3" action="ppaction://hlinksldjump"/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8" name="Text Box 13"/>
          <p:cNvSpPr txBox="1">
            <a:spLocks noChangeArrowheads="1"/>
          </p:cNvSpPr>
          <p:nvPr/>
        </p:nvSpPr>
        <p:spPr bwMode="auto">
          <a:xfrm>
            <a:off x="2699792" y="5805264"/>
            <a:ext cx="1080120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4" action="ppaction://hlinksldjump"/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9" name="Text Box 14"/>
          <p:cNvSpPr txBox="1">
            <a:spLocks noChangeArrowheads="1"/>
          </p:cNvSpPr>
          <p:nvPr/>
        </p:nvSpPr>
        <p:spPr bwMode="auto">
          <a:xfrm>
            <a:off x="5292080" y="5805264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FF00"/>
                </a:solidFill>
                <a:hlinkClick r:id="rId25" action="ppaction://hlinksldjump"/>
              </a:rPr>
              <a:t>30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0" name="Text Box 15"/>
          <p:cNvSpPr txBox="1">
            <a:spLocks noChangeArrowheads="1"/>
          </p:cNvSpPr>
          <p:nvPr/>
        </p:nvSpPr>
        <p:spPr bwMode="auto">
          <a:xfrm>
            <a:off x="6516216" y="5805264"/>
            <a:ext cx="1152128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6" action="ppaction://hlinksldjump"/>
              </a:rPr>
              <a:t>40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1" name="Text Box 16"/>
          <p:cNvSpPr txBox="1">
            <a:spLocks noChangeArrowheads="1"/>
          </p:cNvSpPr>
          <p:nvPr/>
        </p:nvSpPr>
        <p:spPr bwMode="auto">
          <a:xfrm>
            <a:off x="7812360" y="5805264"/>
            <a:ext cx="1008112" cy="369332"/>
          </a:xfrm>
          <a:prstGeom prst="rect">
            <a:avLst/>
          </a:prstGeom>
          <a:solidFill>
            <a:schemeClr val="accent2"/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  <a:hlinkClick r:id="rId27" action="ppaction://hlinksldjump"/>
              </a:rPr>
              <a:t>50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«Это не человек, а машина, и злая машина, когда рассердится».</a:t>
            </a:r>
            <a:endParaRPr lang="ru-RU" sz="6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4368" y="602128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 Каренина 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«Анна Каренина»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Картинка 6 из 37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2996952"/>
            <a:ext cx="2470775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388424" y="5949280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«Нет! Ты посмотри, что за луна!.. Ах, какая прелесть! Вот так бы села на корточки, вот так, подхватила бы себя под коленки… и полетела бы.»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0352" y="6165304"/>
            <a:ext cx="107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32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6127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Наташа Ростова 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«Война и мир»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Картинка 122 из 10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852936"/>
            <a:ext cx="7579292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021288"/>
            <a:ext cx="53836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«Прибежала девочка, тоненькая, худенькая, лет тринадцати… Глаза чёрные и лицом красивая. Одета в рубаху длинную. Синюю, с широкими рукавами и без пояса. На полах, на груди  и на рукавах оторочено красным…»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093296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3"/>
            <a:ext cx="8229600" cy="15841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Девочка Дина 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«Кавказский пленник»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Картинка 17 из 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2852936"/>
            <a:ext cx="2538282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32440" y="6093296"/>
            <a:ext cx="430856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«был неуклюж. Толстый, выше обыкновенного роста, широкий, с огромными красными руками, он, как говорится, не умел войти в салон и ещё менее умел из него выйти… кроме того, он был рассеян». 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320" y="630932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Пьер Безухов  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«Война и мир»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Картинка 7 из 8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2996952"/>
            <a:ext cx="4670613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16416" y="6237312"/>
            <a:ext cx="466352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525963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ru-RU" dirty="0" smtClean="0"/>
              <a:t>	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«Она была прелестна в своём простом чёрном платье, прелестны были её полные руки с браслетами, прелестна  твёрдая шея с ниткой жемчуга… вьющиеся волосы… грациозные лёгкие движения маленьких ног и рук…»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8344" y="630932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15121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Каренина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«Анна Каренина»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Картинка 11 из 1028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708920"/>
            <a:ext cx="4893484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16416" y="6093296"/>
            <a:ext cx="61036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и где родился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 Николаевич Толстой?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stat17.privet.ru/lr/0910ebcce9a4f1783a6f5db167395bc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3284984"/>
            <a:ext cx="192931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8100392" y="6093296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ОТВЕТ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« был очень красивый, статный, высокий. Свежий старик. Лицо у него было очень румяное, с белыми</a:t>
            </a:r>
            <a:r>
              <a:rPr lang="en-US" sz="3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la Nikolas I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подвитыми усами, белыми же, подведёнными к усам бакенбардами и с зачёсанными вперёд височками… ласковая, радостная улыбка была в его блестящих глазах и губах».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38132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1468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Полковник, отец Вареньки   «После бала»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6" name="Picture 4" descr="Картинка 92 из 8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2636912"/>
            <a:ext cx="4527503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316416" y="5949280"/>
            <a:ext cx="610368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«Всю свою жизнь… прожил и  проработал  в сферах служебных, имеющих дело с отражением жизни. И каждый раз, когда он сталкивался с самой жизнью, он отстранялся от неё.»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23731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16847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Алексей Каренин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«Анна Каренина»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 descr="Картинка 4 из 17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895" y="2708920"/>
            <a:ext cx="2222887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32440" y="6093296"/>
            <a:ext cx="46635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«Это вино ещё молодо, но когда оно перебродит, из него выйдет напиток, достойный богов!»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4368" y="602128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9"/>
            <a:ext cx="8229600" cy="115212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 Сергеевич Тургенев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2" descr="http://cs17.vkontakte.ru/u655474/1901159/x_310ed5d8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2276872"/>
            <a:ext cx="2945781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460432" y="6237312"/>
            <a:ext cx="430856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«Чёрт его знает что у него в голове! Жаль, если эти следы барского и офицерского влияния не перемелются в нём. Пропадёт громадный талант.» 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2360" y="630932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9"/>
            <a:ext cx="8229600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Алексеевич Некрасов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6" name="Picture 2" descr="http://www.art-catalog.ru/data_picture_new/artist_38/picture/big_500/kramskoy_4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2132856"/>
            <a:ext cx="2880320" cy="4150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88424" y="6093296"/>
            <a:ext cx="394344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«Два царя у нас: Николай Второй и Лев Толстой. Кто из них сильнее? Николай Второй ничего не может сделать с Толстым, не может поколебать его трон, тогда как Толстой, несомненно, колеблет трон Николая и его династии.»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56376" y="630932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А.И.Суворин, редактор газеты «Новое время»</a:t>
            </a:r>
          </a:p>
          <a:p>
            <a:endParaRPr lang="ru-RU" dirty="0"/>
          </a:p>
        </p:txBody>
      </p:sp>
      <p:pic>
        <p:nvPicPr>
          <p:cNvPr id="75779" name="Picture 3" descr="Картинка 1 из 1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708920"/>
            <a:ext cx="2736304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460432" y="6093296"/>
            <a:ext cx="46635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72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28 августа 1828 года</a:t>
            </a:r>
          </a:p>
          <a:p>
            <a:pPr algn="ctr">
              <a:buNone/>
            </a:pP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имении Ясная Поляна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а 1 из 2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780928"/>
            <a:ext cx="4475837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460432" y="6093296"/>
            <a:ext cx="430856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«Это не человек, а колосс какой – то по силе ума, по богатству душевных ресурсов. Есть в нём что – то от </a:t>
            </a:r>
            <a:r>
              <a:rPr lang="ru-RU" sz="44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Святогора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богатыря, которого земля не держит. Да, он велик.»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4368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Алексей Максимович Горький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Картинка 4 из 1376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2348880"/>
            <a:ext cx="2952750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388424" y="6093296"/>
            <a:ext cx="502864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9685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«не ограничивается изображением результатов психологического процесса: его интересует самый процесс, и едва уловимые явления этой внутренней жизни, сменяющиеся одно за другим с чрезвычайной быстротой и неистощимым разнообразием, мастерски изображаются… Толстым.»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12360" y="6093296"/>
            <a:ext cx="1048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Николай Гаврилович Чернышевский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Картинка 17 из 25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2276872"/>
            <a:ext cx="28956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460432" y="5949280"/>
            <a:ext cx="502864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ФИНАЛ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2411760" y="3140968"/>
            <a:ext cx="4680520" cy="50405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«АННА КАРЕНИНА»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2411760" y="1628800"/>
            <a:ext cx="4680520" cy="50405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«ПОСЛЕ БАЛА»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2411760" y="3933056"/>
            <a:ext cx="4680520" cy="50405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«ХАДЖИ - МУРАТ»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2411760" y="5589240"/>
            <a:ext cx="4680520" cy="50405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«КАВКАЗСКИЙ ПЛЕННИК»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2411760" y="4797152"/>
            <a:ext cx="4680520" cy="50405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«ВОЙНА И МИР»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2411760" y="2420888"/>
            <a:ext cx="4680520" cy="432048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БИОГРАФИИ»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триховая стрелка вправо 11">
            <a:hlinkClick r:id="rId4" action="ppaction://hlinksldjump"/>
          </p:cNvPr>
          <p:cNvSpPr/>
          <p:nvPr/>
        </p:nvSpPr>
        <p:spPr>
          <a:xfrm>
            <a:off x="7236296" y="1628800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>
            <a:hlinkClick r:id="rId5" action="ppaction://hlinksldjump"/>
          </p:cNvPr>
          <p:cNvSpPr/>
          <p:nvPr/>
        </p:nvSpPr>
        <p:spPr>
          <a:xfrm>
            <a:off x="7236296" y="2348880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>
            <a:hlinkClick r:id="rId6" action="ppaction://hlinksldjump"/>
          </p:cNvPr>
          <p:cNvSpPr/>
          <p:nvPr/>
        </p:nvSpPr>
        <p:spPr>
          <a:xfrm>
            <a:off x="7308304" y="3140968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>
            <a:hlinkClick r:id="rId7" action="ppaction://hlinksldjump"/>
          </p:cNvPr>
          <p:cNvSpPr/>
          <p:nvPr/>
        </p:nvSpPr>
        <p:spPr>
          <a:xfrm>
            <a:off x="7236296" y="3933056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>
            <a:hlinkClick r:id="rId8" action="ppaction://hlinksldjump"/>
          </p:cNvPr>
          <p:cNvSpPr/>
          <p:nvPr/>
        </p:nvSpPr>
        <p:spPr>
          <a:xfrm>
            <a:off x="7236296" y="4725144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>
            <a:hlinkClick r:id="rId9" action="ppaction://hlinksldjump"/>
          </p:cNvPr>
          <p:cNvSpPr/>
          <p:nvPr/>
        </p:nvSpPr>
        <p:spPr>
          <a:xfrm>
            <a:off x="7236296" y="5589240"/>
            <a:ext cx="978408" cy="484632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6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Что танцевал Иван Васильевич с Варенькой после обеда?</a:t>
            </a:r>
            <a:endParaRPr lang="ru-RU" sz="6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1115616" y="2060848"/>
            <a:ext cx="7272808" cy="1872208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КАДРИЛЬ</a:t>
            </a:r>
            <a:endParaRPr lang="ru-RU" sz="8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назывался педагогический журнал, который издавал Л.Н.Толстой?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95536" y="2564904"/>
            <a:ext cx="8352928" cy="1944216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«ЯСНАЯ ПОЛЯНА»</a:t>
            </a:r>
            <a:endParaRPr lang="ru-RU" sz="6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2565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из героев романа это сказал?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«Всё хозяйство, главное – положение всего народа, совершенно должны измениться. Вместо бедности – общее богатство. Довольство; вместо вражды – согласие и связь интересов. Одним словом, революция бескровная, но величайшая революция…»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395536" y="2492896"/>
            <a:ext cx="8208912" cy="20882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КОНСТАНТИН ЛЕВИН</a:t>
            </a:r>
            <a:endParaRPr lang="ru-RU" sz="6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Чей это портрет?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«… глаза его, всегда тусклые, смотрели тусклее обыкновенного, старые губы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из-пол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загнутых кверху усов и подпёртые высоким воротником ожиревшие свежевыбритые щёки с оставленными правильными колбасками бакенбард и прижимаемый к воротнику подбородок придавали  его лицу выражение недовольства и даже гнева»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971600" y="2420888"/>
            <a:ext cx="7632848" cy="172819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Кто из персонажей романа создавал впечатление «ласки и простоты», «чего – то приятного, успокоительного, круглого»?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251520" y="2492896"/>
            <a:ext cx="8712968" cy="172819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ПЛАТОН КАРАТАЕВ</a:t>
            </a:r>
            <a:endParaRPr lang="ru-RU" sz="6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легко запомнить день, месяц, год рождения писателя?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16530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ФИНАЛА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звали собаку рыжего татарина?</a:t>
            </a:r>
            <a:endParaRPr lang="ru-RU" sz="8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1187624" y="2636912"/>
            <a:ext cx="7272808" cy="1440160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УЛЯШИН</a:t>
            </a:r>
            <a:endParaRPr lang="ru-RU" sz="8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8964488" cy="3226370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0070C0"/>
                </a:solidFill>
                <a:latin typeface="Monotype Corsiva" pitchFamily="66" charset="0"/>
              </a:rPr>
              <a:t>ПОЗДРАВЛЯЕМ ПОБЕДИТЕЛЯ!!!</a:t>
            </a:r>
            <a:endParaRPr lang="ru-RU" sz="8800" b="1" i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80902" name="Picture 6" descr="http://gifgallery.narod.ru/329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3501007"/>
            <a:ext cx="2232248" cy="2969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628CB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99715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http://www.gameshows.ru/w/images/6/6b/%D0%A1%D0%98%D0%9B%D0%BE%D0%B3%D0%BE.jpg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заставка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http://stat17.privet.ru/lr/0910ebcce9a4f1783a6f5db167395bcd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портрет Толстого Л.Н.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http://turometr.s3.amazonaws.com/images/other/tour/01/26/94/2010/06/21/849fcf_700px.jpg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имение Ясная Поляна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http://www.ozon.ru/multimedia/books_covers/1001535942.jpg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обложка книги «Утро помещика»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http://www.educ.fc.ul.pt/docentes/opombo/filed/index.2.jpg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 портрет Ж.Ж.Руссо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http://bibnout.ru/chehov/images/p19_max_tol.jpg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Толстой Л.Н., Чехов А.П., Горький А.М.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http://s58.radikal.ru/i159/0811/a7/95e28a45731f.jpg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кабинет писателя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http://i074.radikal.ru/0901/b7/8786b3ca0784.jpg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кадр из кинофильма «Война и мир»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http://www.char.ru/books/p183535.jpg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обложка книги «Детство»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http://img.labirint.ru/images/books4/177045/big.jpg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обложка книги «Кавказский пленник»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http://www.ruslania.com/pictures/big/9785395003546.jpg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обложка книги «Хаджи – Мурат»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http://www.muzcentrum.ru/img/upload/4561.jpg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иллюстрация к рассказу «После бала»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http://news.mail.ru/pic/c7/36/76400_source.jpg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Андрей Болконский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http://www.childrenpedia.org/11/9.files/image051.jpg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повесть «Детство»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http://www.dsi-khimki.narod.ru/hud_gal/Hud_gal1/big/10.jpg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«После бала»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http://1.bp.blogspot.com/_1oeI_YTvkMU/SYlmJ5D-JDI/AAAAAAAAPO4/eLuUhdOEpTs/s400/Vrubel_Anna-Karenina_with-son.jpg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«Анна Каренина»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http://img15.nnm.ru/6/e/e/9/2/95a49dce192c2714a2fe8bf31a7_prev.jpg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Наташа Ростова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http://img.labirint.ru/images/comments_pic/0927/02labc0mp1246552581.jpg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«Кавказский пленник»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http://www.kid.ru/forum/uploads/member/013/345/post-60-1194973439.jpg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Пьер Безухов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http://shkolazhizni.ru/img/content/i70/70466_or.jpg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кадр из фильма «Анна Каренина»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http://img0.liveinternet.ru/images/attach/b/2/25/9/25009524_1210843677_Vladimir_Pervuninskiy__Pod_zvuki_val_sa.jpg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«После бала»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http://i.i.ua/photo/images/blog/4/7/1156174_2155f7fb.jpg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Обложка книги «Анна Каренина»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http://cs17.vkontakte.ru/u655474/1901159/x_310ed5d884.jpg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И.С. Тургенев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http://www.artcatalog.ru/data_picture_new/artist_38/picture/big_500/kramskoy_45.jpg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Н.А.Некрасов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http://biography.sgu.ru/bio/data/files/pictures/image/36540.jpg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А. С. Суворин - главный редактор газеты «Новое Время»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http://museum.rosneft.ru/pics/1860/1863_2-c_big.jpg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Н.Г.Чернышевский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http://gorkov5.ucoz.kz/Gorkii.jpg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А.М.Горький</a:t>
            </a:r>
          </a:p>
          <a:p>
            <a:pPr>
              <a:buNone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http://gifgallery.narod.ru/329.gif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ромашки</a:t>
            </a:r>
          </a:p>
          <a:p>
            <a:pPr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Библиографический словарь под редакцией П.А.Николаева, том 2;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В.Н.Кондрашов. Литературные викторины.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В.А. Малюгина. Игровые уроки по литературе.7 класс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0405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Л.Н.Толстой родился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28 августа 1828 года, то есть число месяца и число года в столетии совпадают; кроме того август  по счёту восьмой месяц, дату рождения можно обозначить так 28.8.1828.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72400" y="6021288"/>
            <a:ext cx="466352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произведении описывает Л.Н. Толстой свои неудачные попытки улучшить положение крестьян?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8384" y="638132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ОТВЕТ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cuments\ШАБЛОНЫ ДЛЯ ПРЕЗЕНТАЦИЙ\88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6"/>
            <a:ext cx="9144000" cy="6840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произведении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«Утро помещика»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Картинка 23 из 9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3140968"/>
            <a:ext cx="1953359" cy="3076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532440" y="6165304"/>
            <a:ext cx="39434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697</Words>
  <Application>Microsoft Office PowerPoint</Application>
  <PresentationFormat>Экран (4:3)</PresentationFormat>
  <Paragraphs>240</Paragraphs>
  <Slides>64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Литературная викторина  по теме  «Творчество Л.Н.Толстого»</vt:lpstr>
      <vt:lpstr>Слайд 2</vt:lpstr>
      <vt:lpstr>Слайд 3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 </vt:lpstr>
      <vt:lpstr>ОТВЕТ</vt:lpstr>
      <vt:lpstr>ВОПРОС</vt:lpstr>
      <vt:lpstr>ОТВЕТ</vt:lpstr>
      <vt:lpstr>ВОПРОС 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ВОПРОС</vt:lpstr>
      <vt:lpstr>ОТВЕТ</vt:lpstr>
      <vt:lpstr>ФИНАЛ</vt:lpstr>
      <vt:lpstr>ВОПРОС ФИНАЛА</vt:lpstr>
      <vt:lpstr>ВОПРОС ФИНАЛА</vt:lpstr>
      <vt:lpstr>ВОПРОС ФИНАЛА</vt:lpstr>
      <vt:lpstr>ВОПРОС ФИНАЛА</vt:lpstr>
      <vt:lpstr>ВОПРОС ФИНАЛА</vt:lpstr>
      <vt:lpstr>ВОПРОС ФИНАЛА</vt:lpstr>
      <vt:lpstr>ПОЗДРАВЛЯЕМ ПОБЕДИТЕЛЯ!!!</vt:lpstr>
      <vt:lpstr>ИНТЕРНЕТ - РЕСУРСЫ</vt:lpstr>
      <vt:lpstr>ИНТЕРНЕТ - РЕСУРСЫ</vt:lpstr>
      <vt:lpstr>Литература.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89</cp:revision>
  <dcterms:created xsi:type="dcterms:W3CDTF">2010-10-17T05:18:17Z</dcterms:created>
  <dcterms:modified xsi:type="dcterms:W3CDTF">2010-10-17T19:55:29Z</dcterms:modified>
</cp:coreProperties>
</file>