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3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66" r:id="rId18"/>
    <p:sldId id="268" r:id="rId19"/>
    <p:sldId id="269" r:id="rId20"/>
    <p:sldId id="270" r:id="rId21"/>
    <p:sldId id="271" r:id="rId22"/>
    <p:sldId id="273" r:id="rId23"/>
    <p:sldId id="284" r:id="rId24"/>
    <p:sldId id="272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bliotekar.ru/rusAksakov/" TargetMode="External"/><Relationship Id="rId2" Type="http://schemas.openxmlformats.org/officeDocument/2006/relationships/hyperlink" Target="http://slovardalja.net/word.php?wordid=3914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-reading-lib.org/book.php?book=1192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916832"/>
            <a:ext cx="7592888" cy="4941168"/>
          </a:xfrm>
        </p:spPr>
        <p:txBody>
          <a:bodyPr/>
          <a:lstStyle/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с текстом на уроках русского языка </a:t>
            </a:r>
          </a:p>
          <a:p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Презентацию подготовила</a:t>
            </a:r>
          </a:p>
          <a:p>
            <a:pPr algn="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учитель русского языка и литературы</a:t>
            </a:r>
          </a:p>
          <a:p>
            <a:pPr algn="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Юдина Т.А.</a:t>
            </a:r>
          </a:p>
          <a:p>
            <a:pPr algn="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МОАУ «СОШ № 2»</a:t>
            </a:r>
          </a:p>
          <a:p>
            <a:pPr algn="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Г.Ясного</a:t>
            </a:r>
          </a:p>
          <a:p>
            <a:pPr algn="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Оренбургской области </a:t>
            </a: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Candara" pitchFamily="34" charset="0"/>
                <a:cs typeface="Iskoola Pota" pitchFamily="34" charset="0"/>
              </a:rPr>
              <a:t>I. </a:t>
            </a:r>
            <a:r>
              <a:rPr lang="ru-RU" sz="2800" b="1" dirty="0" smtClean="0">
                <a:solidFill>
                  <a:srgbClr val="0070C0"/>
                </a:solidFill>
                <a:latin typeface="Candara" pitchFamily="34" charset="0"/>
                <a:cs typeface="Iskoola Pota" pitchFamily="34" charset="0"/>
              </a:rPr>
              <a:t>Изобразительно – выразительные средства языка</a:t>
            </a:r>
            <a:endParaRPr lang="ru-RU" sz="2800" dirty="0">
              <a:latin typeface="Candara" pitchFamily="34" charset="0"/>
              <a:cs typeface="Iskoola Pot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3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hlinkClick r:id="rId2" action="ppaction://hlinksldjump"/>
              </a:rPr>
              <a:t>Эпитеты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         </a:t>
            </a:r>
          </a:p>
          <a:p>
            <a:r>
              <a:rPr lang="ru-RU" sz="2400" b="1" dirty="0" smtClean="0">
                <a:solidFill>
                  <a:srgbClr val="002060"/>
                </a:solidFill>
                <a:hlinkClick r:id="rId3" action="ppaction://hlinksldjump"/>
              </a:rPr>
              <a:t>Метафора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             </a:t>
            </a:r>
          </a:p>
          <a:p>
            <a:r>
              <a:rPr lang="ru-RU" sz="2400" b="1" dirty="0" smtClean="0">
                <a:solidFill>
                  <a:srgbClr val="002060"/>
                </a:solidFill>
                <a:hlinkClick r:id="rId4" action="ppaction://hlinksldjump"/>
              </a:rPr>
              <a:t>Сравнение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hlinkClick r:id="rId5" action="ppaction://hlinksldjump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hlinkClick r:id="rId5" action="ppaction://hlinksldjump"/>
              </a:rPr>
              <a:t>Олицетворение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70C0"/>
                </a:solidFill>
                <a:hlinkClick r:id="rId6" action="ppaction://hlinksldjump"/>
              </a:rPr>
              <a:t>II. </a:t>
            </a:r>
            <a:r>
              <a:rPr lang="ru-RU" sz="2800" b="1" dirty="0" smtClean="0">
                <a:solidFill>
                  <a:srgbClr val="0070C0"/>
                </a:solidFill>
                <a:hlinkClick r:id="rId6" action="ppaction://hlinksldjump"/>
              </a:rPr>
              <a:t>Краски</a:t>
            </a:r>
            <a:r>
              <a:rPr lang="ru-RU" sz="2800" b="1" dirty="0" smtClean="0">
                <a:solidFill>
                  <a:srgbClr val="0070C0"/>
                </a:solidFill>
              </a:rPr>
              <a:t> и </a:t>
            </a:r>
            <a:r>
              <a:rPr lang="ru-RU" sz="2800" b="1" dirty="0" smtClean="0">
                <a:solidFill>
                  <a:srgbClr val="0070C0"/>
                </a:solidFill>
                <a:hlinkClick r:id="rId7" action="ppaction://hlinksldjump"/>
              </a:rPr>
              <a:t>звуки</a:t>
            </a:r>
            <a:r>
              <a:rPr lang="ru-RU" sz="2800" b="1" dirty="0" smtClean="0">
                <a:solidFill>
                  <a:srgbClr val="0070C0"/>
                </a:solidFill>
              </a:rPr>
              <a:t> степи</a:t>
            </a:r>
            <a:endParaRPr lang="en-US" sz="28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en-US" sz="2800" dirty="0" smtClean="0">
                <a:solidFill>
                  <a:srgbClr val="0070C0"/>
                </a:solidFill>
                <a:hlinkClick r:id="rId8" action="ppaction://hlinksldjump"/>
              </a:rPr>
              <a:t>III. </a:t>
            </a:r>
            <a:r>
              <a:rPr lang="ru-RU" sz="2800" b="1" dirty="0" smtClean="0">
                <a:solidFill>
                  <a:srgbClr val="0070C0"/>
                </a:solidFill>
                <a:hlinkClick r:id="rId8" action="ppaction://hlinksldjump"/>
              </a:rPr>
              <a:t>Запахи степи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70C0"/>
                </a:solidFill>
                <a:hlinkClick r:id="rId9" action="ppaction://hlinksldjump"/>
              </a:rPr>
              <a:t>IV</a:t>
            </a:r>
            <a:r>
              <a:rPr lang="ru-RU" sz="2800" b="1" dirty="0" smtClean="0">
                <a:solidFill>
                  <a:srgbClr val="0070C0"/>
                </a:solidFill>
                <a:hlinkClick r:id="rId9" action="ppaction://hlinksldjump"/>
              </a:rPr>
              <a:t>. Сложные прилагательные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70C0"/>
                </a:solidFill>
                <a:hlinkClick r:id="rId10" action="ppaction://hlinksldjump"/>
              </a:rPr>
              <a:t>V</a:t>
            </a:r>
            <a:r>
              <a:rPr lang="ru-RU" sz="2800" b="1" dirty="0" smtClean="0">
                <a:solidFill>
                  <a:srgbClr val="0070C0"/>
                </a:solidFill>
                <a:hlinkClick r:id="rId10" action="ppaction://hlinksldjump"/>
              </a:rPr>
              <a:t>. Работа по тексту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70C0"/>
                </a:solidFill>
                <a:hlinkClick r:id="rId11" action="ppaction://hlinksldjump"/>
              </a:rPr>
              <a:t>Продолжение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Эпитеты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507342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Роскошная , свежая  растительность                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сочные, пышные  травы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заливные луга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величавые горные  хребты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приземистый, рассыпчатый    ковыль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благорастворённый живительный воздух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плодоносная почва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7884368" y="5805264"/>
            <a:ext cx="93610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Метафора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стены, реки, ручьи огня лезут на горы и разливается морем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перепрыгивает звёздочками                   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мрак одевает окрестность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черное покрывало  (земли)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611560" y="6093296"/>
            <a:ext cx="100811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Сравнение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степной воздух живее лесного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яркая зелень, как   щетка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белая, как будто матовая пелена вишни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7380312" y="5949280"/>
            <a:ext cx="108012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Олицетворение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Огонь бежит с неимоверною быстротою…  уходит в поле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запахи цветов и растений дышат сильнее 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туман садится благодатной росою</a:t>
            </a: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7380312" y="6237312"/>
            <a:ext cx="86409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Краски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8"/>
          </a:xfrm>
        </p:spPr>
        <p:txBody>
          <a:bodyPr>
            <a:normAutofit lnSpcReduction="10000"/>
          </a:bodyPr>
          <a:lstStyle/>
          <a:p>
            <a:pPr>
              <a:buFont typeface="Courier New" pitchFamily="49" charset="0"/>
              <a:buChar char="o"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черноземная земля</a:t>
            </a:r>
          </a:p>
          <a:p>
            <a:pPr>
              <a:buFont typeface="Courier New" pitchFamily="49" charset="0"/>
              <a:buChar char="o"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сизый шалфей</a:t>
            </a:r>
          </a:p>
          <a:p>
            <a:pPr>
              <a:buFont typeface="Courier New" pitchFamily="49" charset="0"/>
              <a:buChar char="o"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белая полынь</a:t>
            </a:r>
          </a:p>
          <a:p>
            <a:pPr>
              <a:buFont typeface="Courier New" pitchFamily="49" charset="0"/>
              <a:buChar char="o"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багряное зарево</a:t>
            </a:r>
          </a:p>
          <a:p>
            <a:pPr>
              <a:buFont typeface="Courier New" pitchFamily="49" charset="0"/>
              <a:buChar char="o"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желтые полосы чилижника                                   </a:t>
            </a:r>
          </a:p>
          <a:p>
            <a:pPr>
              <a:buFont typeface="Courier New" pitchFamily="49" charset="0"/>
              <a:buChar char="o"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матовая, молочная пелена вишни</a:t>
            </a:r>
          </a:p>
          <a:p>
            <a:pPr>
              <a:buFont typeface="Courier New" pitchFamily="49" charset="0"/>
              <a:buChar char="o"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розовый цвет бобовника</a:t>
            </a: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7596336" y="6093296"/>
            <a:ext cx="100811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Звуки</a:t>
            </a:r>
            <a:endParaRPr lang="ru-RU" sz="36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3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шум, треск огня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тревожный крик птиц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чириканье стрепетов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заливные трели кроншнепов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бой перепелов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трещанье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кречеток</a:t>
            </a:r>
            <a:endParaRPr lang="ru-RU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7020272" y="6237312"/>
            <a:ext cx="93610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Запахи степи</a:t>
            </a:r>
            <a:endParaRPr lang="ru-RU" sz="36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Char char="q"/>
            </a:pPr>
            <a:r>
              <a:rPr lang="ru-RU" dirty="0" smtClean="0"/>
              <a:t>          </a:t>
            </a:r>
            <a:r>
              <a:rPr lang="ru-RU" b="1" i="1" dirty="0" smtClean="0">
                <a:solidFill>
                  <a:srgbClr val="002060"/>
                </a:solidFill>
              </a:rPr>
              <a:t>аромат трав</a:t>
            </a:r>
          </a:p>
          <a:p>
            <a:pPr algn="ctr">
              <a:buFont typeface="Wingdings" pitchFamily="2" charset="2"/>
              <a:buChar char="q"/>
            </a:pPr>
            <a:r>
              <a:rPr lang="ru-RU" b="1" i="1" dirty="0" smtClean="0">
                <a:solidFill>
                  <a:srgbClr val="002060"/>
                </a:solidFill>
              </a:rPr>
              <a:t>острый приятный запах вишенника, чилижника</a:t>
            </a:r>
          </a:p>
          <a:p>
            <a:pPr algn="ctr">
              <a:buFont typeface="Wingdings" pitchFamily="2" charset="2"/>
              <a:buChar char="q"/>
            </a:pPr>
            <a:r>
              <a:rPr lang="ru-RU" b="1" i="1" dirty="0" smtClean="0">
                <a:solidFill>
                  <a:srgbClr val="002060"/>
                </a:solidFill>
              </a:rPr>
              <a:t>благовонный бобовник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7092280" y="6093296"/>
            <a:ext cx="100811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Сложные прилагательные</a:t>
            </a:r>
            <a:endParaRPr lang="ru-RU" sz="36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Char char="v"/>
            </a:pPr>
            <a:r>
              <a:rPr lang="ru-RU" i="1" dirty="0" smtClean="0"/>
              <a:t>черноземная (почва)</a:t>
            </a:r>
          </a:p>
          <a:p>
            <a:pPr algn="ctr">
              <a:buFont typeface="Wingdings" pitchFamily="2" charset="2"/>
              <a:buChar char="v"/>
            </a:pPr>
            <a:r>
              <a:rPr lang="ru-RU" i="1" dirty="0" smtClean="0"/>
              <a:t>благорастворённый (воздух)</a:t>
            </a:r>
          </a:p>
          <a:p>
            <a:pPr algn="ctr">
              <a:buFont typeface="Wingdings" pitchFamily="2" charset="2"/>
              <a:buChar char="v"/>
            </a:pPr>
            <a:r>
              <a:rPr lang="ru-RU" i="1" dirty="0" smtClean="0"/>
              <a:t>плодоносная (почва)</a:t>
            </a:r>
          </a:p>
          <a:p>
            <a:pPr algn="ctr">
              <a:buFont typeface="Wingdings" pitchFamily="2" charset="2"/>
              <a:buChar char="v"/>
            </a:pPr>
            <a:r>
              <a:rPr lang="ru-RU" i="1" dirty="0" smtClean="0"/>
              <a:t>благовонный бобовник</a:t>
            </a:r>
          </a:p>
          <a:p>
            <a:pPr algn="ctr">
              <a:buFont typeface="Wingdings" pitchFamily="2" charset="2"/>
              <a:buChar char="v"/>
            </a:pPr>
            <a:r>
              <a:rPr lang="ru-RU" i="1" dirty="0" smtClean="0"/>
              <a:t>благодатная роса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- Что « подчеркивает» С.Т.Аксаков, используя данные прилагательные?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7020272" y="6093296"/>
            <a:ext cx="108012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- </a:t>
            </a:r>
            <a:r>
              <a:rPr lang="ru-RU" sz="2400" dirty="0" smtClean="0">
                <a:solidFill>
                  <a:srgbClr val="C00000"/>
                </a:solidFill>
              </a:rPr>
              <a:t>Какую роль играют  причастные и деепричастные обороты в тексте?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/>
              <a:t>          Огонь, </a:t>
            </a:r>
            <a:r>
              <a:rPr lang="ru-RU" sz="2800" i="1" dirty="0" smtClean="0">
                <a:solidFill>
                  <a:srgbClr val="FF0000"/>
                </a:solidFill>
              </a:rPr>
              <a:t>бежавший широкой рекою</a:t>
            </a:r>
            <a:r>
              <a:rPr lang="ru-RU" sz="2800" i="1" dirty="0" smtClean="0">
                <a:solidFill>
                  <a:srgbClr val="00B050"/>
                </a:solidFill>
              </a:rPr>
              <a:t>, разливая кругом яркий свет и заревом отражаясь на тёмном небе</a:t>
            </a:r>
            <a:r>
              <a:rPr lang="ru-RU" sz="2800" i="1" dirty="0" smtClean="0"/>
              <a:t>, вдруг начинает ра…</a:t>
            </a:r>
            <a:r>
              <a:rPr lang="ru-RU" sz="2800" i="1" dirty="0" err="1" smtClean="0"/>
              <a:t>бегаться</a:t>
            </a:r>
            <a:r>
              <a:rPr lang="ru-RU" sz="2800" i="1" dirty="0" smtClean="0"/>
              <a:t> маленькими ручейками; это значит, что он </a:t>
            </a:r>
            <a:r>
              <a:rPr lang="ru-RU" sz="2800" i="1" dirty="0" err="1" smtClean="0"/>
              <a:t>встрет</a:t>
            </a:r>
            <a:r>
              <a:rPr lang="ru-RU" sz="2800" i="1" dirty="0" smtClean="0"/>
              <a:t>…л поверхность земли, местами сырую, и </a:t>
            </a:r>
            <a:r>
              <a:rPr lang="ru-RU" sz="2800" i="1" dirty="0" err="1" smtClean="0"/>
              <a:t>переб</a:t>
            </a:r>
            <a:r>
              <a:rPr lang="ru-RU" sz="2800" i="1" dirty="0" smtClean="0"/>
              <a:t>…</a:t>
            </a:r>
            <a:r>
              <a:rPr lang="ru-RU" sz="2800" i="1" dirty="0" err="1" smtClean="0"/>
              <a:t>рается</a:t>
            </a:r>
            <a:r>
              <a:rPr lang="ru-RU" sz="2800" i="1" dirty="0" smtClean="0"/>
              <a:t> по сухим верхушкам травы; огонь слабеет ежеминутно, почти </a:t>
            </a:r>
            <a:r>
              <a:rPr lang="ru-RU" sz="2800" i="1" dirty="0" err="1" smtClean="0"/>
              <a:t>потуха</a:t>
            </a:r>
            <a:r>
              <a:rPr lang="ru-RU" sz="2800" i="1" dirty="0" smtClean="0"/>
              <a:t>…т, </a:t>
            </a:r>
            <a:r>
              <a:rPr lang="ru-RU" sz="2800" i="1" dirty="0" smtClean="0">
                <a:solidFill>
                  <a:srgbClr val="00B050"/>
                </a:solidFill>
              </a:rPr>
              <a:t>кое-где перепрыгивая звёздочками</a:t>
            </a:r>
            <a:r>
              <a:rPr lang="ru-RU" sz="2800" i="1" dirty="0" smtClean="0"/>
              <a:t>, мрак одевает </a:t>
            </a:r>
            <a:r>
              <a:rPr lang="ru-RU" sz="2800" i="1" dirty="0" err="1" smtClean="0"/>
              <a:t>окрес</a:t>
            </a:r>
            <a:r>
              <a:rPr lang="ru-RU" sz="2800" i="1" dirty="0" smtClean="0"/>
              <a:t>..</a:t>
            </a:r>
            <a:r>
              <a:rPr lang="ru-RU" sz="2800" i="1" dirty="0" err="1" smtClean="0"/>
              <a:t>ность</a:t>
            </a:r>
            <a:r>
              <a:rPr lang="ru-RU" sz="2800" i="1" dirty="0" smtClean="0"/>
              <a:t>…</a:t>
            </a:r>
          </a:p>
          <a:p>
            <a:pPr>
              <a:buNone/>
            </a:pPr>
            <a:r>
              <a:rPr lang="ru-RU" sz="2800" i="1" dirty="0" smtClean="0"/>
              <a:t>     но одна звёздочка перескочила на сухую залежь, и мгновенно рас(</a:t>
            </a:r>
            <a:r>
              <a:rPr lang="ru-RU" sz="2800" i="1" dirty="0" err="1" smtClean="0"/>
              <a:t>сс</a:t>
            </a:r>
            <a:r>
              <a:rPr lang="ru-RU" sz="2800" i="1" dirty="0" smtClean="0"/>
              <a:t>)т…лается широкое пламя, опять озарены </a:t>
            </a:r>
            <a:r>
              <a:rPr lang="ru-RU" sz="2800" i="1" dirty="0" err="1" smtClean="0"/>
              <a:t>окрес</a:t>
            </a:r>
            <a:r>
              <a:rPr lang="ru-RU" sz="2800" i="1" dirty="0" smtClean="0"/>
              <a:t>…</a:t>
            </a:r>
            <a:r>
              <a:rPr lang="ru-RU" sz="2800" i="1" dirty="0" err="1" smtClean="0"/>
              <a:t>ные</a:t>
            </a:r>
            <a:r>
              <a:rPr lang="ru-RU" sz="2800" i="1" dirty="0" smtClean="0"/>
              <a:t> места, и снова багряное зарево отражается на темном небе.</a:t>
            </a:r>
            <a:endParaRPr lang="ru-RU" sz="2800" i="1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7380312" y="6237312"/>
            <a:ext cx="86409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           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Обильный край, благословенный!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 Хранилище земных богатств!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Не вечно будешь ты, забвенный,-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 Служить для пастырей и паств!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И люди набегут толпами,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твое приволье полюбя…</a:t>
            </a:r>
          </a:p>
          <a:p>
            <a:pPr algn="r"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«Послание в деревню»</a:t>
            </a:r>
          </a:p>
          <a:p>
            <a:pPr algn="r"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Сергей Аксаков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«Всё полно жизни, свежо, ярко, молодо и весело!..»</a:t>
            </a:r>
          </a:p>
          <a:p>
            <a:pPr algn="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С.Т.Аксаков «Степь»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rot="10800000">
            <a:off x="7308304" y="5949280"/>
            <a:ext cx="100811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9"/>
            <a:ext cx="8229600" cy="550547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   </a:t>
            </a:r>
            <a:r>
              <a:rPr lang="ru-RU" b="1" i="1" dirty="0" smtClean="0">
                <a:solidFill>
                  <a:srgbClr val="0070C0"/>
                </a:solidFill>
              </a:rPr>
              <a:t>«Такой книги у нас еще не бывало», - утверждал И. С. Тургенев. Читая описания оренбургской степи, мы словно вдыхаем ее неповторимый аромат и видим милые сердцу каждого оренбуржца «приземистый рассыпчатый ковыль, сизый горный шалфей, белую низенькую полынь, чабер и богородскую траву...». 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И.С.Тургенев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егабайт\Desktop\СТЕПЬ\4.jpe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708920"/>
            <a:ext cx="2519363" cy="1871662"/>
          </a:xfrm>
          <a:prstGeom prst="rect">
            <a:avLst/>
          </a:prstGeom>
          <a:noFill/>
        </p:spPr>
      </p:pic>
      <p:pic>
        <p:nvPicPr>
          <p:cNvPr id="1026" name="Picture 2" descr="C:\Users\Мегабайт\Desktop\СТЕПЬ\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2520280" cy="2160240"/>
          </a:xfrm>
          <a:prstGeom prst="rect">
            <a:avLst/>
          </a:prstGeom>
          <a:noFill/>
        </p:spPr>
      </p:pic>
      <p:pic>
        <p:nvPicPr>
          <p:cNvPr id="1028" name="Picture 4" descr="C:\Users\Мегабайт\Desktop\СТЕПЬ\i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725144"/>
            <a:ext cx="2520280" cy="1890210"/>
          </a:xfrm>
          <a:prstGeom prst="rect">
            <a:avLst/>
          </a:prstGeom>
          <a:noFill/>
        </p:spPr>
      </p:pic>
      <p:pic>
        <p:nvPicPr>
          <p:cNvPr id="1029" name="Picture 5" descr="C:\Users\Мегабайт\Desktop\СТЕПЬ\i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437112"/>
            <a:ext cx="2520280" cy="2016224"/>
          </a:xfrm>
          <a:prstGeom prst="rect">
            <a:avLst/>
          </a:prstGeom>
          <a:noFill/>
        </p:spPr>
      </p:pic>
      <p:pic>
        <p:nvPicPr>
          <p:cNvPr id="1030" name="Picture 6" descr="C:\Users\Мегабайт\Desktop\СТЕПЬ\i7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404664"/>
            <a:ext cx="2592288" cy="1932806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70C0"/>
                </a:solidFill>
                <a:latin typeface="Monotype Corsiva" pitchFamily="66" charset="0"/>
              </a:rPr>
              <a:t>Домашнее задание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800" dirty="0" smtClean="0">
                <a:latin typeface="Monotype Corsiva" pitchFamily="66" charset="0"/>
              </a:rPr>
              <a:t>Написать сочинение-миниатюру  </a:t>
            </a:r>
            <a:r>
              <a:rPr lang="ru-RU" sz="4800" dirty="0" smtClean="0">
                <a:solidFill>
                  <a:srgbClr val="C00000"/>
                </a:solidFill>
                <a:latin typeface="Monotype Corsiva" pitchFamily="66" charset="0"/>
              </a:rPr>
              <a:t>« В чём я вижу красоту родного края»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Интернет источники</a:t>
            </a:r>
            <a:endParaRPr lang="ru-RU" sz="36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54006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sz="1400" dirty="0" smtClean="0">
                <a:hlinkClick r:id="rId2"/>
              </a:rPr>
              <a:t>1. http://slovardalja.net/word.php?wordid=39145</a:t>
            </a:r>
            <a:endParaRPr lang="en-US" sz="1400" dirty="0" smtClean="0"/>
          </a:p>
          <a:p>
            <a:pPr marL="514350" indent="-514350">
              <a:buNone/>
            </a:pPr>
            <a:r>
              <a:rPr lang="ru-RU" sz="1400" dirty="0" smtClean="0"/>
              <a:t>Толковый словарь живого великорусского языка»</a:t>
            </a:r>
          </a:p>
          <a:p>
            <a:pPr marL="514350" indent="-514350">
              <a:buNone/>
            </a:pPr>
            <a:r>
              <a:rPr lang="ru-RU" sz="1400" dirty="0" smtClean="0"/>
              <a:t>2.</a:t>
            </a:r>
            <a:r>
              <a:rPr lang="en-US" sz="1400" dirty="0" smtClean="0"/>
              <a:t> </a:t>
            </a:r>
            <a:r>
              <a:rPr lang="en-US" sz="1400" dirty="0" smtClean="0">
                <a:hlinkClick r:id="rId3"/>
              </a:rPr>
              <a:t>http://www.bibliotekar.ru/rusAksakov/</a:t>
            </a:r>
            <a:endParaRPr lang="en-US" sz="1400" dirty="0" smtClean="0"/>
          </a:p>
          <a:p>
            <a:pPr marL="514350" indent="-514350">
              <a:buNone/>
            </a:pPr>
            <a:r>
              <a:rPr lang="ru-RU" sz="1400" dirty="0" smtClean="0"/>
              <a:t>Биография С.Т.Аксакова</a:t>
            </a:r>
          </a:p>
          <a:p>
            <a:pPr marL="514350" indent="-514350">
              <a:buNone/>
            </a:pPr>
            <a:r>
              <a:rPr lang="ru-RU" sz="1400" dirty="0" smtClean="0"/>
              <a:t>3. </a:t>
            </a:r>
            <a:r>
              <a:rPr lang="en-US" sz="1400" dirty="0" smtClean="0">
                <a:hlinkClick r:id="rId4"/>
              </a:rPr>
              <a:t>http://www.e-reading-lib.org/book.php?book=1192</a:t>
            </a:r>
            <a:endParaRPr lang="en-US" sz="1400" dirty="0" smtClean="0"/>
          </a:p>
          <a:p>
            <a:pPr marL="514350" indent="-514350">
              <a:buNone/>
            </a:pPr>
            <a:r>
              <a:rPr lang="ru-RU" sz="1400" dirty="0" smtClean="0"/>
              <a:t>Записки ружейного охотника Оренбургской губернии</a:t>
            </a:r>
          </a:p>
          <a:p>
            <a:pPr marL="514350" indent="-514350">
              <a:buNone/>
            </a:pPr>
            <a:r>
              <a:rPr lang="ru-RU" sz="1400" dirty="0" smtClean="0"/>
              <a:t>4</a:t>
            </a:r>
            <a:r>
              <a:rPr lang="ru-RU" sz="1400" smtClean="0"/>
              <a:t>. </a:t>
            </a:r>
            <a:r>
              <a:rPr lang="ru-RU" sz="1400" smtClean="0"/>
              <a:t>10.Машинский</a:t>
            </a:r>
            <a:r>
              <a:rPr lang="ru-RU" sz="1400" dirty="0" smtClean="0"/>
              <a:t>, С. Сергей Тимофеевич Аксаков /С. </a:t>
            </a:r>
            <a:r>
              <a:rPr lang="ru-RU" sz="1400" dirty="0" err="1" smtClean="0"/>
              <a:t>Машинский</a:t>
            </a:r>
            <a:r>
              <a:rPr lang="ru-RU" sz="1400" dirty="0" smtClean="0"/>
              <a:t>. – М.: Знание, 1959. – 32 с.</a:t>
            </a:r>
          </a:p>
          <a:p>
            <a:pPr marL="514350" indent="-514350">
              <a:buNone/>
            </a:pPr>
            <a:endParaRPr lang="ru-RU" sz="2000" dirty="0" smtClean="0"/>
          </a:p>
          <a:p>
            <a:pPr marL="514350" indent="-514350">
              <a:buNone/>
            </a:pPr>
            <a:endParaRPr lang="ru-RU" sz="2000" dirty="0" smtClean="0"/>
          </a:p>
          <a:p>
            <a:pPr marL="514350" indent="-514350">
              <a:buNone/>
            </a:pPr>
            <a:endParaRPr lang="ru-RU" sz="2000" dirty="0" smtClean="0"/>
          </a:p>
          <a:p>
            <a:pPr marL="514350" indent="-514350">
              <a:buNone/>
            </a:pPr>
            <a:endParaRPr lang="ru-RU" sz="2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Спасибо за внимание!</a:t>
            </a:r>
            <a:endParaRPr lang="ru-RU" sz="4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Таня\ОРЕН\img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411760" y="620688"/>
            <a:ext cx="4464496" cy="576064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Users\Мегабайт\Desktop\aksakov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3968" y="764704"/>
            <a:ext cx="4176464" cy="5328592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79512" y="980729"/>
            <a:ext cx="3744415" cy="514543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Аксаков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Сергей Тимофеевич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(1.10. 1791 — 30.04. 1859 )</a:t>
            </a:r>
            <a:endParaRPr lang="ru-RU" sz="2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152128"/>
          </a:xfrm>
          <a:scene3d>
            <a:camera prst="perspectiveRelaxedModerately"/>
            <a:lightRig rig="threePt" dir="t"/>
          </a:scene3d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Новое Аксаково Бугурусланского уезда Оренбургской губернии 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40324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 descr="C:\Users\Мегабайт\Desktop\654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32856"/>
            <a:ext cx="6912767" cy="44078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</a:rPr>
              <a:t>Оренбургская земля, природа Оренбургского края, его люди являются основой, источником вдохновения практически всех произведений Аксакова.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Мегабайт\Desktop\10031497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36896"/>
            <a:ext cx="1584176" cy="2204071"/>
          </a:xfrm>
          <a:prstGeom prst="rect">
            <a:avLst/>
          </a:prstGeom>
          <a:noFill/>
        </p:spPr>
      </p:pic>
      <p:pic>
        <p:nvPicPr>
          <p:cNvPr id="2051" name="Picture 3" descr="C:\Users\Мегабайт\Desktop\335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938178"/>
            <a:ext cx="1584176" cy="2232246"/>
          </a:xfrm>
          <a:prstGeom prst="rect">
            <a:avLst/>
          </a:prstGeom>
          <a:noFill/>
        </p:spPr>
      </p:pic>
      <p:pic>
        <p:nvPicPr>
          <p:cNvPr id="2053" name="Picture 5" descr="C:\Users\Мегабайт\Desktop\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0098" y="3861048"/>
            <a:ext cx="1513670" cy="2294443"/>
          </a:xfrm>
          <a:prstGeom prst="rect">
            <a:avLst/>
          </a:prstGeom>
          <a:noFill/>
        </p:spPr>
      </p:pic>
      <p:pic>
        <p:nvPicPr>
          <p:cNvPr id="2054" name="Picture 6" descr="C:\Users\Мегабайт\Desktop\bd15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855046"/>
            <a:ext cx="1584176" cy="2310257"/>
          </a:xfrm>
          <a:prstGeom prst="rect">
            <a:avLst/>
          </a:prstGeom>
          <a:noFill/>
        </p:spPr>
      </p:pic>
      <p:pic>
        <p:nvPicPr>
          <p:cNvPr id="2055" name="Picture 7" descr="C:\Users\Мегабайт\Desktop\СТЕПЬ\11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1759222"/>
            <a:ext cx="2429396" cy="39113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194421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«Записки ружейного охотника Оренбургской губернии»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</a:rPr>
              <a:t>«Степь»</a:t>
            </a:r>
          </a:p>
          <a:p>
            <a:r>
              <a:rPr lang="ru-RU" sz="4400" b="1" dirty="0" smtClean="0">
                <a:solidFill>
                  <a:srgbClr val="00B050"/>
                </a:solidFill>
              </a:rPr>
              <a:t>Весна . Май</a:t>
            </a:r>
            <a:endParaRPr lang="ru-RU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1916832"/>
            <a:ext cx="7704856" cy="432048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СТЕПЬ</a:t>
            </a:r>
            <a:r>
              <a:rPr lang="ru-RU" dirty="0" smtClean="0">
                <a:solidFill>
                  <a:schemeClr val="tx1"/>
                </a:solidFill>
              </a:rPr>
              <a:t> ж. степ м. южн. вост. безлесная, и нередко безводная пустошь на огромном расстоянии, пустыня.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Мегабайт\Desktop\3999-0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2592288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4655"/>
          </a:xfrm>
        </p:spPr>
        <p:txBody>
          <a:bodyPr/>
          <a:lstStyle/>
          <a:p>
            <a:pPr>
              <a:buNone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«…Всякое пространство ковылистой нови, никогда не паханной земли, иногда на несколько сот вёрст в окружности, а иногда небольшое, зовут там степью…»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С.Т.Аксаков «Степь»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598</Words>
  <Application>Microsoft Office PowerPoint</Application>
  <PresentationFormat>Экран (4:3)</PresentationFormat>
  <Paragraphs>107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Новое Аксаково Бугурусланского уезда Оренбургской губернии </vt:lpstr>
      <vt:lpstr>Оренбургская земля, природа Оренбургского края, его люди являются основой, источником вдохновения практически всех произведений Аксакова. </vt:lpstr>
      <vt:lpstr>«Записки ружейного охотника Оренбургской губернии»</vt:lpstr>
      <vt:lpstr>Слайд 8</vt:lpstr>
      <vt:lpstr>Слайд 9</vt:lpstr>
      <vt:lpstr>I. Изобразительно – выразительные средства языка</vt:lpstr>
      <vt:lpstr>Эпитеты</vt:lpstr>
      <vt:lpstr>Метафора</vt:lpstr>
      <vt:lpstr>Сравнение </vt:lpstr>
      <vt:lpstr>Олицетворение</vt:lpstr>
      <vt:lpstr>Краски</vt:lpstr>
      <vt:lpstr>Звуки</vt:lpstr>
      <vt:lpstr>Запахи степи</vt:lpstr>
      <vt:lpstr>Сложные прилагательные</vt:lpstr>
      <vt:lpstr>- Какую роль играют  причастные и деепричастные обороты в тексте? </vt:lpstr>
      <vt:lpstr>Слайд 20</vt:lpstr>
      <vt:lpstr>Слайд 21</vt:lpstr>
      <vt:lpstr>Слайд 22</vt:lpstr>
      <vt:lpstr>Домашнее задание Написать сочинение-миниатюру  « В чём я вижу красоту родного края» </vt:lpstr>
      <vt:lpstr>Интернет источники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Мегабайт</dc:creator>
  <cp:lastModifiedBy>Мегабайт</cp:lastModifiedBy>
  <cp:revision>82</cp:revision>
  <dcterms:created xsi:type="dcterms:W3CDTF">2013-02-13T09:29:14Z</dcterms:created>
  <dcterms:modified xsi:type="dcterms:W3CDTF">2013-07-17T14:40:53Z</dcterms:modified>
</cp:coreProperties>
</file>