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0" r:id="rId2"/>
    <p:sldId id="26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2" r:id="rId11"/>
    <p:sldId id="270" r:id="rId12"/>
    <p:sldId id="273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0D54E-D5BC-44F9-9D59-2EA6A2349EED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8C656-DA9C-4524-BA71-D371C6B870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C656-DA9C-4524-BA71-D371C6B8705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40F6F9-6DEE-41FA-919F-81443544D2D9}" type="datetimeFigureOut">
              <a:rPr lang="ru-RU" smtClean="0"/>
              <a:pPr/>
              <a:t>17.01.2011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0AA669-FFF2-4E35-A17A-B5E2C58EB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Тема: «Поэт и поэзия в лирике М.Ю.Лермонтова».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12776"/>
            <a:ext cx="6768751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дежда\repin_prorok189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756084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4667349"/>
          </a:xfrm>
        </p:spPr>
        <p:txBody>
          <a:bodyPr>
            <a:normAutofit/>
          </a:bodyPr>
          <a:lstStyle/>
          <a:p>
            <a:pPr lvl="8"/>
            <a:r>
              <a:rPr lang="ru-RU" sz="200" b="1" u="sng" dirty="0" smtClean="0"/>
              <a:t>Каков пророк </a:t>
            </a:r>
            <a:r>
              <a:rPr lang="ru-RU" sz="200" b="1" u="sng" dirty="0" err="1" smtClean="0"/>
              <a:t>Лермонтова?Какова</a:t>
            </a:r>
            <a:r>
              <a:rPr lang="ru-RU" sz="200" b="1" u="sng" dirty="0" smtClean="0"/>
              <a:t> его миссия?</a:t>
            </a:r>
          </a:p>
          <a:p>
            <a:r>
              <a:rPr lang="ru-RU" sz="2000" b="1" u="sng" dirty="0" smtClean="0"/>
              <a:t>Каков пророк </a:t>
            </a:r>
            <a:r>
              <a:rPr lang="ru-RU" sz="2000" b="1" u="sng" dirty="0" err="1" smtClean="0"/>
              <a:t>Лермонтова?Какова</a:t>
            </a:r>
            <a:r>
              <a:rPr lang="ru-RU" sz="2000" b="1" u="sng" dirty="0" smtClean="0"/>
              <a:t> его миссия?</a:t>
            </a:r>
          </a:p>
          <a:p>
            <a:pPr>
              <a:buNone/>
            </a:pPr>
            <a:r>
              <a:rPr lang="ru-RU" sz="2000" dirty="0" smtClean="0"/>
              <a:t>      (его миссия </a:t>
            </a:r>
            <a:r>
              <a:rPr lang="ru-RU" sz="2000" dirty="0" err="1" smtClean="0"/>
              <a:t>двояка:исправлять</a:t>
            </a:r>
            <a:r>
              <a:rPr lang="ru-RU" sz="2000" dirty="0" smtClean="0"/>
              <a:t> род </a:t>
            </a:r>
            <a:r>
              <a:rPr lang="ru-RU" sz="2000" dirty="0" err="1" smtClean="0"/>
              <a:t>людской-разоблачение</a:t>
            </a:r>
            <a:r>
              <a:rPr lang="ru-RU" sz="2000" dirty="0" smtClean="0"/>
              <a:t> злобы и порока и поучать в любви и истине).</a:t>
            </a:r>
          </a:p>
          <a:p>
            <a:endParaRPr lang="ru-RU" sz="2000" b="1" u="sng" dirty="0" smtClean="0"/>
          </a:p>
          <a:p>
            <a:r>
              <a:rPr lang="ru-RU" sz="2000" b="1" u="sng" dirty="0" smtClean="0"/>
              <a:t>Почему поэт-пророк отвергнут толпой?</a:t>
            </a:r>
          </a:p>
          <a:p>
            <a:r>
              <a:rPr lang="ru-RU" sz="2000" b="1" u="sng" dirty="0" smtClean="0"/>
              <a:t>Почему истинное предназначение он обрёл в пустыне?</a:t>
            </a:r>
          </a:p>
          <a:p>
            <a:endParaRPr lang="ru-RU" sz="2000" b="1" u="sng" dirty="0" smtClean="0"/>
          </a:p>
          <a:p>
            <a:r>
              <a:rPr lang="ru-RU" sz="2000" b="1" u="sng" dirty="0" smtClean="0"/>
              <a:t>Почему города и пустыни противопоставлены?</a:t>
            </a:r>
          </a:p>
          <a:p>
            <a:endParaRPr lang="ru-RU" sz="2000" b="1" u="sng" dirty="0" smtClean="0"/>
          </a:p>
          <a:p>
            <a:r>
              <a:rPr lang="ru-RU" sz="2000" b="1" u="sng" dirty="0" smtClean="0"/>
              <a:t>Какие чувства испытывает поэт-пророк в городе?</a:t>
            </a:r>
            <a:endParaRPr lang="ru-RU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надежда\proro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836712"/>
            <a:ext cx="6048672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Итоги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Поэзия в эпоху Лермонтова, как и его поколение, утратила свою былую мощь и славу .Стремление к внешним эффектам заслоняет истинную сущность поэзии , которая уже не способна»глаголом жечь сердца людей».Поэты-пророки не признаны «в шумном граде»,их пророческий дар никому не нужен. </a:t>
            </a:r>
            <a:r>
              <a:rPr lang="ru-RU" sz="2000" dirty="0" err="1" smtClean="0"/>
              <a:t>Бездуховность</a:t>
            </a:r>
            <a:r>
              <a:rPr lang="ru-RU" sz="2000" dirty="0" smtClean="0"/>
              <a:t> света,»блёстки и обманы»породили потерянное поколение ,у которого нет будущего.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78 0  L 0.25 0.16133  L 0.072 0.16133  L 0 0  Z" pathEditMode="relative" ptsTypes="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7166992" cy="3024336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Цели урока: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-</a:t>
            </a:r>
            <a:r>
              <a:rPr lang="ru-RU" sz="2400" dirty="0" smtClean="0"/>
              <a:t>провести сравнительный анализ развития темы поэта и поэзии в творчестве  А.С.Пушкина и М.Ю.Лермонтова;</a:t>
            </a:r>
            <a:br>
              <a:rPr lang="ru-RU" sz="2400" dirty="0" smtClean="0"/>
            </a:br>
            <a:r>
              <a:rPr lang="ru-RU" sz="2400" dirty="0" smtClean="0"/>
              <a:t>-развивать умение сопоставлять стихотворные тексты;</a:t>
            </a:r>
            <a:br>
              <a:rPr lang="ru-RU" sz="2400" dirty="0" smtClean="0"/>
            </a:br>
            <a:r>
              <a:rPr lang="ru-RU" sz="2400" dirty="0" smtClean="0"/>
              <a:t>-высказываться на литературную тему;</a:t>
            </a:r>
            <a:br>
              <a:rPr lang="ru-RU" sz="2400" dirty="0" smtClean="0"/>
            </a:br>
            <a:r>
              <a:rPr lang="ru-RU" sz="2400" dirty="0" smtClean="0"/>
              <a:t>-нравственное и духовное воспитание.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832648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    «</a:t>
            </a:r>
            <a:r>
              <a:rPr lang="ru-RU" sz="4400" dirty="0" smtClean="0"/>
              <a:t>Участь русских поэтов»</a:t>
            </a:r>
            <a:br>
              <a:rPr lang="ru-RU" sz="4400" dirty="0" smtClean="0"/>
            </a:br>
            <a:r>
              <a:rPr lang="ru-RU" sz="2200" dirty="0" smtClean="0"/>
              <a:t>Горька судьба поэтов всех племён;</a:t>
            </a:r>
            <a:br>
              <a:rPr lang="ru-RU" sz="2200" dirty="0" smtClean="0"/>
            </a:br>
            <a:r>
              <a:rPr lang="ru-RU" sz="2200" dirty="0" err="1" smtClean="0"/>
              <a:t>Тяжеле</a:t>
            </a:r>
            <a:r>
              <a:rPr lang="ru-RU" sz="2200" dirty="0" smtClean="0"/>
              <a:t> всех судьба казнит Россию:</a:t>
            </a:r>
            <a:br>
              <a:rPr lang="ru-RU" sz="2200" dirty="0" smtClean="0"/>
            </a:br>
            <a:r>
              <a:rPr lang="ru-RU" sz="2200" dirty="0" smtClean="0"/>
              <a:t>Для славы и Рылеев был рождён…</a:t>
            </a:r>
            <a:br>
              <a:rPr lang="ru-RU" sz="2200" dirty="0" smtClean="0"/>
            </a:br>
            <a:r>
              <a:rPr lang="ru-RU" sz="2200" dirty="0" smtClean="0"/>
              <a:t>Стянула петля дерзостную выю.</a:t>
            </a:r>
            <a:br>
              <a:rPr lang="ru-RU" sz="2200" dirty="0" smtClean="0"/>
            </a:br>
            <a:r>
              <a:rPr lang="ru-RU" sz="2200" dirty="0" smtClean="0"/>
              <a:t>Не он </a:t>
            </a:r>
            <a:r>
              <a:rPr lang="ru-RU" sz="2200" dirty="0" err="1" smtClean="0"/>
              <a:t>один:другие</a:t>
            </a:r>
            <a:r>
              <a:rPr lang="ru-RU" sz="2200" dirty="0" smtClean="0"/>
              <a:t> вслед ему,</a:t>
            </a:r>
            <a:br>
              <a:rPr lang="ru-RU" sz="2200" dirty="0" smtClean="0"/>
            </a:br>
            <a:r>
              <a:rPr lang="ru-RU" sz="2200" dirty="0" smtClean="0"/>
              <a:t>Прекрасной обольщённые мечтою,</a:t>
            </a:r>
            <a:br>
              <a:rPr lang="ru-RU" sz="2200" dirty="0" smtClean="0"/>
            </a:br>
            <a:r>
              <a:rPr lang="ru-RU" sz="2200" dirty="0" err="1" smtClean="0"/>
              <a:t>Пожалися</a:t>
            </a:r>
            <a:r>
              <a:rPr lang="ru-RU" sz="2200" dirty="0" smtClean="0"/>
              <a:t> годиной роковою…</a:t>
            </a:r>
            <a:br>
              <a:rPr lang="ru-RU" sz="2200" dirty="0" smtClean="0"/>
            </a:br>
            <a:r>
              <a:rPr lang="ru-RU" sz="2200" dirty="0" smtClean="0"/>
              <a:t>Бог дал огонь их </a:t>
            </a:r>
            <a:r>
              <a:rPr lang="ru-RU" sz="2200" dirty="0" err="1" smtClean="0"/>
              <a:t>сердцу,свет</a:t>
            </a:r>
            <a:r>
              <a:rPr lang="ru-RU" sz="2200" dirty="0" smtClean="0"/>
              <a:t> уму,</a:t>
            </a:r>
            <a:br>
              <a:rPr lang="ru-RU" sz="2200" dirty="0" smtClean="0"/>
            </a:br>
            <a:r>
              <a:rPr lang="ru-RU" sz="2200" dirty="0" err="1" smtClean="0"/>
              <a:t>Да!чувства</a:t>
            </a:r>
            <a:r>
              <a:rPr lang="ru-RU" sz="2200" dirty="0" smtClean="0"/>
              <a:t> в них восторженны и пылки,-</a:t>
            </a:r>
            <a:br>
              <a:rPr lang="ru-RU" sz="2200" dirty="0" smtClean="0"/>
            </a:br>
            <a:r>
              <a:rPr lang="ru-RU" sz="2200" dirty="0" smtClean="0"/>
              <a:t>Что </a:t>
            </a:r>
            <a:r>
              <a:rPr lang="ru-RU" sz="2200" dirty="0" err="1" smtClean="0"/>
              <a:t>ж?их</a:t>
            </a:r>
            <a:r>
              <a:rPr lang="ru-RU" sz="2200" dirty="0" smtClean="0"/>
              <a:t> бросают в чёрную тюрьму,</a:t>
            </a:r>
            <a:br>
              <a:rPr lang="ru-RU" sz="2200" dirty="0" smtClean="0"/>
            </a:br>
            <a:r>
              <a:rPr lang="ru-RU" sz="2200" dirty="0" smtClean="0"/>
              <a:t>Морят морозом безнадёжной ссылки…</a:t>
            </a:r>
            <a:br>
              <a:rPr lang="ru-RU" sz="2200" dirty="0" smtClean="0"/>
            </a:br>
            <a:r>
              <a:rPr lang="ru-RU" sz="2200" dirty="0" smtClean="0"/>
              <a:t>Или болезнь наводит ночь и мглу</a:t>
            </a:r>
            <a:br>
              <a:rPr lang="ru-RU" sz="2200" dirty="0" smtClean="0"/>
            </a:br>
            <a:r>
              <a:rPr lang="ru-RU" sz="2200" dirty="0" smtClean="0"/>
              <a:t>На очи прозорливцев вдохновенных,</a:t>
            </a:r>
            <a:br>
              <a:rPr lang="ru-RU" sz="2200" dirty="0" smtClean="0"/>
            </a:br>
            <a:r>
              <a:rPr lang="ru-RU" sz="2200" dirty="0" smtClean="0"/>
              <a:t>Или рука любовников презренных</a:t>
            </a:r>
            <a:br>
              <a:rPr lang="ru-RU" sz="2200" dirty="0" smtClean="0"/>
            </a:br>
            <a:r>
              <a:rPr lang="ru-RU" sz="2200" dirty="0" smtClean="0"/>
              <a:t>Шлёт пулю их </a:t>
            </a:r>
            <a:r>
              <a:rPr lang="ru-RU" sz="2000" dirty="0" smtClean="0"/>
              <a:t>священному </a:t>
            </a:r>
            <a:r>
              <a:rPr lang="ru-RU" sz="2700" dirty="0" smtClean="0"/>
              <a:t>челу;</a:t>
            </a:r>
            <a:br>
              <a:rPr lang="ru-RU" sz="2700" dirty="0" smtClean="0"/>
            </a:br>
            <a:r>
              <a:rPr lang="ru-RU" sz="2700" dirty="0" smtClean="0"/>
              <a:t>Или же бунт поднимет чернь глухую,</a:t>
            </a:r>
            <a:br>
              <a:rPr lang="ru-RU" sz="2700" dirty="0" smtClean="0"/>
            </a:br>
            <a:r>
              <a:rPr lang="ru-RU" sz="2000" dirty="0" smtClean="0"/>
              <a:t>И чернь того на части разорвёт</a:t>
            </a:r>
            <a:r>
              <a:rPr lang="ru-RU" sz="2200" dirty="0" smtClean="0"/>
              <a:t>,</a:t>
            </a:r>
            <a:br>
              <a:rPr lang="ru-RU" sz="2200" dirty="0" smtClean="0"/>
            </a:br>
            <a:r>
              <a:rPr lang="ru-RU" sz="2200" dirty="0" smtClean="0"/>
              <a:t>Чей блещущий перунами полёт</a:t>
            </a:r>
            <a:br>
              <a:rPr lang="ru-RU" sz="2200" dirty="0" smtClean="0"/>
            </a:br>
            <a:r>
              <a:rPr lang="ru-RU" sz="2200" dirty="0" smtClean="0"/>
              <a:t>Сияньем облил бы страну родную</a:t>
            </a:r>
            <a:r>
              <a:rPr lang="ru-RU" sz="3100" dirty="0" smtClean="0"/>
              <a:t>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/>
          <a:lstStyle/>
          <a:p>
            <a:endParaRPr lang="ru-RU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«Пророк»М.Ю.Лермонтова.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243413"/>
          </a:xfrm>
        </p:spPr>
        <p:txBody>
          <a:bodyPr>
            <a:noAutofit/>
          </a:bodyPr>
          <a:lstStyle/>
          <a:p>
            <a:r>
              <a:rPr lang="ru-RU" sz="2400" dirty="0" smtClean="0"/>
              <a:t>С </a:t>
            </a:r>
            <a:r>
              <a:rPr lang="ru-RU" sz="1600" dirty="0" smtClean="0"/>
              <a:t> тех пор как вечный судия</a:t>
            </a:r>
          </a:p>
          <a:p>
            <a:r>
              <a:rPr lang="ru-RU" sz="1600" dirty="0" smtClean="0"/>
              <a:t>Мне дал всеведенье пророка,</a:t>
            </a:r>
          </a:p>
          <a:p>
            <a:r>
              <a:rPr lang="ru-RU" sz="1600" dirty="0" smtClean="0"/>
              <a:t>В очах людей читаю я </a:t>
            </a:r>
          </a:p>
          <a:p>
            <a:r>
              <a:rPr lang="ru-RU" sz="1600" dirty="0" smtClean="0"/>
              <a:t>Страницы злобы и порока</a:t>
            </a:r>
          </a:p>
          <a:p>
            <a:r>
              <a:rPr lang="ru-RU" sz="1600" dirty="0" smtClean="0"/>
              <a:t>Провозглашать я стал любви</a:t>
            </a:r>
          </a:p>
          <a:p>
            <a:r>
              <a:rPr lang="ru-RU" sz="1600" dirty="0" smtClean="0"/>
              <a:t>И правды  чистые ученья:</a:t>
            </a:r>
          </a:p>
          <a:p>
            <a:r>
              <a:rPr lang="ru-RU" sz="1600" dirty="0" smtClean="0"/>
              <a:t>В меня все ближние мои</a:t>
            </a:r>
          </a:p>
          <a:p>
            <a:r>
              <a:rPr lang="ru-RU" sz="1600" dirty="0" smtClean="0"/>
              <a:t>Бросали бешено каменья.</a:t>
            </a:r>
          </a:p>
          <a:p>
            <a:r>
              <a:rPr lang="ru-RU" sz="1600" dirty="0" smtClean="0"/>
              <a:t>Посыпал пеплом я главу,</a:t>
            </a:r>
          </a:p>
          <a:p>
            <a:r>
              <a:rPr lang="ru-RU" sz="1600" dirty="0" smtClean="0"/>
              <a:t>Из городов бежал </a:t>
            </a:r>
            <a:r>
              <a:rPr lang="ru-RU" sz="1600" dirty="0" err="1" smtClean="0"/>
              <a:t>я,нищий</a:t>
            </a:r>
            <a:r>
              <a:rPr lang="ru-RU" sz="1600" dirty="0" smtClean="0"/>
              <a:t>, </a:t>
            </a:r>
          </a:p>
          <a:p>
            <a:r>
              <a:rPr lang="ru-RU" sz="1600" dirty="0" smtClean="0"/>
              <a:t>И  вот в пустыне я живу,</a:t>
            </a:r>
          </a:p>
          <a:p>
            <a:r>
              <a:rPr lang="ru-RU" sz="1600" dirty="0" smtClean="0"/>
              <a:t>Как </a:t>
            </a:r>
            <a:r>
              <a:rPr lang="ru-RU" sz="1600" dirty="0" err="1" smtClean="0"/>
              <a:t>птицы,даром</a:t>
            </a:r>
            <a:r>
              <a:rPr lang="ru-RU" sz="1600" dirty="0" smtClean="0"/>
              <a:t> божьей пищи;</a:t>
            </a:r>
          </a:p>
          <a:p>
            <a:r>
              <a:rPr lang="ru-RU" sz="1600" dirty="0" smtClean="0"/>
              <a:t>Завет предвечного храня,</a:t>
            </a:r>
          </a:p>
          <a:p>
            <a:r>
              <a:rPr lang="ru-RU" sz="1600" dirty="0" smtClean="0"/>
              <a:t>Мне тварь покорна там  земная;</a:t>
            </a:r>
          </a:p>
          <a:p>
            <a:r>
              <a:rPr lang="ru-RU" sz="1600" dirty="0" smtClean="0"/>
              <a:t>И звёзды слушают меня,</a:t>
            </a:r>
          </a:p>
          <a:p>
            <a:r>
              <a:rPr lang="ru-RU" sz="1600" dirty="0" smtClean="0"/>
              <a:t>Лучами радостно играя.</a:t>
            </a:r>
          </a:p>
          <a:p>
            <a:r>
              <a:rPr lang="ru-RU" sz="1600" dirty="0" smtClean="0"/>
              <a:t>Когда же через шумный град</a:t>
            </a:r>
          </a:p>
          <a:p>
            <a:r>
              <a:rPr lang="ru-RU" sz="1600" dirty="0" smtClean="0"/>
              <a:t>Я пробираюсь торопливо,</a:t>
            </a:r>
          </a:p>
          <a:p>
            <a:r>
              <a:rPr lang="ru-RU" sz="1600" dirty="0" smtClean="0"/>
              <a:t>То старцы детям говорят</a:t>
            </a:r>
          </a:p>
          <a:p>
            <a:r>
              <a:rPr lang="ru-RU" sz="1600" dirty="0" smtClean="0"/>
              <a:t>С улыбкою самолюбивой: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07504"/>
          </a:xfrm>
        </p:spPr>
        <p:txBody>
          <a:bodyPr>
            <a:normAutofit fontScale="90000"/>
          </a:bodyPr>
          <a:lstStyle/>
          <a:p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>
            <a:normAutofit/>
          </a:bodyPr>
          <a:lstStyle/>
          <a:p>
            <a:r>
              <a:rPr lang="ru-RU" sz="1600" dirty="0" smtClean="0"/>
              <a:t>«</a:t>
            </a:r>
            <a:r>
              <a:rPr lang="ru-RU" sz="1600" dirty="0" err="1" smtClean="0"/>
              <a:t>Смотрите:вот</a:t>
            </a:r>
            <a:r>
              <a:rPr lang="ru-RU" sz="1600" dirty="0" smtClean="0"/>
              <a:t> пример для вас!</a:t>
            </a:r>
          </a:p>
          <a:p>
            <a:r>
              <a:rPr lang="ru-RU" sz="1600" dirty="0" smtClean="0"/>
              <a:t>Он горд </a:t>
            </a:r>
            <a:r>
              <a:rPr lang="ru-RU" sz="1600" dirty="0" err="1" smtClean="0"/>
              <a:t>был,не</a:t>
            </a:r>
            <a:r>
              <a:rPr lang="ru-RU" sz="1600" dirty="0" smtClean="0"/>
              <a:t> ужился с нами:</a:t>
            </a:r>
          </a:p>
          <a:p>
            <a:r>
              <a:rPr lang="ru-RU" sz="1600" dirty="0" err="1" smtClean="0"/>
              <a:t>Глупец,хотел</a:t>
            </a:r>
            <a:r>
              <a:rPr lang="ru-RU" sz="1600" dirty="0" smtClean="0"/>
              <a:t> уверить нас,</a:t>
            </a:r>
          </a:p>
          <a:p>
            <a:r>
              <a:rPr lang="ru-RU" sz="1600" dirty="0" smtClean="0"/>
              <a:t>Что бог гласит его устами!</a:t>
            </a:r>
          </a:p>
          <a:p>
            <a:r>
              <a:rPr lang="ru-RU" sz="1600" dirty="0" smtClean="0"/>
              <a:t>Смотрите </a:t>
            </a:r>
            <a:r>
              <a:rPr lang="ru-RU" sz="1600" dirty="0" err="1" smtClean="0"/>
              <a:t>ж,дети,на</a:t>
            </a:r>
            <a:r>
              <a:rPr lang="ru-RU" sz="1600" dirty="0" smtClean="0"/>
              <a:t>  него:</a:t>
            </a:r>
          </a:p>
          <a:p>
            <a:r>
              <a:rPr lang="ru-RU" sz="1600" dirty="0" smtClean="0"/>
              <a:t>Как он </a:t>
            </a:r>
            <a:r>
              <a:rPr lang="ru-RU" sz="1600" dirty="0" err="1" smtClean="0"/>
              <a:t>угрюм,и</a:t>
            </a:r>
            <a:r>
              <a:rPr lang="ru-RU" sz="1600" dirty="0" smtClean="0"/>
              <a:t> </a:t>
            </a:r>
            <a:r>
              <a:rPr lang="ru-RU" sz="1600" dirty="0" err="1" smtClean="0"/>
              <a:t>худ,и</a:t>
            </a:r>
            <a:r>
              <a:rPr lang="ru-RU" sz="1600" dirty="0" smtClean="0"/>
              <a:t> бледен!</a:t>
            </a:r>
          </a:p>
          <a:p>
            <a:r>
              <a:rPr lang="ru-RU" sz="1600" dirty="0" smtClean="0"/>
              <a:t>Смотрите ,как он наг и беден,</a:t>
            </a:r>
            <a:br>
              <a:rPr lang="ru-RU" sz="1600" dirty="0" smtClean="0"/>
            </a:br>
            <a:r>
              <a:rPr lang="ru-RU" sz="1600" dirty="0" smtClean="0"/>
              <a:t>Как презирают все  его!»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</a:t>
            </a:r>
            <a:r>
              <a:rPr lang="ru-RU" sz="3200" dirty="0" smtClean="0"/>
              <a:t>«Пророк»А.С.Пушкина.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Духовной жаждою томим,</a:t>
            </a:r>
          </a:p>
          <a:p>
            <a:r>
              <a:rPr lang="ru-RU" sz="2000" dirty="0" smtClean="0"/>
              <a:t>В пустыне мрачной я влачился,</a:t>
            </a:r>
          </a:p>
          <a:p>
            <a:r>
              <a:rPr lang="ru-RU" sz="2000" dirty="0" smtClean="0"/>
              <a:t>И шестикрылый серафим</a:t>
            </a:r>
          </a:p>
          <a:p>
            <a:r>
              <a:rPr lang="ru-RU" sz="2000" dirty="0" smtClean="0"/>
              <a:t>На перепутье мне явился;</a:t>
            </a:r>
          </a:p>
          <a:p>
            <a:r>
              <a:rPr lang="ru-RU" sz="2000" dirty="0" smtClean="0"/>
              <a:t>Перстами лёгкими как сон</a:t>
            </a:r>
          </a:p>
          <a:p>
            <a:r>
              <a:rPr lang="ru-RU" sz="2000" dirty="0" smtClean="0"/>
              <a:t>Моих зениц коснулся он:</a:t>
            </a:r>
          </a:p>
          <a:p>
            <a:r>
              <a:rPr lang="ru-RU" sz="2000" dirty="0" smtClean="0"/>
              <a:t>Отверзлись вещие зеницы,</a:t>
            </a:r>
          </a:p>
          <a:p>
            <a:r>
              <a:rPr lang="ru-RU" sz="2000" dirty="0" smtClean="0"/>
              <a:t>Как у испуганной орлицы.</a:t>
            </a:r>
          </a:p>
          <a:p>
            <a:r>
              <a:rPr lang="ru-RU" sz="2000" dirty="0" smtClean="0"/>
              <a:t>Моих ушей коснулся он,</a:t>
            </a:r>
          </a:p>
          <a:p>
            <a:r>
              <a:rPr lang="ru-RU" sz="2000" dirty="0" smtClean="0"/>
              <a:t>И их наполнил шум и звон:</a:t>
            </a:r>
          </a:p>
          <a:p>
            <a:r>
              <a:rPr lang="ru-RU" sz="2000" dirty="0" smtClean="0"/>
              <a:t>И внял я неба содроганье,</a:t>
            </a:r>
          </a:p>
          <a:p>
            <a:r>
              <a:rPr lang="ru-RU" sz="2000" dirty="0" smtClean="0"/>
              <a:t>И горний ангелов полёт,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800" dirty="0" smtClean="0"/>
              <a:t>И гад морских подводный ход,</a:t>
            </a:r>
          </a:p>
          <a:p>
            <a:r>
              <a:rPr lang="ru-RU" sz="1800" dirty="0" smtClean="0"/>
              <a:t>И дольней лозы прозябанье.</a:t>
            </a:r>
          </a:p>
          <a:p>
            <a:r>
              <a:rPr lang="ru-RU" sz="1800" dirty="0" smtClean="0"/>
              <a:t>И он к устам моим приник,</a:t>
            </a:r>
          </a:p>
          <a:p>
            <a:r>
              <a:rPr lang="ru-RU" sz="1800" dirty="0" smtClean="0"/>
              <a:t> И вырвал грешный мой язык,</a:t>
            </a:r>
          </a:p>
          <a:p>
            <a:r>
              <a:rPr lang="ru-RU" sz="1800" dirty="0" smtClean="0"/>
              <a:t> И празднословный ,и лукавый,</a:t>
            </a:r>
          </a:p>
          <a:p>
            <a:r>
              <a:rPr lang="ru-RU" sz="1800" dirty="0" smtClean="0"/>
              <a:t>И жало </a:t>
            </a:r>
            <a:r>
              <a:rPr lang="ru-RU" sz="1800" dirty="0" err="1" smtClean="0"/>
              <a:t>мудрыя</a:t>
            </a:r>
            <a:r>
              <a:rPr lang="ru-RU" sz="1800" dirty="0" smtClean="0"/>
              <a:t> змеи</a:t>
            </a:r>
          </a:p>
          <a:p>
            <a:r>
              <a:rPr lang="ru-RU" sz="1800" dirty="0" smtClean="0"/>
              <a:t>В уста замершие мои</a:t>
            </a:r>
          </a:p>
          <a:p>
            <a:r>
              <a:rPr lang="ru-RU" sz="1800" dirty="0" smtClean="0"/>
              <a:t>Вложил десницею кровавой.</a:t>
            </a:r>
          </a:p>
          <a:p>
            <a:r>
              <a:rPr lang="ru-RU" sz="1800" dirty="0" smtClean="0"/>
              <a:t>И он мне грудь рассёк мечом,</a:t>
            </a:r>
          </a:p>
          <a:p>
            <a:r>
              <a:rPr lang="ru-RU" sz="1800" dirty="0" smtClean="0"/>
              <a:t>И сердце трепетное вынул,</a:t>
            </a:r>
          </a:p>
          <a:p>
            <a:r>
              <a:rPr lang="ru-RU" sz="1800" dirty="0" smtClean="0"/>
              <a:t>И </a:t>
            </a:r>
            <a:r>
              <a:rPr lang="ru-RU" sz="1800" dirty="0" err="1" smtClean="0"/>
              <a:t>угль,пылающий</a:t>
            </a:r>
            <a:r>
              <a:rPr lang="ru-RU" sz="1800" dirty="0" smtClean="0"/>
              <a:t> огнём,</a:t>
            </a:r>
          </a:p>
          <a:p>
            <a:r>
              <a:rPr lang="ru-RU" sz="1800" dirty="0" smtClean="0"/>
              <a:t>Во грудь отверстую </a:t>
            </a:r>
            <a:r>
              <a:rPr lang="ru-RU" sz="1800" dirty="0" err="1" smtClean="0"/>
              <a:t>водвинул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Как труп в пустыне я лежал,</a:t>
            </a:r>
          </a:p>
          <a:p>
            <a:r>
              <a:rPr lang="ru-RU" sz="1800" dirty="0" smtClean="0"/>
              <a:t>И Бога глас ко мне воззвал:</a:t>
            </a:r>
          </a:p>
          <a:p>
            <a:r>
              <a:rPr lang="ru-RU" sz="1800" dirty="0" smtClean="0"/>
              <a:t>«</a:t>
            </a:r>
            <a:r>
              <a:rPr lang="ru-RU" sz="1800" dirty="0" err="1" smtClean="0"/>
              <a:t>Восстань,пророк</a:t>
            </a:r>
            <a:r>
              <a:rPr lang="ru-RU" sz="1800" dirty="0" smtClean="0"/>
              <a:t> ,и </a:t>
            </a:r>
            <a:r>
              <a:rPr lang="ru-RU" sz="1800" dirty="0" err="1" smtClean="0"/>
              <a:t>виждь</a:t>
            </a:r>
            <a:r>
              <a:rPr lang="ru-RU" sz="1800" dirty="0" smtClean="0"/>
              <a:t>, </a:t>
            </a:r>
            <a:r>
              <a:rPr lang="ru-RU" sz="1800" dirty="0" err="1" smtClean="0"/>
              <a:t>и</a:t>
            </a:r>
            <a:r>
              <a:rPr lang="ru-RU" sz="1800" dirty="0" smtClean="0"/>
              <a:t> внемли,</a:t>
            </a:r>
          </a:p>
          <a:p>
            <a:r>
              <a:rPr lang="ru-RU" sz="1800" dirty="0" smtClean="0"/>
              <a:t>Исполнись волею моей,</a:t>
            </a:r>
          </a:p>
          <a:p>
            <a:r>
              <a:rPr lang="ru-RU" sz="1800" dirty="0" smtClean="0"/>
              <a:t>И ,обходя моря и земли,</a:t>
            </a:r>
          </a:p>
          <a:p>
            <a:r>
              <a:rPr lang="ru-RU" sz="1800" dirty="0" smtClean="0"/>
              <a:t>Глаголом жги сердца людей».</a:t>
            </a:r>
            <a:endParaRPr lang="ru-RU" sz="1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Вопросы для беседы: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/>
              <a:t>К то такие пророки? </a:t>
            </a:r>
          </a:p>
          <a:p>
            <a:r>
              <a:rPr lang="ru-RU" sz="2000" dirty="0" smtClean="0"/>
              <a:t> (</a:t>
            </a:r>
            <a:r>
              <a:rPr lang="ru-RU" sz="2000" dirty="0" err="1" smtClean="0"/>
              <a:t>люди,наделённые</a:t>
            </a:r>
            <a:r>
              <a:rPr lang="ru-RU" sz="2000" dirty="0" smtClean="0"/>
              <a:t> </a:t>
            </a:r>
            <a:r>
              <a:rPr lang="ru-RU" sz="2000" dirty="0" err="1" smtClean="0"/>
              <a:t>сверхъестесственным</a:t>
            </a:r>
            <a:r>
              <a:rPr lang="ru-RU" sz="2000" dirty="0" smtClean="0"/>
              <a:t> </a:t>
            </a:r>
            <a:r>
              <a:rPr lang="ru-RU" sz="2000" dirty="0" err="1" smtClean="0"/>
              <a:t>даром-предвидеть</a:t>
            </a:r>
            <a:r>
              <a:rPr lang="ru-RU" sz="2000" dirty="0" smtClean="0"/>
              <a:t> и предсказывать события ,предостерегать людей от ошибок).</a:t>
            </a:r>
          </a:p>
          <a:p>
            <a:endParaRPr lang="ru-RU" sz="2000" dirty="0" smtClean="0"/>
          </a:p>
          <a:p>
            <a:r>
              <a:rPr lang="ru-RU" sz="2000" b="1" u="sng" dirty="0" smtClean="0"/>
              <a:t>Кто выступает в качестве пророков в стихотворениях Пушкина и Лермонтова?</a:t>
            </a:r>
          </a:p>
          <a:p>
            <a:r>
              <a:rPr lang="ru-RU" sz="2000" dirty="0" smtClean="0"/>
              <a:t>(поэт).</a:t>
            </a:r>
          </a:p>
          <a:p>
            <a:r>
              <a:rPr lang="ru-RU" sz="2000" b="1" u="sng" dirty="0" smtClean="0"/>
              <a:t>Схожи ли </a:t>
            </a:r>
            <a:r>
              <a:rPr lang="ru-RU" sz="2000" b="1" dirty="0" err="1" smtClean="0"/>
              <a:t>сюжеты?Что</a:t>
            </a:r>
            <a:r>
              <a:rPr lang="ru-RU" sz="2000" b="1" u="sng" dirty="0" smtClean="0"/>
              <a:t> лежит в их основе?</a:t>
            </a:r>
          </a:p>
          <a:p>
            <a:r>
              <a:rPr lang="ru-RU" sz="2000" dirty="0" smtClean="0"/>
              <a:t>(сюжеты </a:t>
            </a:r>
            <a:r>
              <a:rPr lang="ru-RU" sz="2000" dirty="0" err="1" smtClean="0"/>
              <a:t>разные.У</a:t>
            </a:r>
            <a:r>
              <a:rPr lang="ru-RU" sz="2000" dirty="0" smtClean="0"/>
              <a:t> Пушкина-становление </a:t>
            </a:r>
            <a:r>
              <a:rPr lang="ru-RU" sz="2000" dirty="0" err="1" smtClean="0"/>
              <a:t>пророка,у</a:t>
            </a:r>
            <a:r>
              <a:rPr lang="ru-RU" sz="2000" dirty="0" smtClean="0"/>
              <a:t> Лермонтова-жизнь </a:t>
            </a:r>
            <a:r>
              <a:rPr lang="ru-RU" sz="2000" dirty="0" err="1" smtClean="0"/>
              <a:t>поэта,ставшего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пророком.В</a:t>
            </a:r>
            <a:r>
              <a:rPr lang="ru-RU" sz="2000" dirty="0" smtClean="0"/>
              <a:t> стихотворении Лермонтова трагический сюжет6непонимание во взаимоотношениях пророка и </a:t>
            </a:r>
            <a:r>
              <a:rPr lang="ru-RU" sz="2000" dirty="0" err="1" smtClean="0"/>
              <a:t>тех,кому</a:t>
            </a:r>
            <a:r>
              <a:rPr lang="ru-RU" sz="2000" dirty="0" smtClean="0"/>
              <a:t> он хотел служить).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451325"/>
          </a:xfrm>
        </p:spPr>
        <p:txBody>
          <a:bodyPr/>
          <a:lstStyle/>
          <a:p>
            <a:pPr marL="900113" lvl="5" indent="-722313" defTabSz="273050">
              <a:buNone/>
            </a:pPr>
            <a:r>
              <a:rPr lang="ru-RU" b="1" u="sng" dirty="0" smtClean="0"/>
              <a:t>Как создаётся образ поэта-пророка Пушкиным  и Лермонтовым?</a:t>
            </a:r>
          </a:p>
          <a:p>
            <a:pPr marL="177800" lvl="5" indent="0" defTabSz="273050">
              <a:buNone/>
            </a:pPr>
            <a:r>
              <a:rPr lang="ru-RU" sz="1600" b="1" u="sng" dirty="0" smtClean="0"/>
              <a:t>(</a:t>
            </a:r>
            <a:r>
              <a:rPr lang="ru-RU" sz="1600" dirty="0" smtClean="0"/>
              <a:t>пушкинский пророк преображается </a:t>
            </a:r>
            <a:r>
              <a:rPr lang="ru-RU" sz="1600" dirty="0" err="1" smtClean="0"/>
              <a:t>духовно,у</a:t>
            </a:r>
            <a:r>
              <a:rPr lang="ru-RU" sz="1600" dirty="0" smtClean="0"/>
              <a:t> Лермонтова есть портрет </a:t>
            </a:r>
            <a:r>
              <a:rPr lang="ru-RU" sz="1600" dirty="0" err="1" smtClean="0"/>
              <a:t>пророка.Его</a:t>
            </a:r>
            <a:r>
              <a:rPr lang="ru-RU" sz="1600" dirty="0" smtClean="0"/>
              <a:t> видят со </a:t>
            </a:r>
            <a:r>
              <a:rPr lang="ru-RU" sz="1600" dirty="0" err="1" smtClean="0"/>
              <a:t>стороны.И</a:t>
            </a:r>
            <a:r>
              <a:rPr lang="ru-RU" sz="1600" dirty="0" smtClean="0"/>
              <a:t> портрет вызывает </a:t>
            </a:r>
            <a:r>
              <a:rPr lang="ru-RU" sz="1600" dirty="0" err="1" smtClean="0"/>
              <a:t>сочувствие.Пушкинский</a:t>
            </a:r>
            <a:r>
              <a:rPr lang="ru-RU" sz="1600" dirty="0" smtClean="0"/>
              <a:t> пророк </a:t>
            </a:r>
            <a:r>
              <a:rPr lang="ru-RU" sz="1600" dirty="0" err="1" smtClean="0"/>
              <a:t>торжествен,лермонтовский</a:t>
            </a:r>
            <a:r>
              <a:rPr lang="ru-RU" sz="1600" dirty="0" smtClean="0"/>
              <a:t> суров).</a:t>
            </a:r>
          </a:p>
          <a:p>
            <a:pPr marL="177800" lvl="5" indent="0" defTabSz="273050">
              <a:buNone/>
            </a:pPr>
            <a:endParaRPr lang="ru-RU" sz="1600" b="1" u="sng" dirty="0" smtClean="0"/>
          </a:p>
          <a:p>
            <a:pPr marL="177800" lvl="5" indent="0" defTabSz="273050">
              <a:buNone/>
            </a:pPr>
            <a:r>
              <a:rPr lang="ru-RU" sz="1600" b="1" u="sng" dirty="0" smtClean="0"/>
              <a:t>Что открылось поэту-пророку  в стихотворениях Пушкина и Лермонтова?</a:t>
            </a:r>
          </a:p>
          <a:p>
            <a:pPr marL="177800" lvl="5" indent="0" defTabSz="273050">
              <a:buNone/>
            </a:pPr>
            <a:r>
              <a:rPr lang="ru-RU" sz="1600" dirty="0" smtClean="0"/>
              <a:t>(у Пушкина гармония </a:t>
            </a:r>
            <a:r>
              <a:rPr lang="ru-RU" sz="1600" dirty="0" err="1" smtClean="0"/>
              <a:t>мира,он</a:t>
            </a:r>
            <a:r>
              <a:rPr lang="ru-RU" sz="1600" dirty="0" smtClean="0"/>
              <a:t> готов к встрече с </a:t>
            </a:r>
            <a:r>
              <a:rPr lang="ru-RU" sz="1600" dirty="0" err="1" smtClean="0"/>
              <a:t>людьми,готов</a:t>
            </a:r>
            <a:r>
              <a:rPr lang="ru-RU" sz="1600" dirty="0" smtClean="0"/>
              <a:t> «глаголом жечь сердца людей».</a:t>
            </a:r>
            <a:r>
              <a:rPr lang="ru-RU" sz="1600" dirty="0" err="1" smtClean="0"/>
              <a:t>Лермонтовский</a:t>
            </a:r>
            <a:r>
              <a:rPr lang="ru-RU" sz="1600" dirty="0" smtClean="0"/>
              <a:t>  герой увидел «страницы злобы и порока»,он не принят </a:t>
            </a:r>
            <a:r>
              <a:rPr lang="ru-RU" sz="1600" dirty="0" err="1" smtClean="0"/>
              <a:t>людьми,изгнани</a:t>
            </a:r>
            <a:r>
              <a:rPr lang="ru-RU" sz="1600" dirty="0" smtClean="0"/>
              <a:t> из их общества).</a:t>
            </a:r>
          </a:p>
          <a:p>
            <a:pPr marL="177800" lvl="5" indent="0" defTabSz="273050">
              <a:buNone/>
            </a:pPr>
            <a:endParaRPr lang="ru-RU" sz="1600" dirty="0" smtClean="0"/>
          </a:p>
          <a:p>
            <a:pPr marL="177800" lvl="5" indent="0" defTabSz="273050">
              <a:buNone/>
            </a:pPr>
            <a:r>
              <a:rPr lang="ru-RU" sz="1600" b="1" u="sng" dirty="0" smtClean="0"/>
              <a:t>Что общего у </a:t>
            </a:r>
            <a:r>
              <a:rPr lang="ru-RU" sz="1600" b="1" u="sng" dirty="0" err="1" smtClean="0"/>
              <a:t>пророков,если</a:t>
            </a:r>
            <a:r>
              <a:rPr lang="ru-RU" sz="1600" b="1" u="sng" dirty="0" smtClean="0"/>
              <a:t> иметь в виду их миссию?</a:t>
            </a:r>
          </a:p>
          <a:p>
            <a:pPr marL="177800" lvl="5" indent="0" defTabSz="273050">
              <a:buNone/>
            </a:pPr>
            <a:r>
              <a:rPr lang="ru-RU" sz="1600" dirty="0" smtClean="0"/>
              <a:t>(пророки-посланники </a:t>
            </a:r>
            <a:r>
              <a:rPr lang="ru-RU" sz="1600" dirty="0" err="1" smtClean="0"/>
              <a:t>Бога,они</a:t>
            </a:r>
            <a:r>
              <a:rPr lang="ru-RU" sz="1600" dirty="0" smtClean="0"/>
              <a:t> не принадлежат </a:t>
            </a:r>
            <a:r>
              <a:rPr lang="ru-RU" sz="1600" dirty="0" err="1" smtClean="0"/>
              <a:t>себе,их</a:t>
            </a:r>
            <a:r>
              <a:rPr lang="ru-RU" sz="1600" dirty="0" smtClean="0"/>
              <a:t>  </a:t>
            </a:r>
            <a:r>
              <a:rPr lang="ru-RU" sz="1600" dirty="0" err="1" smtClean="0"/>
              <a:t>миссия-пророчествовать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616</Words>
  <Application>Microsoft Office PowerPoint</Application>
  <PresentationFormat>Экран (4:3)</PresentationFormat>
  <Paragraphs>103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Тема: «Поэт и поэзия в лирике М.Ю.Лермонтова».</vt:lpstr>
      <vt:lpstr>Цели урока: -провести сравнительный анализ развития темы поэта и поэзии в творчестве  А.С.Пушкина и М.Ю.Лермонтова; -развивать умение сопоставлять стихотворные тексты; -высказываться на литературную тему; -нравственное и духовное воспитание.</vt:lpstr>
      <vt:lpstr>    «Участь русских поэтов» Горька судьба поэтов всех племён; Тяжеле всех судьба казнит Россию: Для славы и Рылеев был рождён… Стянула петля дерзостную выю. Не он один:другие вслед ему, Прекрасной обольщённые мечтою, Пожалися годиной роковою… Бог дал огонь их сердцу,свет уму, Да!чувства в них восторженны и пылки,- Что ж?их бросают в чёрную тюрьму, Морят морозом безнадёжной ссылки… Или болезнь наводит ночь и мглу На очи прозорливцев вдохновенных, Или рука любовников презренных Шлёт пулю их священному челу; Или же бунт поднимет чернь глухую, И чернь того на части разорвёт, Чей блещущий перунами полёт Сияньем облил бы страну родную.</vt:lpstr>
      <vt:lpstr>              «Пророк»М.Ю.Лермонтова.  </vt:lpstr>
      <vt:lpstr>Слайд 5</vt:lpstr>
      <vt:lpstr>             «Пророк»А.С.Пушкина.</vt:lpstr>
      <vt:lpstr>Слайд 7</vt:lpstr>
      <vt:lpstr>      Вопросы для беседы:</vt:lpstr>
      <vt:lpstr>Слайд 9</vt:lpstr>
      <vt:lpstr>Слайд 10</vt:lpstr>
      <vt:lpstr>Слайд 11</vt:lpstr>
      <vt:lpstr>Слайд 12</vt:lpstr>
      <vt:lpstr>              Итоги урока: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«Поэт и поэзия в лирике М.Ю.Лермонтова».</dc:title>
  <dc:creator>надежда</dc:creator>
  <cp:lastModifiedBy>надежда</cp:lastModifiedBy>
  <cp:revision>16</cp:revision>
  <dcterms:created xsi:type="dcterms:W3CDTF">2011-01-17T10:01:46Z</dcterms:created>
  <dcterms:modified xsi:type="dcterms:W3CDTF">2011-01-17T14:52:06Z</dcterms:modified>
</cp:coreProperties>
</file>