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87CBA6-D3A8-4E5A-AD62-71A3E8FC625A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EBA945-503E-4B07-AEDF-293ABB643CC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>
                <a:solidFill>
                  <a:srgbClr val="7030A0"/>
                </a:solidFill>
              </a:rPr>
              <a:t>Сатира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flipH="1">
            <a:off x="6309648" y="5157192"/>
            <a:ext cx="2834352" cy="219139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Работу выполнил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Федонин</a:t>
            </a:r>
            <a:r>
              <a:rPr lang="ru-RU" dirty="0" smtClean="0">
                <a:solidFill>
                  <a:srgbClr val="7030A0"/>
                </a:solidFill>
              </a:rPr>
              <a:t> Роман, </a:t>
            </a:r>
          </a:p>
          <a:p>
            <a:pPr marL="137160" indent="0"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ученик 7 класса Б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школы №422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-108520" y="1523124"/>
            <a:ext cx="4038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 descr="http://open.az/uploads/posts/2010-09/1283756414_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0269"/>
            <a:ext cx="8026438" cy="432048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674136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>Сатира (лат. </a:t>
            </a:r>
            <a:r>
              <a:rPr lang="ru-RU" i="1" dirty="0" err="1">
                <a:solidFill>
                  <a:srgbClr val="7030A0"/>
                </a:solidFill>
              </a:rPr>
              <a:t>satira</a:t>
            </a:r>
            <a:r>
              <a:rPr lang="ru-RU" dirty="0">
                <a:solidFill>
                  <a:srgbClr val="7030A0"/>
                </a:solidFill>
              </a:rPr>
              <a:t>) — комическое проявление в искусстве, представляющее собой поэтически-унизительное обличение явлений при помощи различных комических средств: сарказма, иронии, гиперболы, </a:t>
            </a:r>
            <a:r>
              <a:rPr lang="ru-RU" dirty="0" smtClean="0">
                <a:solidFill>
                  <a:srgbClr val="7030A0"/>
                </a:solidFill>
              </a:rPr>
              <a:t>аллегории</a:t>
            </a:r>
            <a:r>
              <a:rPr lang="ru-RU" dirty="0">
                <a:solidFill>
                  <a:srgbClr val="7030A0"/>
                </a:solidFill>
              </a:rPr>
              <a:t>, пародии и </a:t>
            </a:r>
            <a:r>
              <a:rPr lang="ru-RU" dirty="0" err="1">
                <a:solidFill>
                  <a:srgbClr val="7030A0"/>
                </a:solidFill>
              </a:rPr>
              <a:t>др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755576" y="6453336"/>
            <a:ext cx="8003232" cy="1886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2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Литературное значение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836712"/>
            <a:ext cx="9324528" cy="36724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 своем историческом происхождении именно в </a:t>
            </a:r>
            <a:r>
              <a:rPr lang="ru-RU" dirty="0" smtClean="0">
                <a:solidFill>
                  <a:srgbClr val="7030A0"/>
                </a:solidFill>
              </a:rPr>
              <a:t>древней римской литературе «САТИРА» — это </a:t>
            </a:r>
            <a:r>
              <a:rPr lang="ru-RU" dirty="0">
                <a:solidFill>
                  <a:srgbClr val="7030A0"/>
                </a:solidFill>
              </a:rPr>
              <a:t>поэтическое </a:t>
            </a:r>
            <a:r>
              <a:rPr lang="ru-RU" dirty="0" smtClean="0">
                <a:solidFill>
                  <a:srgbClr val="7030A0"/>
                </a:solidFill>
              </a:rPr>
              <a:t>произведение, </a:t>
            </a:r>
            <a:r>
              <a:rPr lang="ru-RU" dirty="0">
                <a:solidFill>
                  <a:srgbClr val="7030A0"/>
                </a:solidFill>
              </a:rPr>
              <a:t>лирическое стихотворение </a:t>
            </a:r>
            <a:r>
              <a:rPr lang="ru-RU" dirty="0" smtClean="0">
                <a:solidFill>
                  <a:srgbClr val="7030A0"/>
                </a:solidFill>
              </a:rPr>
              <a:t>среднего объёма</a:t>
            </a:r>
            <a:r>
              <a:rPr lang="ru-RU" dirty="0">
                <a:solidFill>
                  <a:srgbClr val="7030A0"/>
                </a:solidFill>
              </a:rPr>
              <a:t>,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котором мы находим более или менее отрицательное или резко осуждающее и негодующее изображение свойств и качеств отдельных типических лиц </a:t>
            </a:r>
            <a:r>
              <a:rPr lang="ru-RU" dirty="0" smtClean="0">
                <a:solidFill>
                  <a:srgbClr val="7030A0"/>
                </a:solidFill>
              </a:rPr>
              <a:t>или обширной </a:t>
            </a:r>
            <a:r>
              <a:rPr lang="ru-RU" dirty="0">
                <a:solidFill>
                  <a:srgbClr val="7030A0"/>
                </a:solidFill>
              </a:rPr>
              <a:t>группы лиц и явлений. От сатиры по определенно личному содержанию нападений и обличений в произведении следует отличать </a:t>
            </a:r>
            <a:r>
              <a:rPr lang="ru-RU" dirty="0" smtClean="0">
                <a:solidFill>
                  <a:srgbClr val="7030A0"/>
                </a:solidFill>
              </a:rPr>
              <a:t>памфлет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51655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Памфле́т</a:t>
            </a:r>
            <a:r>
              <a:rPr lang="ru-RU" dirty="0" smtClean="0"/>
              <a:t>  — разновидность художественно-публицистического произведения, обычно направленного против политического строя в целом или его отдельных сторон, против той или иной общественной группы, партии, правительства и т. п., зачастую через разоблачение отдельных их представителей.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7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826" y="3308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 пасквиль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последний характеризуется более всего моральной нечистотой побуждений автора в его нападении и обличениях против того или другого лица,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9296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Па́сквиль</a:t>
            </a:r>
            <a:r>
              <a:rPr lang="ru-RU" dirty="0" smtClean="0"/>
              <a:t> (устар. </a:t>
            </a:r>
            <a:r>
              <a:rPr lang="ru-RU" b="1" dirty="0" err="1" smtClean="0"/>
              <a:t>пашквиль</a:t>
            </a:r>
            <a:r>
              <a:rPr lang="ru-RU" dirty="0" smtClean="0"/>
              <a:t>) — сочинение, содержащее карикатурные искажения, клевету и злобные нападки, цель которых оскорбить и скомпрометировать какое-либо лицо, группу, партию, общественное движение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916831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тогда как памфлет — иногда только публицистическое выступление, но может быть и художественной сатирой против определенного лица, стоящей на всей высоте ответственного свободного слова. В связи с этим моральным и общественным содержанием сатиры находится и художественная её ценность в зависимости от соответствия между её лирическим подъемом и высотою идеала сатирика, с одной стороны, и между значительностью обличаемого явления — с другой. Лирическая субъективная окраска в отношении к типам и явлениям обычно лишает сатиру объективно художественного значения и зачастую придает ей мимолетный характер.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Сатира в Российской империи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19"/>
            <a:ext cx="6732240" cy="273630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Русская сатира жила уже в XVII веке и раньше в </a:t>
            </a:r>
            <a:r>
              <a:rPr lang="ru-RU" dirty="0" err="1">
                <a:solidFill>
                  <a:srgbClr val="7030A0"/>
                </a:solidFill>
              </a:rPr>
              <a:t>полународной</a:t>
            </a:r>
            <a:r>
              <a:rPr lang="ru-RU" dirty="0">
                <a:solidFill>
                  <a:srgbClr val="7030A0"/>
                </a:solidFill>
              </a:rPr>
              <a:t> повести, творчестве скоморохов и т. п. («Притча о бражнике», сатиры на суд </a:t>
            </a:r>
            <a:r>
              <a:rPr lang="ru-RU" dirty="0" err="1">
                <a:solidFill>
                  <a:srgbClr val="7030A0"/>
                </a:solidFill>
              </a:rPr>
              <a:t>Шемяки</a:t>
            </a:r>
            <a:r>
              <a:rPr lang="ru-RU" dirty="0">
                <a:solidFill>
                  <a:srgbClr val="7030A0"/>
                </a:solidFill>
              </a:rPr>
              <a:t> и о Ерше </a:t>
            </a:r>
            <a:r>
              <a:rPr lang="ru-RU" dirty="0" err="1">
                <a:solidFill>
                  <a:srgbClr val="7030A0"/>
                </a:solidFill>
              </a:rPr>
              <a:t>Ершовиче</a:t>
            </a:r>
            <a:r>
              <a:rPr lang="ru-RU" dirty="0">
                <a:solidFill>
                  <a:srgbClr val="7030A0"/>
                </a:solidFill>
              </a:rPr>
              <a:t>, сыне </a:t>
            </a:r>
            <a:r>
              <a:rPr lang="ru-RU" dirty="0" err="1">
                <a:solidFill>
                  <a:srgbClr val="7030A0"/>
                </a:solidFill>
              </a:rPr>
              <a:t>Щетинникове</a:t>
            </a:r>
            <a:r>
              <a:rPr lang="ru-RU" dirty="0">
                <a:solidFill>
                  <a:srgbClr val="7030A0"/>
                </a:solidFill>
              </a:rPr>
              <a:t>, и проч.).</a:t>
            </a:r>
          </a:p>
        </p:txBody>
      </p:sp>
      <p:pic>
        <p:nvPicPr>
          <p:cNvPr id="2050" name="Picture 2" descr="File:Ersh Ersho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214146"/>
            <a:ext cx="6273552" cy="36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5904696"/>
          </a:xfrm>
        </p:spPr>
        <p:txBody>
          <a:bodyPr>
            <a:normAutofit fontScale="85000" lnSpcReduction="10000"/>
          </a:bodyPr>
          <a:lstStyle/>
          <a:p>
            <a:r>
              <a:rPr lang="ru-RU" sz="3500" b="1" dirty="0">
                <a:solidFill>
                  <a:srgbClr val="7030A0"/>
                </a:solidFill>
              </a:rPr>
              <a:t>Сатира в России расцвела в 18 в. Используются разнообразные жанры: эпиграмма, послание, басня, комедия, эпитафия, пародийная песня, публицистика. Сатира как произведение малого стихотворного жанра, ориентированного на античные и классицистические образцы, рождается из-под пера А. Д. Кантемира (восемь сатир в рукописном собрании 1743</a:t>
            </a:r>
            <a:r>
              <a:rPr lang="ru-RU" sz="3500" b="1" dirty="0" smtClean="0">
                <a:solidFill>
                  <a:srgbClr val="7030A0"/>
                </a:solidFill>
              </a:rPr>
              <a:t>).</a:t>
            </a:r>
            <a:r>
              <a:rPr lang="ru-RU" sz="3500" b="1" dirty="0">
                <a:solidFill>
                  <a:srgbClr val="7030A0"/>
                </a:solidFill>
              </a:rPr>
              <a:t> Сатира, как стихия, захватила всю журналистику в сатирических журналах (начиная с XVIII в.), и комедию, и особенно рассказ, повесть, роман. Классическая форма сатиры к XIX веку исчезает. </a:t>
            </a:r>
          </a:p>
          <a:p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45926" y="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Сатиры писали такие писатели как Пушкин: — «На выздоровление Лукулла</a:t>
            </a:r>
            <a:r>
              <a:rPr lang="ru-RU" dirty="0" smtClean="0">
                <a:solidFill>
                  <a:srgbClr val="7030A0"/>
                </a:solidFill>
              </a:rPr>
              <a:t>» и  «</a:t>
            </a:r>
            <a:r>
              <a:rPr lang="ru-RU" dirty="0">
                <a:solidFill>
                  <a:srgbClr val="7030A0"/>
                </a:solidFill>
              </a:rPr>
              <a:t>Летопись села </a:t>
            </a:r>
            <a:r>
              <a:rPr lang="ru-RU" dirty="0" err="1">
                <a:solidFill>
                  <a:srgbClr val="7030A0"/>
                </a:solidFill>
              </a:rPr>
              <a:t>Горюхина</a:t>
            </a:r>
            <a:r>
              <a:rPr lang="ru-RU" dirty="0">
                <a:solidFill>
                  <a:srgbClr val="7030A0"/>
                </a:solidFill>
              </a:rPr>
              <a:t>»; Рылеев — «Временщику»; Лермонтов — «Дума» и др.; Некрасов — «Размышление у парадного подъезда», «Убогая и нарядная» </a:t>
            </a:r>
            <a:r>
              <a:rPr lang="ru-RU" dirty="0" smtClean="0">
                <a:solidFill>
                  <a:srgbClr val="7030A0"/>
                </a:solidFill>
              </a:rPr>
              <a:t>и </a:t>
            </a:r>
            <a:r>
              <a:rPr lang="ru-RU" dirty="0">
                <a:solidFill>
                  <a:srgbClr val="7030A0"/>
                </a:solidFill>
              </a:rPr>
              <a:t>драматурги Денис Фонвизин, Гоголь, Островский, и романисты (Гоголь с поэмою — «Мертвые души». Особенно Салтыков-Щедрин, бичующая и </a:t>
            </a:r>
            <a:r>
              <a:rPr lang="ru-RU" dirty="0" err="1">
                <a:solidFill>
                  <a:srgbClr val="7030A0"/>
                </a:solidFill>
              </a:rPr>
              <a:t>кусательная</a:t>
            </a:r>
            <a:r>
              <a:rPr lang="ru-RU" dirty="0">
                <a:solidFill>
                  <a:srgbClr val="7030A0"/>
                </a:solidFill>
              </a:rPr>
              <a:t> сатира которого временами достигает </a:t>
            </a:r>
            <a:r>
              <a:rPr lang="ru-RU" dirty="0" err="1">
                <a:solidFill>
                  <a:srgbClr val="7030A0"/>
                </a:solidFill>
              </a:rPr>
              <a:t>свифтовской</a:t>
            </a:r>
            <a:r>
              <a:rPr lang="ru-RU" dirty="0">
                <a:solidFill>
                  <a:srgbClr val="7030A0"/>
                </a:solidFill>
              </a:rPr>
              <a:t> силы).</a:t>
            </a:r>
          </a:p>
          <a:p>
            <a:endParaRPr lang="ru-RU" dirty="0"/>
          </a:p>
        </p:txBody>
      </p:sp>
      <p:pic>
        <p:nvPicPr>
          <p:cNvPr id="3074" name="Picture 2" descr="NikolayGogol lef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2381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ramskoj - saltykov-sched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381250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assilij Grigorjewitsch Perow 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2381250" cy="312420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amp;Ncy;&amp;icy;&amp;kcy;&amp;ocy;&amp;lcy;&amp;acy;&amp;jcy; &amp;Ncy;&amp;iecy;&amp;kcy;&amp;rcy;&amp;acy;&amp;scy;&amp;ocy;&amp;vcy;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2381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1">
      <a:dk1>
        <a:sysClr val="windowText" lastClr="000000"/>
      </a:dk1>
      <a:lt1>
        <a:sysClr val="window" lastClr="FFFFFF"/>
      </a:lt1>
      <a:dk2>
        <a:srgbClr val="DFEB69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132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Сатира </vt:lpstr>
      <vt:lpstr> Сатира (лат. satira) — комическое проявление в искусстве, представляющее собой поэтически-унизительное обличение явлений при помощи различных комических средств: сарказма, иронии, гиперболы, аллегории, пародии и др </vt:lpstr>
      <vt:lpstr>Литературное значение </vt:lpstr>
      <vt:lpstr>Презентация PowerPoint</vt:lpstr>
      <vt:lpstr>Сатира в Российской империи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Сатира </dc:title>
  <dc:creator>WIN7XP</dc:creator>
  <cp:lastModifiedBy>Лебедева Юлия Б.</cp:lastModifiedBy>
  <cp:revision>9</cp:revision>
  <dcterms:created xsi:type="dcterms:W3CDTF">2013-05-20T16:36:20Z</dcterms:created>
  <dcterms:modified xsi:type="dcterms:W3CDTF">2013-05-22T07:01:22Z</dcterms:modified>
</cp:coreProperties>
</file>