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ельникова\Desktop\024721257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rot="475585">
            <a:off x="36017" y="3705199"/>
            <a:ext cx="8258972" cy="1094557"/>
          </a:xfrm>
        </p:spPr>
        <p:txBody>
          <a:bodyPr>
            <a:noAutofit/>
          </a:bodyPr>
          <a:lstStyle/>
          <a:p>
            <a:r>
              <a:rPr lang="ru-RU" sz="8800" b="1" i="1" dirty="0" smtClean="0">
                <a:solidFill>
                  <a:srgbClr val="FF0000"/>
                </a:solidFill>
              </a:rPr>
              <a:t>Л.Н.Толстой и спорт!</a:t>
            </a:r>
            <a:endParaRPr lang="ru-RU" sz="8800" b="1" i="1"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19" presetClass="entr" presetSubtype="10" fill="hold" grpId="1"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0" fill="hold"/>
                                        <p:tgtEl>
                                          <p:spTgt spid="2"/>
                                        </p:tgtEl>
                                        <p:attrNameLst>
                                          <p:attrName>ppt_w</p:attrName>
                                        </p:attrNameLst>
                                      </p:cBhvr>
                                      <p:tavLst>
                                        <p:tav tm="0" fmla="#ppt_w*sin(2.5*pi*$)">
                                          <p:val>
                                            <p:fltVal val="0"/>
                                          </p:val>
                                        </p:tav>
                                        <p:tav tm="100000">
                                          <p:val>
                                            <p:fltVal val="1"/>
                                          </p:val>
                                        </p:tav>
                                      </p:tavLst>
                                    </p:anim>
                                    <p:anim calcmode="lin" valueType="num">
                                      <p:cBhvr>
                                        <p:cTn id="19" dur="50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ID="35" presetClass="entr" presetSubtype="0" fill="hold" grpId="2"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anim calcmode="lin" valueType="num">
                                      <p:cBhvr>
                                        <p:cTn id="24" dur="2000" fill="hold"/>
                                        <p:tgtEl>
                                          <p:spTgt spid="2"/>
                                        </p:tgtEl>
                                        <p:attrNameLst>
                                          <p:attrName>style.rotation</p:attrName>
                                        </p:attrNameLst>
                                      </p:cBhvr>
                                      <p:tavLst>
                                        <p:tav tm="0">
                                          <p:val>
                                            <p:fltVal val="720"/>
                                          </p:val>
                                        </p:tav>
                                        <p:tav tm="100000">
                                          <p:val>
                                            <p:fltVal val="0"/>
                                          </p:val>
                                        </p:tav>
                                      </p:tavLst>
                                    </p:anim>
                                    <p:anim calcmode="lin" valueType="num">
                                      <p:cBhvr>
                                        <p:cTn id="25" dur="2000" fill="hold"/>
                                        <p:tgtEl>
                                          <p:spTgt spid="2"/>
                                        </p:tgtEl>
                                        <p:attrNameLst>
                                          <p:attrName>ppt_h</p:attrName>
                                        </p:attrNameLst>
                                      </p:cBhvr>
                                      <p:tavLst>
                                        <p:tav tm="0">
                                          <p:val>
                                            <p:fltVal val="0"/>
                                          </p:val>
                                        </p:tav>
                                        <p:tav tm="100000">
                                          <p:val>
                                            <p:strVal val="#ppt_h"/>
                                          </p:val>
                                        </p:tav>
                                      </p:tavLst>
                                    </p:anim>
                                    <p:anim calcmode="lin" valueType="num">
                                      <p:cBhvr>
                                        <p:cTn id="26"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Мельникова\Desktop\Л,н,Толстой\297891154.jpg"/>
          <p:cNvPicPr>
            <a:picLocks noChangeAspect="1" noChangeArrowheads="1"/>
          </p:cNvPicPr>
          <p:nvPr/>
        </p:nvPicPr>
        <p:blipFill>
          <a:blip r:embed="rId2" cstate="print"/>
          <a:srcRect/>
          <a:stretch>
            <a:fillRect/>
          </a:stretch>
        </p:blipFill>
        <p:spPr bwMode="auto">
          <a:xfrm>
            <a:off x="251520" y="260648"/>
            <a:ext cx="8352928" cy="3526792"/>
          </a:xfrm>
          <a:prstGeom prst="rect">
            <a:avLst/>
          </a:prstGeom>
          <a:noFill/>
        </p:spPr>
      </p:pic>
      <p:sp>
        <p:nvSpPr>
          <p:cNvPr id="3" name="Прямоугольник 2"/>
          <p:cNvSpPr/>
          <p:nvPr/>
        </p:nvSpPr>
        <p:spPr>
          <a:xfrm>
            <a:off x="755576" y="4293096"/>
            <a:ext cx="7630617"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Лев Николаевич играет </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теннис</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3384376" cy="3139321"/>
          </a:xfrm>
          <a:prstGeom prst="rect">
            <a:avLst/>
          </a:prstGeom>
        </p:spPr>
        <p:txBody>
          <a:bodyPr wrap="square">
            <a:spAutoFit/>
          </a:bodyPr>
          <a:lstStyle/>
          <a:p>
            <a:r>
              <a:rPr lang="ru-RU" dirty="0" smtClean="0"/>
              <a:t>Закаленный и выносливый организм Льва Николаевича Толстого позволил ему до самой смерти необычайно много и плодотворно работать на благо народа. Умелое сочетание умственного труда с физическим, горячая любовь Толстого к спорту являются благородным примером для советских юношей и девушек.</a:t>
            </a:r>
            <a:endParaRPr lang="ru-RU" dirty="0"/>
          </a:p>
        </p:txBody>
      </p:sp>
      <p:pic>
        <p:nvPicPr>
          <p:cNvPr id="11266" name="Picture 2" descr="C:\Users\Мельникова\Desktop\Л,н,Толстой\215498.jpg"/>
          <p:cNvPicPr>
            <a:picLocks noChangeAspect="1" noChangeArrowheads="1"/>
          </p:cNvPicPr>
          <p:nvPr/>
        </p:nvPicPr>
        <p:blipFill>
          <a:blip r:embed="rId2" cstate="print"/>
          <a:srcRect/>
          <a:stretch>
            <a:fillRect/>
          </a:stretch>
        </p:blipFill>
        <p:spPr bwMode="auto">
          <a:xfrm>
            <a:off x="2195736" y="3284984"/>
            <a:ext cx="3168352" cy="2942041"/>
          </a:xfrm>
          <a:prstGeom prst="rect">
            <a:avLst/>
          </a:prstGeom>
          <a:noFill/>
        </p:spPr>
      </p:pic>
      <p:pic>
        <p:nvPicPr>
          <p:cNvPr id="11267" name="Picture 3" descr="C:\Users\Мельникова\Desktop\Л,н,Толстой\wf_1_765.jpg"/>
          <p:cNvPicPr>
            <a:picLocks noChangeAspect="1" noChangeArrowheads="1"/>
          </p:cNvPicPr>
          <p:nvPr/>
        </p:nvPicPr>
        <p:blipFill>
          <a:blip r:embed="rId3" cstate="print"/>
          <a:srcRect/>
          <a:stretch>
            <a:fillRect/>
          </a:stretch>
        </p:blipFill>
        <p:spPr bwMode="auto">
          <a:xfrm>
            <a:off x="251520" y="4293096"/>
            <a:ext cx="1412875" cy="2286000"/>
          </a:xfrm>
          <a:prstGeom prst="rect">
            <a:avLst/>
          </a:prstGeom>
          <a:noFill/>
        </p:spPr>
      </p:pic>
      <p:pic>
        <p:nvPicPr>
          <p:cNvPr id="11268" name="Picture 4" descr="C:\Users\Мельникова\Desktop\Л,н,Толстой\ma2-467-.jpg"/>
          <p:cNvPicPr>
            <a:picLocks noChangeAspect="1" noChangeArrowheads="1"/>
          </p:cNvPicPr>
          <p:nvPr/>
        </p:nvPicPr>
        <p:blipFill>
          <a:blip r:embed="rId4" cstate="print"/>
          <a:srcRect/>
          <a:stretch>
            <a:fillRect/>
          </a:stretch>
        </p:blipFill>
        <p:spPr bwMode="auto">
          <a:xfrm>
            <a:off x="3347864" y="116632"/>
            <a:ext cx="4024150" cy="2706241"/>
          </a:xfrm>
          <a:prstGeom prst="rect">
            <a:avLst/>
          </a:prstGeom>
          <a:noFill/>
        </p:spPr>
      </p:pic>
      <p:pic>
        <p:nvPicPr>
          <p:cNvPr id="11269" name="Picture 5" descr="C:\Users\Мельникова\Desktop\Л,н,Толстой\0_59815_b1930be0_XL.jpeg"/>
          <p:cNvPicPr>
            <a:picLocks noChangeAspect="1" noChangeArrowheads="1"/>
          </p:cNvPicPr>
          <p:nvPr/>
        </p:nvPicPr>
        <p:blipFill>
          <a:blip r:embed="rId5" cstate="print"/>
          <a:srcRect/>
          <a:stretch>
            <a:fillRect/>
          </a:stretch>
        </p:blipFill>
        <p:spPr bwMode="auto">
          <a:xfrm>
            <a:off x="5436096" y="3861048"/>
            <a:ext cx="3599758" cy="246583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Мельникова\Desktop\Л,н,Толстой\l_Tjlstoy_and_sport.jpg"/>
          <p:cNvPicPr>
            <a:picLocks noChangeAspect="1" noChangeArrowheads="1"/>
          </p:cNvPicPr>
          <p:nvPr/>
        </p:nvPicPr>
        <p:blipFill>
          <a:blip r:embed="rId2" cstate="print"/>
          <a:srcRect/>
          <a:stretch>
            <a:fillRect/>
          </a:stretch>
        </p:blipFill>
        <p:spPr bwMode="auto">
          <a:xfrm>
            <a:off x="179512" y="0"/>
            <a:ext cx="9144000" cy="64289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Мельникова\Desktop\Л,н,Толстой\p17.jpg"/>
          <p:cNvPicPr>
            <a:picLocks noChangeAspect="1" noChangeArrowheads="1"/>
          </p:cNvPicPr>
          <p:nvPr/>
        </p:nvPicPr>
        <p:blipFill>
          <a:blip r:embed="rId2" cstate="print"/>
          <a:srcRect/>
          <a:stretch>
            <a:fillRect/>
          </a:stretch>
        </p:blipFill>
        <p:spPr bwMode="auto">
          <a:xfrm>
            <a:off x="-396552" y="1"/>
            <a:ext cx="9803283" cy="6857999"/>
          </a:xfrm>
          <a:prstGeom prst="rect">
            <a:avLst/>
          </a:prstGeom>
          <a:noFill/>
        </p:spPr>
      </p:pic>
      <p:sp>
        <p:nvSpPr>
          <p:cNvPr id="2" name="Прямоугольник 1"/>
          <p:cNvSpPr/>
          <p:nvPr/>
        </p:nvSpPr>
        <p:spPr>
          <a:xfrm>
            <a:off x="-324544" y="0"/>
            <a:ext cx="4572000" cy="3693319"/>
          </a:xfrm>
          <a:prstGeom prst="rect">
            <a:avLst/>
          </a:prstGeom>
        </p:spPr>
        <p:txBody>
          <a:bodyPr>
            <a:spAutoFit/>
          </a:bodyPr>
          <a:lstStyle/>
          <a:p>
            <a:r>
              <a:rPr lang="ru-RU" dirty="0" smtClean="0">
                <a:solidFill>
                  <a:schemeClr val="bg1">
                    <a:lumMod val="95000"/>
                  </a:schemeClr>
                </a:solidFill>
              </a:rPr>
              <a:t>Ежедневно ранним утром в яснополянском парке можно было видеть седобородого крепкого старика с молодыми глазами, живо выглядывающими из-под густых бровей, идущего с палкой в руках крупным, уверенным шагом в глубь старинной липовой аллеи. Пытливым взглядом, от которого, кажется, ничто не может ускользнуть, он осматривал всё вокруг...</a:t>
            </a:r>
          </a:p>
          <a:p>
            <a:r>
              <a:rPr lang="ru-RU" dirty="0" smtClean="0">
                <a:solidFill>
                  <a:schemeClr val="bg1">
                    <a:lumMod val="95000"/>
                  </a:schemeClr>
                </a:solidFill>
              </a:rPr>
              <a:t>Это был Лев Николаевич Толстой, в любое время года, и в погожий день, и в ненастье совершавший свою излюбленную утреннюю прогулку.</a:t>
            </a:r>
            <a:endParaRPr lang="ru-RU" dirty="0">
              <a:solidFill>
                <a:schemeClr val="bg1">
                  <a:lumMod val="95000"/>
                </a:schemeClr>
              </a:solidFill>
            </a:endParaRPr>
          </a:p>
        </p:txBody>
      </p:sp>
      <p:pic>
        <p:nvPicPr>
          <p:cNvPr id="2053" name="Picture 5" descr="C:\Users\Мельникова\Desktop\Л,н,Толстой\ma4-209-.jpg"/>
          <p:cNvPicPr>
            <a:picLocks noChangeAspect="1" noChangeArrowheads="1"/>
          </p:cNvPicPr>
          <p:nvPr/>
        </p:nvPicPr>
        <p:blipFill>
          <a:blip r:embed="rId3" cstate="print"/>
          <a:srcRect/>
          <a:stretch>
            <a:fillRect/>
          </a:stretch>
        </p:blipFill>
        <p:spPr bwMode="auto">
          <a:xfrm>
            <a:off x="6300192" y="0"/>
            <a:ext cx="3053208" cy="36595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r>
              <a:rPr lang="ru-RU" dirty="0" smtClean="0"/>
              <a:t>Каждое утро, встав с постели, Лев Николаевич занимался гимнастикой и выходил на прогулку уже совсем бодрый. Великий писатель считал физические упражнения обязательными для каждого человека, в особенности для тех, кто занимается умственным трудом. Следуя им же установленному четкому режиму, Толстой до последних дней жизни (скончался он восьмидесяти двух лет) сохранял удивительную физическую бодрость, поражая современников умением очень много и плодотворно работать. Этот человек замечательной и разносторонней деятельности творил свои великие произведения, вел обширнейшую переписку, охотно встречался с большим количеством людей, играл на фортепиано, занимался живописью и педагогикой, много ходил пешком, вместе с крестьянами работал на пахоте и косовице, тачал обувь.</a:t>
            </a:r>
            <a:endParaRPr lang="ru-RU" dirty="0"/>
          </a:p>
        </p:txBody>
      </p:sp>
      <p:pic>
        <p:nvPicPr>
          <p:cNvPr id="3074" name="Picture 2" descr="C:\Users\Мельникова\Desktop\Л,н,Толстой\x_38258c70.jpg"/>
          <p:cNvPicPr>
            <a:picLocks noChangeAspect="1" noChangeArrowheads="1"/>
          </p:cNvPicPr>
          <p:nvPr/>
        </p:nvPicPr>
        <p:blipFill>
          <a:blip r:embed="rId2" cstate="print"/>
          <a:srcRect/>
          <a:stretch>
            <a:fillRect/>
          </a:stretch>
        </p:blipFill>
        <p:spPr bwMode="auto">
          <a:xfrm rot="520368">
            <a:off x="1262580" y="3068471"/>
            <a:ext cx="2567510" cy="3423334"/>
          </a:xfrm>
          <a:prstGeom prst="rect">
            <a:avLst/>
          </a:prstGeom>
          <a:noFill/>
        </p:spPr>
      </p:pic>
      <p:pic>
        <p:nvPicPr>
          <p:cNvPr id="3075" name="Picture 3" descr="C:\Users\Мельникова\Desktop\Л,н,Толстой\ma4-209-.jpg"/>
          <p:cNvPicPr>
            <a:picLocks noChangeAspect="1" noChangeArrowheads="1"/>
          </p:cNvPicPr>
          <p:nvPr/>
        </p:nvPicPr>
        <p:blipFill>
          <a:blip r:embed="rId3" cstate="print"/>
          <a:srcRect/>
          <a:stretch>
            <a:fillRect/>
          </a:stretch>
        </p:blipFill>
        <p:spPr bwMode="auto">
          <a:xfrm rot="336131">
            <a:off x="5249089" y="2981447"/>
            <a:ext cx="2518910" cy="35168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ельникова\Desktop\Л,н,Толстой\0_59816_c91f14ca_XL.jpe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Прямоугольник 1"/>
          <p:cNvSpPr/>
          <p:nvPr/>
        </p:nvSpPr>
        <p:spPr>
          <a:xfrm>
            <a:off x="251520" y="0"/>
            <a:ext cx="8712968" cy="1754326"/>
          </a:xfrm>
          <a:prstGeom prst="rect">
            <a:avLst/>
          </a:prstGeom>
        </p:spPr>
        <p:txBody>
          <a:bodyPr wrap="square">
            <a:spAutoFit/>
          </a:bodyPr>
          <a:lstStyle/>
          <a:p>
            <a:r>
              <a:rPr lang="ru-RU" dirty="0" smtClean="0">
                <a:solidFill>
                  <a:srgbClr val="FF0000"/>
                </a:solidFill>
              </a:rPr>
              <a:t>Широко известно страстное увлечение Льва Николаевича ходьбой. Совершая прогулки, он очень часто избирал новые тропинки и стёжки, попадал из-за этого в незнакомые ему места и, чтобы выбраться на дорогу к дому, преодолевал всевозможные препятствия - заросшие чащи и кустарники, рвы и заборы. Велико было удивление знавших Льва Николаевича, когда они видели, как он с веселой усмешкой перебирается через плетень...</a:t>
            </a:r>
            <a:endParaRPr lang="ru-RU"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Мельникова\Desktop\Л,н,Толстой\ma3-029.jpg"/>
          <p:cNvPicPr>
            <a:picLocks noChangeAspect="1" noChangeArrowheads="1"/>
          </p:cNvPicPr>
          <p:nvPr/>
        </p:nvPicPr>
        <p:blipFill>
          <a:blip r:embed="rId2" cstate="print"/>
          <a:srcRect/>
          <a:stretch>
            <a:fillRect/>
          </a:stretch>
        </p:blipFill>
        <p:spPr bwMode="auto">
          <a:xfrm>
            <a:off x="0" y="0"/>
            <a:ext cx="8966835" cy="6858000"/>
          </a:xfrm>
          <a:prstGeom prst="rect">
            <a:avLst/>
          </a:prstGeom>
          <a:noFill/>
        </p:spPr>
      </p:pic>
      <p:sp>
        <p:nvSpPr>
          <p:cNvPr id="6" name="Прямоугольник 5"/>
          <p:cNvSpPr/>
          <p:nvPr/>
        </p:nvSpPr>
        <p:spPr>
          <a:xfrm>
            <a:off x="179512" y="188640"/>
            <a:ext cx="8352928" cy="2492990"/>
          </a:xfrm>
          <a:prstGeom prst="rect">
            <a:avLst/>
          </a:prstGeom>
        </p:spPr>
        <p:txBody>
          <a:bodyPr wrap="square">
            <a:spAutoFit/>
          </a:bodyPr>
          <a:lstStyle/>
          <a:p>
            <a:r>
              <a:rPr lang="ru-RU" sz="1200" b="1" i="1" dirty="0" smtClean="0">
                <a:solidFill>
                  <a:schemeClr val="accent6">
                    <a:lumMod val="75000"/>
                  </a:schemeClr>
                </a:solidFill>
              </a:rPr>
              <a:t>Лев Николаевич не удовлетворялся сравнительно недалекими прогулками, хотя путь, который проходил он во время утренних прогулок, был бы под силу только хорошо тренированному ходоку. Толстой в 58-летнем, а затем и в более чем 60-летнем возрасте совершил три похода из Москвы в Ясную Поляну; в 5-6 дней он проходил расстояние более чем в двести километров. С палкой в руках и заплечным мешком Лев Николаевич бодро шагал по дороге, то и дело подбадривая своих </a:t>
            </a:r>
            <a:r>
              <a:rPr lang="ru-RU" sz="1200" b="1" i="1" dirty="0" err="1" smtClean="0">
                <a:solidFill>
                  <a:schemeClr val="accent6">
                    <a:lumMod val="75000"/>
                  </a:schemeClr>
                </a:solidFill>
              </a:rPr>
              <a:t>попутчиков.До</a:t>
            </a:r>
            <a:r>
              <a:rPr lang="ru-RU" sz="1200" b="1" i="1" dirty="0" smtClean="0">
                <a:solidFill>
                  <a:schemeClr val="accent6">
                    <a:lumMod val="75000"/>
                  </a:schemeClr>
                </a:solidFill>
              </a:rPr>
              <a:t> глубокой старости Лев Николаевич любил конькобежный спорт. В 900-х годах, уже не катаясь на коньках, он часто ходил на яснополянский каток «Нижний пруд». Здесь он подолгу стоял на морозном воздухе, любуясь ловкостью юных конькобежцев - своих детей и крестьянских ребятишек из окрестных деревень. Толстые щедро одаривали деревенскую детвору </a:t>
            </a:r>
            <a:r>
              <a:rPr lang="ru-RU" sz="1200" b="1" i="1" dirty="0" err="1" smtClean="0">
                <a:solidFill>
                  <a:schemeClr val="accent6">
                    <a:lumMod val="75000"/>
                  </a:schemeClr>
                </a:solidFill>
              </a:rPr>
              <a:t>коньками.В</a:t>
            </a:r>
            <a:r>
              <a:rPr lang="ru-RU" sz="1200" b="1" i="1" dirty="0" smtClean="0">
                <a:solidFill>
                  <a:schemeClr val="accent6">
                    <a:lumMod val="75000"/>
                  </a:schemeClr>
                </a:solidFill>
              </a:rPr>
              <a:t> Москве, в Хамовническом доме Толстых, где Лев Николаевич прожил 18 зим, направо от дома, неподалеку от флигеля стояла деревянная гора, которую в зимнюю пору заливали водой. Раскат горы переходил в каток, на котором Лев Николаевич часто и с увлечением </a:t>
            </a:r>
            <a:r>
              <a:rPr lang="ru-RU" sz="1200" b="1" i="1" dirty="0" err="1" smtClean="0">
                <a:solidFill>
                  <a:schemeClr val="accent6">
                    <a:lumMod val="75000"/>
                  </a:schemeClr>
                </a:solidFill>
              </a:rPr>
              <a:t>катался.Прекрасные</a:t>
            </a:r>
            <a:r>
              <a:rPr lang="ru-RU" sz="1200" b="1" i="1" dirty="0" smtClean="0">
                <a:solidFill>
                  <a:schemeClr val="accent6">
                    <a:lumMod val="75000"/>
                  </a:schemeClr>
                </a:solidFill>
              </a:rPr>
              <a:t> страницы из «Анны Карениной», рисующие сцены на катке московского Зоологического сада, ярко отражают спортивную жизнь самого большого в ту пору московского катки и увлечение Толстого конькобежным спортом.</a:t>
            </a:r>
            <a:endParaRPr lang="ru-RU" sz="1200" b="1" i="1" dirty="0">
              <a:solidFill>
                <a:schemeClr val="accent6">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ельникова\Desktop\Л,н,Толстой\297894421.jpg"/>
          <p:cNvPicPr>
            <a:picLocks noChangeAspect="1" noChangeArrowheads="1"/>
          </p:cNvPicPr>
          <p:nvPr/>
        </p:nvPicPr>
        <p:blipFill>
          <a:blip r:embed="rId2" cstate="print"/>
          <a:srcRect/>
          <a:stretch>
            <a:fillRect/>
          </a:stretch>
        </p:blipFill>
        <p:spPr bwMode="auto">
          <a:xfrm>
            <a:off x="0" y="0"/>
            <a:ext cx="9144000" cy="6817538"/>
          </a:xfrm>
          <a:prstGeom prst="rect">
            <a:avLst/>
          </a:prstGeom>
          <a:noFill/>
        </p:spPr>
      </p:pic>
      <p:sp>
        <p:nvSpPr>
          <p:cNvPr id="2" name="Прямоугольник 1"/>
          <p:cNvSpPr/>
          <p:nvPr/>
        </p:nvSpPr>
        <p:spPr>
          <a:xfrm>
            <a:off x="0" y="5157192"/>
            <a:ext cx="5598368" cy="1477328"/>
          </a:xfrm>
          <a:prstGeom prst="rect">
            <a:avLst/>
          </a:prstGeom>
        </p:spPr>
        <p:txBody>
          <a:bodyPr wrap="square">
            <a:spAutoFit/>
          </a:bodyPr>
          <a:lstStyle/>
          <a:p>
            <a:r>
              <a:rPr lang="ru-RU" dirty="0" smtClean="0">
                <a:solidFill>
                  <a:srgbClr val="FFFF00"/>
                </a:solidFill>
              </a:rPr>
              <a:t>Лев Николаевич увлекался и верховой ездой. Все, вероятно, помнят великолепную картину петербургских бегов в «Анне Карениной», написанную с </a:t>
            </a:r>
            <a:r>
              <a:rPr lang="ru-RU" dirty="0" err="1" smtClean="0">
                <a:solidFill>
                  <a:srgbClr val="FFFF00"/>
                </a:solidFill>
              </a:rPr>
              <a:t>тоникм</a:t>
            </a:r>
            <a:r>
              <a:rPr lang="ru-RU" dirty="0" smtClean="0">
                <a:solidFill>
                  <a:srgbClr val="FFFF00"/>
                </a:solidFill>
              </a:rPr>
              <a:t> знанием дела. Прекрасно обрисованы там скачки с преодолением препятствий.</a:t>
            </a:r>
            <a:endParaRPr lang="ru-RU" dirty="0">
              <a:solidFill>
                <a:srgbClr val="FFFF00"/>
              </a:solidFill>
            </a:endParaRPr>
          </a:p>
        </p:txBody>
      </p:sp>
      <p:pic>
        <p:nvPicPr>
          <p:cNvPr id="6147" name="Picture 3" descr="C:\Users\Мельникова\Desktop\Л,н,Толстой\53080461_tolstoy01.jpg"/>
          <p:cNvPicPr>
            <a:picLocks noChangeAspect="1" noChangeArrowheads="1"/>
          </p:cNvPicPr>
          <p:nvPr/>
        </p:nvPicPr>
        <p:blipFill>
          <a:blip r:embed="rId3" cstate="print"/>
          <a:srcRect/>
          <a:stretch>
            <a:fillRect/>
          </a:stretch>
        </p:blipFill>
        <p:spPr bwMode="auto">
          <a:xfrm>
            <a:off x="5262555" y="0"/>
            <a:ext cx="3881445" cy="29110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3456384" cy="4247317"/>
          </a:xfrm>
          <a:prstGeom prst="rect">
            <a:avLst/>
          </a:prstGeom>
        </p:spPr>
        <p:txBody>
          <a:bodyPr wrap="square">
            <a:spAutoFit/>
          </a:bodyPr>
          <a:lstStyle/>
          <a:p>
            <a:r>
              <a:rPr lang="ru-RU" dirty="0" smtClean="0"/>
              <a:t>Посетители московского дома-музея Л.Н. Толстого обращают внимание на велосипед английской фирмы «</a:t>
            </a:r>
            <a:r>
              <a:rPr lang="ru-RU" dirty="0" err="1" smtClean="0"/>
              <a:t>Ровер</a:t>
            </a:r>
            <a:r>
              <a:rPr lang="ru-RU" dirty="0" smtClean="0"/>
              <a:t>», подаренный 67-летнему Льву Николаевичу на заре развития велосипедного спорта Московским обществом велосипедистов. Несколько громоздкий, с толстыми шинами, внешне он отличался от современного велосипеда. На нем ездил Лев Николаевич, ставший в очень короткий срок искусным велосипедистом.</a:t>
            </a:r>
            <a:endParaRPr lang="ru-RU" dirty="0"/>
          </a:p>
        </p:txBody>
      </p:sp>
      <p:pic>
        <p:nvPicPr>
          <p:cNvPr id="7170" name="Picture 2" descr="C:\Users\Мельникова\Desktop\Л,н,Толстой\7885939_ecf7388e.jpg"/>
          <p:cNvPicPr>
            <a:picLocks noChangeAspect="1" noChangeArrowheads="1"/>
          </p:cNvPicPr>
          <p:nvPr/>
        </p:nvPicPr>
        <p:blipFill>
          <a:blip r:embed="rId2" cstate="print"/>
          <a:srcRect/>
          <a:stretch>
            <a:fillRect/>
          </a:stretch>
        </p:blipFill>
        <p:spPr bwMode="auto">
          <a:xfrm>
            <a:off x="3707904" y="188640"/>
            <a:ext cx="5220580" cy="62646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Мельникова\Desktop\Л,н,Толстой\23.jpg"/>
          <p:cNvPicPr>
            <a:picLocks noChangeAspect="1" noChangeArrowheads="1"/>
          </p:cNvPicPr>
          <p:nvPr/>
        </p:nvPicPr>
        <p:blipFill>
          <a:blip r:embed="rId2" cstate="print"/>
          <a:srcRect/>
          <a:stretch>
            <a:fillRect/>
          </a:stretch>
        </p:blipFill>
        <p:spPr bwMode="auto">
          <a:xfrm>
            <a:off x="4644008" y="188640"/>
            <a:ext cx="4032448" cy="6400711"/>
          </a:xfrm>
          <a:prstGeom prst="rect">
            <a:avLst/>
          </a:prstGeom>
          <a:noFill/>
        </p:spPr>
      </p:pic>
      <p:sp>
        <p:nvSpPr>
          <p:cNvPr id="4" name="Прямоугольник 3"/>
          <p:cNvSpPr/>
          <p:nvPr/>
        </p:nvSpPr>
        <p:spPr>
          <a:xfrm>
            <a:off x="179512" y="476672"/>
            <a:ext cx="3600400" cy="4401205"/>
          </a:xfrm>
          <a:prstGeom prst="rect">
            <a:avLst/>
          </a:prstGeom>
        </p:spPr>
        <p:txBody>
          <a:bodyPr wrap="square">
            <a:spAutoFit/>
          </a:bodyPr>
          <a:lstStyle/>
          <a:p>
            <a:r>
              <a:rPr lang="ru-RU" sz="2800" dirty="0" smtClean="0"/>
              <a:t>В молодости Толстой увлекался охотой. Однажды в Тверской губернии, охотясь на медведицу, он едва не погиб. Шкура медведицы и охотничье ружье Толстого хранятся в московском музее.</a:t>
            </a:r>
            <a:endParaRPr lang="ru-RU"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Мельникова\Desktop\Л,н,Толстой\19189555_Yasnaya_Polyana1.jpg"/>
          <p:cNvPicPr>
            <a:picLocks noChangeAspect="1" noChangeArrowheads="1"/>
          </p:cNvPicPr>
          <p:nvPr/>
        </p:nvPicPr>
        <p:blipFill>
          <a:blip r:embed="rId2" cstate="print"/>
          <a:srcRect/>
          <a:stretch>
            <a:fillRect/>
          </a:stretch>
        </p:blipFill>
        <p:spPr bwMode="auto">
          <a:xfrm>
            <a:off x="-297180" y="0"/>
            <a:ext cx="9333676" cy="6858000"/>
          </a:xfrm>
          <a:prstGeom prst="rect">
            <a:avLst/>
          </a:prstGeom>
          <a:noFill/>
        </p:spPr>
      </p:pic>
      <p:sp>
        <p:nvSpPr>
          <p:cNvPr id="2" name="Прямоугольник 1"/>
          <p:cNvSpPr/>
          <p:nvPr/>
        </p:nvSpPr>
        <p:spPr>
          <a:xfrm>
            <a:off x="179512" y="188640"/>
            <a:ext cx="5688632" cy="2031325"/>
          </a:xfrm>
          <a:prstGeom prst="rect">
            <a:avLst/>
          </a:prstGeom>
        </p:spPr>
        <p:txBody>
          <a:bodyPr wrap="square">
            <a:spAutoFit/>
          </a:bodyPr>
          <a:lstStyle/>
          <a:p>
            <a:r>
              <a:rPr lang="ru-RU" dirty="0" smtClean="0">
                <a:solidFill>
                  <a:srgbClr val="C00000"/>
                </a:solidFill>
              </a:rPr>
              <a:t>Известно, что Лев Николаевич играл в теннис, был неплохим пловцом и большим любителем шахмат. Кому приходилось бывать в музее-усадьбе «Ясная Поляна», тот видел в углу столовой, где некогда по вечерам собиралось много гостей, неподалеку от кресла Льва Николаевича, невысокий шахматный столик.</a:t>
            </a:r>
            <a:endParaRPr lang="ru-RU" dirty="0">
              <a:solidFill>
                <a:srgbClr val="C00000"/>
              </a:solidFill>
            </a:endParaRPr>
          </a:p>
        </p:txBody>
      </p:sp>
      <p:pic>
        <p:nvPicPr>
          <p:cNvPr id="9219" name="Picture 3" descr="C:\Users\Мельникова\Desktop\Л,н,Толстой\0024-024-Lev-Tolstoj-biografija.jpg"/>
          <p:cNvPicPr>
            <a:picLocks noChangeAspect="1" noChangeArrowheads="1"/>
          </p:cNvPicPr>
          <p:nvPr/>
        </p:nvPicPr>
        <p:blipFill>
          <a:blip r:embed="rId3" cstate="print"/>
          <a:srcRect/>
          <a:stretch>
            <a:fillRect/>
          </a:stretch>
        </p:blipFill>
        <p:spPr bwMode="auto">
          <a:xfrm>
            <a:off x="5885741" y="0"/>
            <a:ext cx="3258259" cy="220486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707</Words>
  <Application>Microsoft Office PowerPoint</Application>
  <PresentationFormat>Экран (4:3)</PresentationFormat>
  <Paragraphs>12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Л.Н.Толстой и спорт!</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Мельникова</dc:creator>
  <cp:lastModifiedBy>Мельникова</cp:lastModifiedBy>
  <cp:revision>11</cp:revision>
  <dcterms:created xsi:type="dcterms:W3CDTF">2012-03-21T10:30:43Z</dcterms:created>
  <dcterms:modified xsi:type="dcterms:W3CDTF">2012-03-23T13:42:01Z</dcterms:modified>
</cp:coreProperties>
</file>