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3" r:id="rId6"/>
    <p:sldId id="262" r:id="rId7"/>
    <p:sldId id="264" r:id="rId8"/>
    <p:sldId id="261" r:id="rId9"/>
    <p:sldId id="265" r:id="rId10"/>
    <p:sldId id="266" r:id="rId11"/>
    <p:sldId id="26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636" y="4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8E7FBF2F-8708-4482-B878-E19E38486F70}" type="datetimeFigureOut">
              <a:rPr lang="ru-RU" smtClean="0"/>
              <a:t>20.03.2012</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CA91DC48-9039-4A4F-B121-CE205754079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E7FBF2F-8708-4482-B878-E19E38486F70}" type="datetimeFigureOut">
              <a:rPr lang="ru-RU" smtClean="0"/>
              <a:t>20.03.2012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E7FBF2F-8708-4482-B878-E19E38486F70}" type="datetimeFigureOut">
              <a:rPr lang="ru-RU" smtClean="0"/>
              <a:t>20.03.2012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E7FBF2F-8708-4482-B878-E19E38486F70}" type="datetimeFigureOut">
              <a:rPr lang="ru-RU" smtClean="0"/>
              <a:t>20.03.2012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8E7FBF2F-8708-4482-B878-E19E38486F70}" type="datetimeFigureOut">
              <a:rPr lang="ru-RU" smtClean="0"/>
              <a:t>20.03.2012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91DC48-9039-4A4F-B121-CE205754079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E7FBF2F-8708-4482-B878-E19E38486F70}" type="datetimeFigureOut">
              <a:rPr lang="ru-RU" smtClean="0"/>
              <a:t>20.03.2012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8E7FBF2F-8708-4482-B878-E19E38486F70}" type="datetimeFigureOut">
              <a:rPr lang="ru-RU" smtClean="0"/>
              <a:t>20.03.2012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8E7FBF2F-8708-4482-B878-E19E38486F70}" type="datetimeFigureOut">
              <a:rPr lang="ru-RU" smtClean="0"/>
              <a:t>20.03.2012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FBF2F-8708-4482-B878-E19E38486F70}" type="datetimeFigureOut">
              <a:rPr lang="ru-RU" smtClean="0"/>
              <a:t>20.03.2012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E7FBF2F-8708-4482-B878-E19E38486F70}" type="datetimeFigureOut">
              <a:rPr lang="ru-RU" smtClean="0"/>
              <a:t>20.03.2012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91DC48-9039-4A4F-B121-CE2057540796}"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8E7FBF2F-8708-4482-B878-E19E38486F70}" type="datetimeFigureOut">
              <a:rPr lang="ru-RU" smtClean="0"/>
              <a:t>20.03.2012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CA91DC48-9039-4A4F-B121-CE2057540796}"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7FBF2F-8708-4482-B878-E19E38486F70}" type="datetimeFigureOut">
              <a:rPr lang="ru-RU" smtClean="0"/>
              <a:t>20.03.2012</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91DC48-9039-4A4F-B121-CE2057540796}"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20689"/>
            <a:ext cx="7772400" cy="1080119"/>
          </a:xfrm>
        </p:spPr>
        <p:txBody>
          <a:bodyPr>
            <a:normAutofit fontScale="90000"/>
          </a:bodyPr>
          <a:lstStyle/>
          <a:p>
            <a:r>
              <a:rPr lang="ru-RU" i="1" dirty="0" smtClean="0">
                <a:solidFill>
                  <a:schemeClr val="tx2">
                    <a:lumMod val="60000"/>
                    <a:lumOff val="40000"/>
                  </a:schemeClr>
                </a:solidFill>
              </a:rPr>
              <a:t>70 лет стихотворению К. М. Симонова «Жди меня»</a:t>
            </a:r>
            <a:endParaRPr lang="ru-RU" i="1" dirty="0">
              <a:solidFill>
                <a:schemeClr val="tx2">
                  <a:lumMod val="60000"/>
                  <a:lumOff val="40000"/>
                </a:schemeClr>
              </a:solidFill>
            </a:endParaRPr>
          </a:p>
        </p:txBody>
      </p:sp>
      <p:sp>
        <p:nvSpPr>
          <p:cNvPr id="3" name="Подзаголовок 2"/>
          <p:cNvSpPr>
            <a:spLocks noGrp="1"/>
          </p:cNvSpPr>
          <p:nvPr>
            <p:ph type="subTitle" idx="1"/>
          </p:nvPr>
        </p:nvSpPr>
        <p:spPr>
          <a:xfrm>
            <a:off x="1244622" y="6021288"/>
            <a:ext cx="7719866" cy="544024"/>
          </a:xfrm>
        </p:spPr>
        <p:txBody>
          <a:bodyPr>
            <a:normAutofit lnSpcReduction="10000"/>
          </a:bodyPr>
          <a:lstStyle/>
          <a:p>
            <a:r>
              <a:rPr lang="ru-RU" sz="1600" dirty="0" smtClean="0">
                <a:solidFill>
                  <a:schemeClr val="bg1"/>
                </a:solidFill>
                <a:latin typeface="Times New Roman" pitchFamily="18" charset="0"/>
                <a:cs typeface="Times New Roman" pitchFamily="18" charset="0"/>
              </a:rPr>
              <a:t>П</a:t>
            </a:r>
            <a:r>
              <a:rPr lang="ru-RU" sz="1600" dirty="0" smtClean="0">
                <a:solidFill>
                  <a:schemeClr val="bg1"/>
                </a:solidFill>
                <a:latin typeface="Times New Roman" pitchFamily="18" charset="0"/>
                <a:cs typeface="Times New Roman" pitchFamily="18" charset="0"/>
              </a:rPr>
              <a:t>одготовила: Сафина Миляуша </a:t>
            </a:r>
            <a:r>
              <a:rPr lang="ru-RU" sz="1600" dirty="0" err="1" smtClean="0">
                <a:solidFill>
                  <a:schemeClr val="bg1"/>
                </a:solidFill>
                <a:latin typeface="Times New Roman" pitchFamily="18" charset="0"/>
                <a:cs typeface="Times New Roman" pitchFamily="18" charset="0"/>
              </a:rPr>
              <a:t>Мухаметсалиховна</a:t>
            </a:r>
            <a:r>
              <a:rPr lang="ru-RU" sz="1600" dirty="0" smtClean="0">
                <a:solidFill>
                  <a:schemeClr val="bg1"/>
                </a:solidFill>
                <a:latin typeface="Times New Roman" pitchFamily="18" charset="0"/>
                <a:cs typeface="Times New Roman" pitchFamily="18" charset="0"/>
              </a:rPr>
              <a:t>, учительница русского языка и литературы </a:t>
            </a:r>
            <a:r>
              <a:rPr lang="ru-RU" sz="1600" dirty="0" err="1" smtClean="0">
                <a:solidFill>
                  <a:schemeClr val="bg1"/>
                </a:solidFill>
                <a:latin typeface="Times New Roman" pitchFamily="18" charset="0"/>
                <a:cs typeface="Times New Roman" pitchFamily="18" charset="0"/>
              </a:rPr>
              <a:t>Шушмабашской</a:t>
            </a:r>
            <a:r>
              <a:rPr lang="ru-RU" sz="1600" dirty="0" smtClean="0">
                <a:solidFill>
                  <a:schemeClr val="bg1"/>
                </a:solidFill>
                <a:latin typeface="Times New Roman" pitchFamily="18" charset="0"/>
                <a:cs typeface="Times New Roman" pitchFamily="18" charset="0"/>
              </a:rPr>
              <a:t> СОШ Арского района РТ</a:t>
            </a:r>
            <a:endParaRPr lang="ru-RU" sz="1600" dirty="0">
              <a:solidFill>
                <a:schemeClr val="bg1"/>
              </a:solidFill>
              <a:latin typeface="Times New Roman" pitchFamily="18" charset="0"/>
              <a:cs typeface="Times New Roman" pitchFamily="18" charset="0"/>
            </a:endParaRPr>
          </a:p>
        </p:txBody>
      </p:sp>
      <p:pic>
        <p:nvPicPr>
          <p:cNvPr id="4" name="Рисунок 3" descr="http://24news.ru/pic/cashe/small/150x150_d3c07c244deb802f8b5c14423c2b5796.jpg"/>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1"/>
            <a:ext cx="7344816" cy="4176464"/>
          </a:xfrm>
          <a:prstGeom prst="rect">
            <a:avLst/>
          </a:prstGeom>
          <a:noFill/>
          <a:ln>
            <a:noFill/>
          </a:ln>
        </p:spPr>
      </p:pic>
    </p:spTree>
    <p:extLst>
      <p:ext uri="{BB962C8B-B14F-4D97-AF65-F5344CB8AC3E}">
        <p14:creationId xmlns:p14="http://schemas.microsoft.com/office/powerpoint/2010/main" val="50374581"/>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descr="Архив Дмитрия Шеварова"/>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2832128" cy="2573957"/>
          </a:xfrm>
          <a:prstGeom prst="rect">
            <a:avLst/>
          </a:prstGeom>
          <a:noFill/>
          <a:ln>
            <a:noFill/>
          </a:ln>
        </p:spPr>
      </p:pic>
      <p:pic>
        <p:nvPicPr>
          <p:cNvPr id="5" name="Рисунок 4" descr="Архив Дмитрия Шеварова"/>
          <p:cNvPicPr/>
          <p:nvPr/>
        </p:nvPicPr>
        <p:blipFill>
          <a:blip r:embed="rId3">
            <a:extLst>
              <a:ext uri="{28A0092B-C50C-407E-A947-70E740481C1C}">
                <a14:useLocalDpi xmlns:a14="http://schemas.microsoft.com/office/drawing/2010/main" val="0"/>
              </a:ext>
            </a:extLst>
          </a:blip>
          <a:srcRect/>
          <a:stretch>
            <a:fillRect/>
          </a:stretch>
        </p:blipFill>
        <p:spPr bwMode="auto">
          <a:xfrm>
            <a:off x="5292080" y="836712"/>
            <a:ext cx="3670300" cy="4762500"/>
          </a:xfrm>
          <a:prstGeom prst="rect">
            <a:avLst/>
          </a:prstGeom>
          <a:noFill/>
          <a:ln>
            <a:noFill/>
          </a:ln>
        </p:spPr>
      </p:pic>
      <p:pic>
        <p:nvPicPr>
          <p:cNvPr id="6" name="Рисунок 5" descr="Архив Дмитрия Шеварова"/>
          <p:cNvPicPr/>
          <p:nvPr/>
        </p:nvPicPr>
        <p:blipFill>
          <a:blip r:embed="rId4">
            <a:extLst>
              <a:ext uri="{28A0092B-C50C-407E-A947-70E740481C1C}">
                <a14:useLocalDpi xmlns:a14="http://schemas.microsoft.com/office/drawing/2010/main" val="0"/>
              </a:ext>
            </a:extLst>
          </a:blip>
          <a:srcRect/>
          <a:stretch>
            <a:fillRect/>
          </a:stretch>
        </p:blipFill>
        <p:spPr bwMode="auto">
          <a:xfrm>
            <a:off x="406286" y="4077072"/>
            <a:ext cx="4369668" cy="2555230"/>
          </a:xfrm>
          <a:prstGeom prst="rect">
            <a:avLst/>
          </a:prstGeom>
          <a:noFill/>
          <a:ln>
            <a:noFill/>
          </a:ln>
        </p:spPr>
      </p:pic>
      <p:pic>
        <p:nvPicPr>
          <p:cNvPr id="7" name="Рисунок 6" descr="Архив Дмитрия Шеварова"/>
          <p:cNvPicPr/>
          <p:nvPr/>
        </p:nvPicPr>
        <p:blipFill>
          <a:blip r:embed="rId5">
            <a:extLst>
              <a:ext uri="{28A0092B-C50C-407E-A947-70E740481C1C}">
                <a14:useLocalDpi xmlns:a14="http://schemas.microsoft.com/office/drawing/2010/main" val="0"/>
              </a:ext>
            </a:extLst>
          </a:blip>
          <a:srcRect/>
          <a:stretch>
            <a:fillRect/>
          </a:stretch>
        </p:blipFill>
        <p:spPr bwMode="auto">
          <a:xfrm>
            <a:off x="3131840" y="260648"/>
            <a:ext cx="2084705" cy="3647564"/>
          </a:xfrm>
          <a:prstGeom prst="rect">
            <a:avLst/>
          </a:prstGeom>
          <a:noFill/>
          <a:ln>
            <a:noFill/>
          </a:ln>
        </p:spPr>
      </p:pic>
    </p:spTree>
    <p:extLst>
      <p:ext uri="{BB962C8B-B14F-4D97-AF65-F5344CB8AC3E}">
        <p14:creationId xmlns:p14="http://schemas.microsoft.com/office/powerpoint/2010/main" val="42333108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980728"/>
            <a:ext cx="8229600" cy="5343872"/>
          </a:xfrm>
        </p:spPr>
        <p:txBody>
          <a:bodyPr>
            <a:normAutofit lnSpcReduction="10000"/>
          </a:bodyPr>
          <a:lstStyle/>
          <a:p>
            <a:r>
              <a:rPr lang="ru-RU" dirty="0">
                <a:latin typeface="Times New Roman" pitchFamily="18" charset="0"/>
                <a:cs typeface="Times New Roman" pitchFamily="18" charset="0"/>
              </a:rPr>
              <a:t>Странно, что память о "Жди меня" до сих пор никак не увековечена. А ведь стихотворений, которые стали бы событием в жизни народа -  их в русской поэзии всего несколько. По большому счету - одно.</a:t>
            </a:r>
          </a:p>
          <a:p>
            <a:r>
              <a:rPr lang="ru-RU" dirty="0">
                <a:latin typeface="Times New Roman" pitchFamily="18" charset="0"/>
                <a:cs typeface="Times New Roman" pitchFamily="18" charset="0"/>
              </a:rPr>
              <a:t>В 2012 году исполняется 70 лет со дня публикации "Жди меня". Не обязательно ставить   мемориальную доску (у нас нужны долгие годы, чтобы этого добиться). Пусть будет простой указатель на улице Серафимовича. Дом номер семь стоит как раз на   пути от музея К. Чуковского к музею Б. Окуджавы.</a:t>
            </a:r>
          </a:p>
          <a:p>
            <a:r>
              <a:rPr lang="ru-RU" dirty="0">
                <a:latin typeface="Times New Roman" pitchFamily="18" charset="0"/>
                <a:cs typeface="Times New Roman" pitchFamily="18" charset="0"/>
              </a:rPr>
              <a:t>На указателе можно написать: "В этом доме в июле 1941 года Константин Симонов написал стихотворение "Жди меня".</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853192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b="1" i="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К.М.Симонов</a:t>
            </a:r>
            <a:endParaRPr lang="ru-RU"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Объект 3" descr="Архив Дмитрия Шеварова"/>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714500" y="1986756"/>
            <a:ext cx="5715000" cy="4286250"/>
          </a:xfrm>
          <a:prstGeom prst="rect">
            <a:avLst/>
          </a:prstGeom>
          <a:noFill/>
          <a:ln>
            <a:noFill/>
          </a:ln>
        </p:spPr>
      </p:pic>
    </p:spTree>
    <p:extLst>
      <p:ext uri="{BB962C8B-B14F-4D97-AF65-F5344CB8AC3E}">
        <p14:creationId xmlns:p14="http://schemas.microsoft.com/office/powerpoint/2010/main" val="1806784263"/>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dirty="0"/>
          </a:p>
        </p:txBody>
      </p:sp>
      <p:sp>
        <p:nvSpPr>
          <p:cNvPr id="2" name="Объект 1"/>
          <p:cNvSpPr>
            <a:spLocks noGrp="1"/>
          </p:cNvSpPr>
          <p:nvPr>
            <p:ph idx="1"/>
          </p:nvPr>
        </p:nvSpPr>
        <p:spPr>
          <a:xfrm>
            <a:off x="611560" y="404664"/>
            <a:ext cx="8229600" cy="6192688"/>
          </a:xfrm>
        </p:spPr>
        <p:txBody>
          <a:bodyPr>
            <a:normAutofit fontScale="92500" lnSpcReduction="20000"/>
          </a:bodyPr>
          <a:lstStyle/>
          <a:p>
            <a:r>
              <a:rPr lang="ru-RU" b="1" dirty="0"/>
              <a:t>Три дня из жизни одного стихотворения</a:t>
            </a:r>
            <a:endParaRPr lang="ru-RU" dirty="0"/>
          </a:p>
          <a:p>
            <a:r>
              <a:rPr lang="ru-RU" b="1" dirty="0"/>
              <a:t>День </a:t>
            </a:r>
            <a:r>
              <a:rPr lang="ru-RU" b="1" dirty="0" smtClean="0"/>
              <a:t>первый	</a:t>
            </a:r>
            <a:endParaRPr lang="ru-RU" dirty="0"/>
          </a:p>
          <a:p>
            <a:r>
              <a:rPr lang="ru-RU" i="1" dirty="0"/>
              <a:t>Жди меня, и я вернусь,</a:t>
            </a:r>
            <a:endParaRPr lang="ru-RU" dirty="0"/>
          </a:p>
          <a:p>
            <a:r>
              <a:rPr lang="ru-RU" i="1" dirty="0"/>
              <a:t>Только очень жди,</a:t>
            </a:r>
            <a:endParaRPr lang="ru-RU" dirty="0"/>
          </a:p>
          <a:p>
            <a:r>
              <a:rPr lang="ru-RU" i="1" dirty="0"/>
              <a:t>Жди когда наводят грусть</a:t>
            </a:r>
            <a:endParaRPr lang="ru-RU" dirty="0"/>
          </a:p>
          <a:p>
            <a:r>
              <a:rPr lang="ru-RU" i="1" dirty="0"/>
              <a:t>Желтые дожди,</a:t>
            </a:r>
            <a:endParaRPr lang="ru-RU" dirty="0"/>
          </a:p>
          <a:p>
            <a:r>
              <a:rPr lang="ru-RU" i="1" dirty="0"/>
              <a:t>Жди, когда снега метут,</a:t>
            </a:r>
            <a:endParaRPr lang="ru-RU" dirty="0"/>
          </a:p>
          <a:p>
            <a:r>
              <a:rPr lang="ru-RU" i="1" dirty="0"/>
              <a:t>Жди, когда жара,</a:t>
            </a:r>
            <a:endParaRPr lang="ru-RU" dirty="0"/>
          </a:p>
          <a:p>
            <a:r>
              <a:rPr lang="ru-RU" i="1" dirty="0"/>
              <a:t>Жди, когда других не ждут,</a:t>
            </a:r>
            <a:endParaRPr lang="ru-RU" dirty="0"/>
          </a:p>
          <a:p>
            <a:r>
              <a:rPr lang="ru-RU" i="1" dirty="0"/>
              <a:t>Изменив вчера.</a:t>
            </a:r>
            <a:endParaRPr lang="ru-RU" dirty="0"/>
          </a:p>
          <a:p>
            <a:r>
              <a:rPr lang="ru-RU" i="1" dirty="0"/>
              <a:t>Жди, когда из дальних мест</a:t>
            </a:r>
            <a:endParaRPr lang="ru-RU" dirty="0"/>
          </a:p>
          <a:p>
            <a:r>
              <a:rPr lang="ru-RU" i="1" dirty="0"/>
              <a:t>Писем не придет,</a:t>
            </a:r>
            <a:endParaRPr lang="ru-RU" dirty="0"/>
          </a:p>
          <a:p>
            <a:r>
              <a:rPr lang="ru-RU" i="1" dirty="0"/>
              <a:t>Жди, когда уж надоест</a:t>
            </a:r>
            <a:endParaRPr lang="ru-RU" dirty="0"/>
          </a:p>
          <a:p>
            <a:r>
              <a:rPr lang="ru-RU" i="1" dirty="0"/>
              <a:t>Всем, кто вместе ждет…</a:t>
            </a:r>
            <a:endParaRPr lang="ru-RU" dirty="0"/>
          </a:p>
          <a:p>
            <a:r>
              <a:rPr lang="ru-RU" i="1" dirty="0"/>
              <a:t>Константин Симонов (первая строфа стихотворения) 1941 г.</a:t>
            </a:r>
            <a:endParaRPr lang="ru-RU" dirty="0"/>
          </a:p>
          <a:p>
            <a:endParaRPr lang="ru-RU" dirty="0"/>
          </a:p>
        </p:txBody>
      </p:sp>
    </p:spTree>
    <p:extLst>
      <p:ext uri="{BB962C8B-B14F-4D97-AF65-F5344CB8AC3E}">
        <p14:creationId xmlns:p14="http://schemas.microsoft.com/office/powerpoint/2010/main" val="299733924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332656"/>
            <a:ext cx="8784976" cy="5991944"/>
          </a:xfrm>
        </p:spPr>
        <p:txBody>
          <a:bodyPr>
            <a:noAutofit/>
          </a:bodyPr>
          <a:lstStyle/>
          <a:p>
            <a:r>
              <a:rPr lang="ru-RU" sz="1300" dirty="0">
                <a:latin typeface="Times New Roman" pitchFamily="18" charset="0"/>
                <a:cs typeface="Times New Roman" pitchFamily="18" charset="0"/>
              </a:rPr>
              <a:t>Когда его просили рассказать об истории этого стихотворения, он был   немногословен.  Из  письма Константина Михайловича Симонова  читателю, 1969 год: "У стихотворения "Жди меня” нет никакой особой истории. Просто я уехал на войну, а женщина, которую я любил, была в тылу. И я написал ей письмо в стихах…"</a:t>
            </a:r>
          </a:p>
          <a:p>
            <a:r>
              <a:rPr lang="ru-RU" sz="1300" dirty="0">
                <a:latin typeface="Times New Roman" pitchFamily="18" charset="0"/>
                <a:cs typeface="Times New Roman" pitchFamily="18" charset="0"/>
              </a:rPr>
              <a:t>На встречах с читателями Симонов не отказывался читать  "Жди меня", но  как-то темнел лицом. И в глазах его было страдание.  Он будто падал в сорок первый год.   </a:t>
            </a:r>
          </a:p>
          <a:p>
            <a:r>
              <a:rPr lang="ru-RU" sz="1300" dirty="0">
                <a:latin typeface="Times New Roman" pitchFamily="18" charset="0"/>
                <a:cs typeface="Times New Roman" pitchFamily="18" charset="0"/>
              </a:rPr>
              <a:t>В беседе с Василием </a:t>
            </a:r>
            <a:r>
              <a:rPr lang="ru-RU" sz="1300" dirty="0" err="1">
                <a:latin typeface="Times New Roman" pitchFamily="18" charset="0"/>
                <a:cs typeface="Times New Roman" pitchFamily="18" charset="0"/>
              </a:rPr>
              <a:t>Песковым</a:t>
            </a:r>
            <a:r>
              <a:rPr lang="ru-RU" sz="1300" dirty="0">
                <a:latin typeface="Times New Roman" pitchFamily="18" charset="0"/>
                <a:cs typeface="Times New Roman" pitchFamily="18" charset="0"/>
              </a:rPr>
              <a:t>  на вопрос о "Жди меня" устало ответил: "Если б не написал я, написал бы кто-то другой".     Он считал, что просто так совпало: любовь, война, разлука, да чудом выпавшие несколько часов одиночества. К тому же стихи были его работой.    Вот и проступили стихи сквозь бумагу. Так проступает кровь сквозь бинты.</a:t>
            </a:r>
          </a:p>
          <a:p>
            <a:r>
              <a:rPr lang="ru-RU" sz="1300" dirty="0">
                <a:latin typeface="Times New Roman" pitchFamily="18" charset="0"/>
                <a:cs typeface="Times New Roman" pitchFamily="18" charset="0"/>
              </a:rPr>
              <a:t>Попробуем сегодня  хоть отчасти воссоздать хронику тех  дней,    когда  было написано   "Жди меня".  Для другого стихотворения это было бы не так и важно, но здесь - особый случай. "Жди меня" было написано на гребне той духовной волны, что поднялась в сердцах 22 июня 1941 года.</a:t>
            </a:r>
          </a:p>
          <a:p>
            <a:r>
              <a:rPr lang="ru-RU" sz="1300" dirty="0">
                <a:latin typeface="Times New Roman" pitchFamily="18" charset="0"/>
                <a:cs typeface="Times New Roman" pitchFamily="18" charset="0"/>
              </a:rPr>
              <a:t>Пока армия пыталась хоть как-то задержать немцев,  мальчишки, парни и мужчины  шли в военкоматы.   Прощались с любимыми. Не всегда говорили "Жди меня". Это и без того было в глазах, в воздухе.</a:t>
            </a:r>
          </a:p>
          <a:p>
            <a:r>
              <a:rPr lang="ru-RU" sz="1300" dirty="0">
                <a:latin typeface="Times New Roman" pitchFamily="18" charset="0"/>
                <a:cs typeface="Times New Roman" pitchFamily="18" charset="0"/>
              </a:rPr>
              <a:t>Симонов  пришел  на сборный пункт сразу после выступления Молотова.  У  него  за плечами  -  курсы военкоров при Академии имени Фрунзе. Там  четыре недели учили тактике,  топографии,   один раз дали пострелять из ручного пулемета.</a:t>
            </a:r>
          </a:p>
          <a:p>
            <a:r>
              <a:rPr lang="ru-RU" sz="1300" dirty="0">
                <a:latin typeface="Times New Roman" pitchFamily="18" charset="0"/>
                <a:cs typeface="Times New Roman" pitchFamily="18" charset="0"/>
              </a:rPr>
              <a:t>Поэт  получает назначение в  газету "Боевое знамя".  Выезжает на фронт,  а фронт  катится ему навстречу.  Редакцию свою он не находит. Какая уж там редакция из трех человек! - в то лето пропадали без вести целые полки.</a:t>
            </a:r>
          </a:p>
          <a:p>
            <a:r>
              <a:rPr lang="ru-RU" sz="1300" dirty="0">
                <a:latin typeface="Times New Roman" pitchFamily="18" charset="0"/>
                <a:cs typeface="Times New Roman" pitchFamily="18" charset="0"/>
              </a:rPr>
              <a:t>Скитания под бомбежками, среди мечущихся беженцев, давка на переправах, ночевки в селах, где оставались одни старики.  12 июля под </a:t>
            </a:r>
            <a:r>
              <a:rPr lang="ru-RU" sz="1300" dirty="0" err="1">
                <a:latin typeface="Times New Roman" pitchFamily="18" charset="0"/>
                <a:cs typeface="Times New Roman" pitchFamily="18" charset="0"/>
              </a:rPr>
              <a:t>Могилевым</a:t>
            </a:r>
            <a:r>
              <a:rPr lang="ru-RU" sz="1300" dirty="0">
                <a:latin typeface="Times New Roman" pitchFamily="18" charset="0"/>
                <a:cs typeface="Times New Roman" pitchFamily="18" charset="0"/>
              </a:rPr>
              <a:t>  Симонова и еще двух военкоров  вынесло   в расположение 388-го полка 172 стрелковой дивизии, которым командовал   Семен </a:t>
            </a:r>
            <a:r>
              <a:rPr lang="ru-RU" sz="1300" dirty="0" err="1">
                <a:latin typeface="Times New Roman" pitchFamily="18" charset="0"/>
                <a:cs typeface="Times New Roman" pitchFamily="18" charset="0"/>
              </a:rPr>
              <a:t>Кутепов</a:t>
            </a:r>
            <a:r>
              <a:rPr lang="ru-RU" sz="1300" dirty="0">
                <a:latin typeface="Times New Roman" pitchFamily="18" charset="0"/>
                <a:cs typeface="Times New Roman" pitchFamily="18" charset="0"/>
              </a:rPr>
              <a:t>. Его бойцы  умело, без паники сдерживали немецкие танки на своем направлении.  В Москву Симонов возвращается с репортажем об этих вставших насмерть людях. Только после войны он узнает, что  </a:t>
            </a:r>
            <a:r>
              <a:rPr lang="ru-RU" sz="1300" dirty="0" err="1">
                <a:latin typeface="Times New Roman" pitchFamily="18" charset="0"/>
                <a:cs typeface="Times New Roman" pitchFamily="18" charset="0"/>
              </a:rPr>
              <a:t>Кутепов</a:t>
            </a:r>
            <a:r>
              <a:rPr lang="ru-RU" sz="1300" dirty="0">
                <a:latin typeface="Times New Roman" pitchFamily="18" charset="0"/>
                <a:cs typeface="Times New Roman" pitchFamily="18" charset="0"/>
              </a:rPr>
              <a:t> и его полк погибли в том же июле 41-го. Обстоятельства  до сих пор неизвестны. По документам министерства обороны  полковник </a:t>
            </a:r>
            <a:r>
              <a:rPr lang="ru-RU" sz="1300" dirty="0" err="1">
                <a:latin typeface="Times New Roman" pitchFamily="18" charset="0"/>
                <a:cs typeface="Times New Roman" pitchFamily="18" charset="0"/>
              </a:rPr>
              <a:t>Кутепов</a:t>
            </a:r>
            <a:r>
              <a:rPr lang="ru-RU" sz="1300" dirty="0">
                <a:latin typeface="Times New Roman" pitchFamily="18" charset="0"/>
                <a:cs typeface="Times New Roman" pitchFamily="18" charset="0"/>
              </a:rPr>
              <a:t> и сегодня числится пропавшим без вести</a:t>
            </a:r>
            <a:r>
              <a:rPr lang="ru-RU" sz="1300" dirty="0" smtClean="0">
                <a:latin typeface="Times New Roman" pitchFamily="18" charset="0"/>
                <a:cs typeface="Times New Roman" pitchFamily="18" charset="0"/>
              </a:rPr>
              <a:t>.</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76361701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t>             День второй</a:t>
            </a:r>
            <a:r>
              <a:rPr lang="ru-RU" i="1" dirty="0"/>
              <a:t/>
            </a:r>
            <a:br>
              <a:rPr lang="ru-RU" i="1" dirty="0"/>
            </a:br>
            <a:endParaRPr lang="ru-RU" i="1" dirty="0"/>
          </a:p>
        </p:txBody>
      </p:sp>
      <p:sp>
        <p:nvSpPr>
          <p:cNvPr id="3" name="Объект 2"/>
          <p:cNvSpPr>
            <a:spLocks noGrp="1"/>
          </p:cNvSpPr>
          <p:nvPr>
            <p:ph idx="1"/>
          </p:nvPr>
        </p:nvSpPr>
        <p:spPr>
          <a:xfrm>
            <a:off x="457200" y="1340768"/>
            <a:ext cx="8229600" cy="4983832"/>
          </a:xfrm>
        </p:spPr>
        <p:txBody>
          <a:bodyPr>
            <a:normAutofit fontScale="85000" lnSpcReduction="20000"/>
          </a:bodyPr>
          <a:lstStyle/>
          <a:p>
            <a:r>
              <a:rPr lang="ru-RU" i="1" dirty="0" smtClean="0"/>
              <a:t>Жди </a:t>
            </a:r>
            <a:r>
              <a:rPr lang="ru-RU" i="1" dirty="0"/>
              <a:t>меня, и я вернусь,</a:t>
            </a:r>
            <a:endParaRPr lang="ru-RU" dirty="0"/>
          </a:p>
          <a:p>
            <a:r>
              <a:rPr lang="ru-RU" i="1" dirty="0"/>
              <a:t>Не желай добра	</a:t>
            </a:r>
            <a:endParaRPr lang="ru-RU" dirty="0"/>
          </a:p>
          <a:p>
            <a:r>
              <a:rPr lang="ru-RU" i="1" dirty="0"/>
              <a:t>Всем, кто знает наизусть -</a:t>
            </a:r>
            <a:endParaRPr lang="ru-RU" dirty="0"/>
          </a:p>
          <a:p>
            <a:r>
              <a:rPr lang="ru-RU" i="1" dirty="0"/>
              <a:t>Что забыть пора.</a:t>
            </a:r>
            <a:endParaRPr lang="ru-RU" dirty="0"/>
          </a:p>
          <a:p>
            <a:r>
              <a:rPr lang="ru-RU" i="1" dirty="0"/>
              <a:t>Пусть поверят сын и мать</a:t>
            </a:r>
            <a:endParaRPr lang="ru-RU" dirty="0"/>
          </a:p>
          <a:p>
            <a:r>
              <a:rPr lang="ru-RU" i="1" dirty="0"/>
              <a:t>В то, что нет меня,</a:t>
            </a:r>
            <a:endParaRPr lang="ru-RU" dirty="0"/>
          </a:p>
          <a:p>
            <a:r>
              <a:rPr lang="ru-RU" i="1" dirty="0"/>
              <a:t>Пусть друзья устанут ждать,</a:t>
            </a:r>
            <a:endParaRPr lang="ru-RU" dirty="0"/>
          </a:p>
          <a:p>
            <a:r>
              <a:rPr lang="ru-RU" i="1" dirty="0"/>
              <a:t>Сядут у огня,</a:t>
            </a:r>
            <a:endParaRPr lang="ru-RU" dirty="0"/>
          </a:p>
          <a:p>
            <a:r>
              <a:rPr lang="ru-RU" i="1" dirty="0"/>
              <a:t>Выпьют горькое вино</a:t>
            </a:r>
            <a:endParaRPr lang="ru-RU" dirty="0"/>
          </a:p>
          <a:p>
            <a:r>
              <a:rPr lang="ru-RU" i="1" dirty="0"/>
              <a:t>На помин души...</a:t>
            </a:r>
            <a:endParaRPr lang="ru-RU" dirty="0"/>
          </a:p>
          <a:p>
            <a:r>
              <a:rPr lang="ru-RU" i="1" dirty="0"/>
              <a:t>Жди, и с ними заодно</a:t>
            </a:r>
            <a:endParaRPr lang="ru-RU" dirty="0"/>
          </a:p>
          <a:p>
            <a:r>
              <a:rPr lang="ru-RU" i="1" dirty="0"/>
              <a:t>Выпить не спеши…</a:t>
            </a:r>
            <a:endParaRPr lang="ru-RU" dirty="0"/>
          </a:p>
          <a:p>
            <a:r>
              <a:rPr lang="ru-RU" i="1" dirty="0"/>
              <a:t>Константин Симонов (вторая строфа стихотворения) газета "Правда",  14 января 1942 г.</a:t>
            </a:r>
            <a:endParaRPr lang="ru-RU" dirty="0"/>
          </a:p>
          <a:p>
            <a:endParaRPr lang="ru-RU" dirty="0"/>
          </a:p>
        </p:txBody>
      </p:sp>
    </p:spTree>
    <p:extLst>
      <p:ext uri="{BB962C8B-B14F-4D97-AF65-F5344CB8AC3E}">
        <p14:creationId xmlns:p14="http://schemas.microsoft.com/office/powerpoint/2010/main" val="248475285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16632"/>
            <a:ext cx="8640960" cy="6552728"/>
          </a:xfrm>
        </p:spPr>
        <p:txBody>
          <a:bodyPr>
            <a:normAutofit fontScale="47500" lnSpcReduction="20000"/>
          </a:bodyPr>
          <a:lstStyle/>
          <a:p>
            <a:r>
              <a:rPr lang="ru-RU" sz="2800" dirty="0">
                <a:latin typeface="Times New Roman" pitchFamily="18" charset="0"/>
                <a:cs typeface="Times New Roman" pitchFamily="18" charset="0"/>
              </a:rPr>
              <a:t>Репортаж  Симонова печатают "Известия". Своего жилья в Москве у Симонова нет, и его приглашает к себе Лев Кассиль. Автор "Кондуита и </a:t>
            </a:r>
            <a:r>
              <a:rPr lang="ru-RU" sz="2800" dirty="0" err="1">
                <a:latin typeface="Times New Roman" pitchFamily="18" charset="0"/>
                <a:cs typeface="Times New Roman" pitchFamily="18" charset="0"/>
              </a:rPr>
              <a:t>Швамбрании</a:t>
            </a:r>
            <a:r>
              <a:rPr lang="ru-RU" sz="2800" dirty="0">
                <a:latin typeface="Times New Roman" pitchFamily="18" charset="0"/>
                <a:cs typeface="Times New Roman" pitchFamily="18" charset="0"/>
              </a:rPr>
              <a:t>"  жил в Переделкине  в доме номер семь по улице Серафимовича.    Деревянная дача. На первом этаже - кухня, на втором - спальня и кабинет.   Симонов, получив назначение в "Красную звезду",  ждет на даче Кассиля,  пока подготовят к командировке редакционный пикап.   Тогда, в  конце июля, он  и    пишет  "Жди меня", отсылает  Валентине Серовой.  Вечером  читает новые стихи Кассилю. Тот снимает очки, трет переносицу: "Ты знаешь, Костя, стихи хорошие, но похожи на заклинание… Не печатай  сейчас… сейчас еще не пора его печатать…"</a:t>
            </a:r>
          </a:p>
          <a:p>
            <a:r>
              <a:rPr lang="ru-RU" sz="2800" dirty="0">
                <a:latin typeface="Times New Roman" pitchFamily="18" charset="0"/>
                <a:cs typeface="Times New Roman" pitchFamily="18" charset="0"/>
              </a:rPr>
              <a:t>Симонов понял,  что имеет в виду его старший товарищ: стихи похожи на молитву, поэтому их лучше никому не показывать.   Но          он все-таки решается показать   стихи редактору "Красной звезды" Давиду </a:t>
            </a:r>
            <a:r>
              <a:rPr lang="ru-RU" sz="2800" dirty="0" err="1">
                <a:latin typeface="Times New Roman" pitchFamily="18" charset="0"/>
                <a:cs typeface="Times New Roman" pitchFamily="18" charset="0"/>
              </a:rPr>
              <a:t>Ортенбергу</a:t>
            </a:r>
            <a:r>
              <a:rPr lang="ru-RU" sz="2800" dirty="0">
                <a:latin typeface="Times New Roman" pitchFamily="18" charset="0"/>
                <a:cs typeface="Times New Roman" pitchFamily="18" charset="0"/>
              </a:rPr>
              <a:t>. Тот говорит: "Эти стихи не для военной газеты. Нечего растравлять душу солдата…".</a:t>
            </a:r>
          </a:p>
          <a:p>
            <a:r>
              <a:rPr lang="ru-RU" sz="2800" dirty="0">
                <a:latin typeface="Times New Roman" pitchFamily="18" charset="0"/>
                <a:cs typeface="Times New Roman" pitchFamily="18" charset="0"/>
              </a:rPr>
              <a:t>Симонов прячет стихи в полевую сумку. Кассиль был прав: сейчас еще не пора.    Но пройдет всего несколько месяцев и сталинское руководство   начнет судорожно хвататься за все соломинки: за им же истерзанную Церковь,   за "царские" офицерские погоны, за  "безыдейную" лирику.</a:t>
            </a:r>
          </a:p>
          <a:p>
            <a:r>
              <a:rPr lang="ru-RU" sz="2800" dirty="0">
                <a:latin typeface="Times New Roman" pitchFamily="18" charset="0"/>
                <a:cs typeface="Times New Roman" pitchFamily="18" charset="0"/>
              </a:rPr>
              <a:t>Впервые  Симонов читает  "Жди меня" в октябре, на Северном фронте, своему товарищу -  фотокору Григорию </a:t>
            </a:r>
            <a:r>
              <a:rPr lang="ru-RU" sz="2800" dirty="0" err="1">
                <a:latin typeface="Times New Roman" pitchFamily="18" charset="0"/>
                <a:cs typeface="Times New Roman" pitchFamily="18" charset="0"/>
              </a:rPr>
              <a:t>Зельме</a:t>
            </a:r>
            <a:r>
              <a:rPr lang="ru-RU" sz="2800" dirty="0">
                <a:latin typeface="Times New Roman" pitchFamily="18" charset="0"/>
                <a:cs typeface="Times New Roman" pitchFamily="18" charset="0"/>
              </a:rPr>
              <a:t>.    Для него же переписывает стихотворение из блокнота, ставит дату: 13 октября 1941 года, Мурманск.   </a:t>
            </a:r>
          </a:p>
          <a:p>
            <a:r>
              <a:rPr lang="ru-RU" sz="2800" dirty="0">
                <a:latin typeface="Times New Roman" pitchFamily="18" charset="0"/>
                <a:cs typeface="Times New Roman" pitchFamily="18" charset="0"/>
              </a:rPr>
              <a:t>Потом Симонов вспоминал: "Я считал, что эти стихи - мое личное дело... Но потом, несколько месяцев спустя, когда мне пришлось быть на далеком севере и когда метели и непогода иногда заставляли просиживать сутками где-нибудь в землянке…  мне пришлось самым разным людям читать стихи. И самые разные люди десятки раз при свете коптилки или ручного фонарика переписывали на клочке бумаги стихотворение "Жди меня”, которое, как мне раньше казалось, я написал только для одного человека…"</a:t>
            </a:r>
          </a:p>
          <a:p>
            <a:r>
              <a:rPr lang="ru-RU" sz="2800" dirty="0">
                <a:latin typeface="Times New Roman" pitchFamily="18" charset="0"/>
                <a:cs typeface="Times New Roman" pitchFamily="18" charset="0"/>
              </a:rPr>
              <a:t>5 ноября Константин Симонов читал "Жди меня" артиллеристам на полуострове Рыбачьем, отрезанном от остального фронта.  Потом - морским разведчикам, которые   берут его в рейд по тылам немцев.   Перед этим  Симонов, как положено, сдает  документы и бумаги. Оставляет тайком лишь  фотографию Валентины Серовой.</a:t>
            </a:r>
          </a:p>
          <a:p>
            <a:r>
              <a:rPr lang="ru-RU" sz="2800" dirty="0">
                <a:latin typeface="Times New Roman" pitchFamily="18" charset="0"/>
                <a:cs typeface="Times New Roman" pitchFamily="18" charset="0"/>
              </a:rPr>
              <a:t>9 декабря 1941-го.  Из утренней сводки </a:t>
            </a:r>
            <a:r>
              <a:rPr lang="ru-RU" sz="2800" dirty="0" err="1">
                <a:latin typeface="Times New Roman" pitchFamily="18" charset="0"/>
                <a:cs typeface="Times New Roman" pitchFamily="18" charset="0"/>
              </a:rPr>
              <a:t>Совинформбюро</a:t>
            </a:r>
            <a:r>
              <a:rPr lang="ru-RU" sz="2800" dirty="0">
                <a:latin typeface="Times New Roman" pitchFamily="18" charset="0"/>
                <a:cs typeface="Times New Roman" pitchFamily="18" charset="0"/>
              </a:rPr>
              <a:t>: "Наши войска вели бои с противником на всех фронтах".  Симонов в Москве, его просят  заехать на радио и прочитать стихи. По дороге на студию он встречает старых друзей и в результате опаздывает к началу эфира.</a:t>
            </a:r>
          </a:p>
          <a:p>
            <a:r>
              <a:rPr lang="ru-RU" sz="2800" dirty="0">
                <a:latin typeface="Times New Roman" pitchFamily="18" charset="0"/>
                <a:cs typeface="Times New Roman" pitchFamily="18" charset="0"/>
              </a:rPr>
              <a:t>"Диктор читал уже третье из четырех собранных для этой передачи стихотворений, - вспоминал он позднее, - ему осталось прочесть только "Жди меня". Я показал диктору жестами, что читать буду сам,  встал рядом, потянул у него из рук лист. Диктору осталось только объявить, что стихотворение будет читать автор".</a:t>
            </a:r>
          </a:p>
          <a:p>
            <a:r>
              <a:rPr lang="ru-RU" sz="2800" dirty="0">
                <a:latin typeface="Times New Roman" pitchFamily="18" charset="0"/>
                <a:cs typeface="Times New Roman" pitchFamily="18" charset="0"/>
              </a:rPr>
              <a:t>Так 70 лет назад страна впервые услышала   "Жди меня". Шли  171-е сутки войны. 4-й день нашего контрнаступления под Москвой.  Наши войска освободили Венев и Елец.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324690643"/>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fontScale="90000"/>
          </a:bodyPr>
          <a:lstStyle/>
          <a:p>
            <a:r>
              <a:rPr lang="ru-RU" i="1" dirty="0" smtClean="0"/>
              <a:t>       День третий</a:t>
            </a:r>
            <a:endParaRPr lang="ru-RU" i="1" dirty="0"/>
          </a:p>
        </p:txBody>
      </p:sp>
      <p:sp>
        <p:nvSpPr>
          <p:cNvPr id="3" name="Объект 2"/>
          <p:cNvSpPr>
            <a:spLocks noGrp="1"/>
          </p:cNvSpPr>
          <p:nvPr>
            <p:ph idx="1"/>
          </p:nvPr>
        </p:nvSpPr>
        <p:spPr>
          <a:xfrm>
            <a:off x="457200" y="1340768"/>
            <a:ext cx="8229600" cy="4983832"/>
          </a:xfrm>
        </p:spPr>
        <p:txBody>
          <a:bodyPr>
            <a:normAutofit fontScale="77500" lnSpcReduction="20000"/>
          </a:bodyPr>
          <a:lstStyle/>
          <a:p>
            <a:pPr marL="0" indent="0">
              <a:buNone/>
            </a:pPr>
            <a:endParaRPr lang="ru-RU" dirty="0"/>
          </a:p>
          <a:p>
            <a:r>
              <a:rPr lang="ru-RU" i="1" dirty="0"/>
              <a:t>Жди меня, и я вернусь,</a:t>
            </a:r>
            <a:endParaRPr lang="ru-RU" dirty="0"/>
          </a:p>
          <a:p>
            <a:r>
              <a:rPr lang="ru-RU" i="1" dirty="0"/>
              <a:t>Всем смертям назло.</a:t>
            </a:r>
            <a:endParaRPr lang="ru-RU" dirty="0"/>
          </a:p>
          <a:p>
            <a:r>
              <a:rPr lang="ru-RU" i="1" dirty="0"/>
              <a:t>Кто не ждал меня, тот пусть</a:t>
            </a:r>
            <a:endParaRPr lang="ru-RU" dirty="0"/>
          </a:p>
          <a:p>
            <a:r>
              <a:rPr lang="ru-RU" i="1" dirty="0"/>
              <a:t>Скажет: повезло!</a:t>
            </a:r>
            <a:endParaRPr lang="ru-RU" dirty="0"/>
          </a:p>
          <a:p>
            <a:r>
              <a:rPr lang="ru-RU" i="1" dirty="0"/>
              <a:t>Не понять не ждавшим, им</a:t>
            </a:r>
            <a:endParaRPr lang="ru-RU" dirty="0"/>
          </a:p>
          <a:p>
            <a:r>
              <a:rPr lang="ru-RU" i="1" dirty="0"/>
              <a:t>Как среди огня</a:t>
            </a:r>
            <a:endParaRPr lang="ru-RU" dirty="0"/>
          </a:p>
          <a:p>
            <a:r>
              <a:rPr lang="ru-RU" i="1" dirty="0"/>
              <a:t>Ожиданием своим</a:t>
            </a:r>
            <a:endParaRPr lang="ru-RU" dirty="0"/>
          </a:p>
          <a:p>
            <a:r>
              <a:rPr lang="ru-RU" i="1" dirty="0"/>
              <a:t>Ты спасла меня.</a:t>
            </a:r>
            <a:endParaRPr lang="ru-RU" dirty="0"/>
          </a:p>
          <a:p>
            <a:r>
              <a:rPr lang="ru-RU" i="1" dirty="0"/>
              <a:t>Как я выжил - будем знать</a:t>
            </a:r>
            <a:endParaRPr lang="ru-RU" dirty="0"/>
          </a:p>
          <a:p>
            <a:r>
              <a:rPr lang="ru-RU" i="1" dirty="0"/>
              <a:t>Только мы с тобой -</a:t>
            </a:r>
            <a:endParaRPr lang="ru-RU" dirty="0"/>
          </a:p>
          <a:p>
            <a:r>
              <a:rPr lang="ru-RU" i="1" dirty="0"/>
              <a:t>Просто ты умела ждать,</a:t>
            </a:r>
            <a:endParaRPr lang="ru-RU" dirty="0"/>
          </a:p>
          <a:p>
            <a:r>
              <a:rPr lang="ru-RU" i="1" dirty="0"/>
              <a:t>Как никто другой!</a:t>
            </a:r>
            <a:endParaRPr lang="ru-RU" dirty="0"/>
          </a:p>
          <a:p>
            <a:r>
              <a:rPr lang="ru-RU" i="1" dirty="0"/>
              <a:t>Константин Симонов (третья строфа стихотворения) 1941 г.</a:t>
            </a:r>
            <a:endParaRPr lang="ru-RU" dirty="0"/>
          </a:p>
          <a:p>
            <a:endParaRPr lang="ru-RU" dirty="0"/>
          </a:p>
        </p:txBody>
      </p:sp>
    </p:spTree>
    <p:extLst>
      <p:ext uri="{BB962C8B-B14F-4D97-AF65-F5344CB8AC3E}">
        <p14:creationId xmlns:p14="http://schemas.microsoft.com/office/powerpoint/2010/main" val="1808253298"/>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       Фрагмент рукописи</a:t>
            </a:r>
            <a:endParaRPr lang="ru-RU" i="1" dirty="0"/>
          </a:p>
        </p:txBody>
      </p:sp>
      <p:pic>
        <p:nvPicPr>
          <p:cNvPr id="4" name="Объект 3" descr="Архив Дмитрия Шеварова"/>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734" y="1935163"/>
            <a:ext cx="4266532" cy="4389437"/>
          </a:xfrm>
          <a:prstGeom prst="rect">
            <a:avLst/>
          </a:prstGeom>
          <a:noFill/>
          <a:ln>
            <a:noFill/>
          </a:ln>
        </p:spPr>
      </p:pic>
    </p:spTree>
    <p:extLst>
      <p:ext uri="{BB962C8B-B14F-4D97-AF65-F5344CB8AC3E}">
        <p14:creationId xmlns:p14="http://schemas.microsoft.com/office/powerpoint/2010/main" val="26977195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7"/>
            <a:ext cx="8229600" cy="508487"/>
          </a:xfrm>
        </p:spPr>
        <p:txBody>
          <a:bodyPr>
            <a:normAutofit fontScale="90000"/>
          </a:bodyPr>
          <a:lstStyle/>
          <a:p>
            <a:r>
              <a:rPr lang="ru-RU" sz="2400" b="1" i="1" dirty="0" smtClean="0"/>
              <a:t> Константин Симонов                                        Валентина Серова</a:t>
            </a:r>
            <a:br>
              <a:rPr lang="ru-RU" sz="2400" b="1" i="1" dirty="0" smtClean="0"/>
            </a:br>
            <a:r>
              <a:rPr lang="ru-RU" sz="2400" b="1" i="1" dirty="0" smtClean="0"/>
              <a:t>                                                 их сын Коля</a:t>
            </a:r>
            <a:endParaRPr lang="ru-RU" sz="2400" b="1" i="1" dirty="0"/>
          </a:p>
        </p:txBody>
      </p:sp>
      <p:pic>
        <p:nvPicPr>
          <p:cNvPr id="4" name="Объект 3" descr="Файл:K-simonov.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784501"/>
            <a:ext cx="2592288" cy="3517900"/>
          </a:xfrm>
          <a:prstGeom prst="rect">
            <a:avLst/>
          </a:prstGeom>
          <a:noFill/>
          <a:ln>
            <a:noFill/>
          </a:ln>
        </p:spPr>
      </p:pic>
      <p:pic>
        <p:nvPicPr>
          <p:cNvPr id="5" name="Рисунок 4" descr="Архив Дмитрия Шеварова"/>
          <p:cNvPicPr/>
          <p:nvPr/>
        </p:nvPicPr>
        <p:blipFill>
          <a:blip r:embed="rId3">
            <a:extLst>
              <a:ext uri="{28A0092B-C50C-407E-A947-70E740481C1C}">
                <a14:useLocalDpi xmlns:a14="http://schemas.microsoft.com/office/drawing/2010/main" val="0"/>
              </a:ext>
            </a:extLst>
          </a:blip>
          <a:srcRect/>
          <a:stretch>
            <a:fillRect/>
          </a:stretch>
        </p:blipFill>
        <p:spPr bwMode="auto">
          <a:xfrm>
            <a:off x="6012160" y="2765839"/>
            <a:ext cx="2667000" cy="3517900"/>
          </a:xfrm>
          <a:prstGeom prst="rect">
            <a:avLst/>
          </a:prstGeom>
          <a:noFill/>
          <a:ln>
            <a:noFill/>
          </a:ln>
        </p:spPr>
      </p:pic>
      <p:pic>
        <p:nvPicPr>
          <p:cNvPr id="6" name="Рисунок 5" descr="Архив Дмитрия Шеварова"/>
          <p:cNvPicPr/>
          <p:nvPr/>
        </p:nvPicPr>
        <p:blipFill>
          <a:blip r:embed="rId4">
            <a:extLst>
              <a:ext uri="{28A0092B-C50C-407E-A947-70E740481C1C}">
                <a14:useLocalDpi xmlns:a14="http://schemas.microsoft.com/office/drawing/2010/main" val="0"/>
              </a:ext>
            </a:extLst>
          </a:blip>
          <a:srcRect/>
          <a:stretch>
            <a:fillRect/>
          </a:stretch>
        </p:blipFill>
        <p:spPr bwMode="auto">
          <a:xfrm>
            <a:off x="3166830" y="1556792"/>
            <a:ext cx="2857500" cy="2171700"/>
          </a:xfrm>
          <a:prstGeom prst="rect">
            <a:avLst/>
          </a:prstGeom>
          <a:noFill/>
          <a:ln>
            <a:noFill/>
          </a:ln>
        </p:spPr>
      </p:pic>
    </p:spTree>
    <p:extLst>
      <p:ext uri="{BB962C8B-B14F-4D97-AF65-F5344CB8AC3E}">
        <p14:creationId xmlns:p14="http://schemas.microsoft.com/office/powerpoint/2010/main" val="1964244798"/>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55</TotalTime>
  <Words>256</Words>
  <Application>Microsoft Office PowerPoint</Application>
  <PresentationFormat>Экран (4:3)</PresentationFormat>
  <Paragraphs>69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70 лет стихотворению К. М. Симонова «Жди меня»</vt:lpstr>
      <vt:lpstr>              К.М.Симонов</vt:lpstr>
      <vt:lpstr>Презентация PowerPoint</vt:lpstr>
      <vt:lpstr>Презентация PowerPoint</vt:lpstr>
      <vt:lpstr>             День второй </vt:lpstr>
      <vt:lpstr>Презентация PowerPoint</vt:lpstr>
      <vt:lpstr>       День третий</vt:lpstr>
      <vt:lpstr>       Фрагмент рукописи</vt:lpstr>
      <vt:lpstr> Константин Симонов                                        Валентина Серова                                                  их сын Коля</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 лет стихотворению К. М. Симонова «Жди меня»</dc:title>
  <dc:creator>Руслан</dc:creator>
  <cp:lastModifiedBy>Руслан</cp:lastModifiedBy>
  <cp:revision>6</cp:revision>
  <dcterms:created xsi:type="dcterms:W3CDTF">2011-12-11T16:02:32Z</dcterms:created>
  <dcterms:modified xsi:type="dcterms:W3CDTF">2012-03-20T16:29:05Z</dcterms:modified>
</cp:coreProperties>
</file>