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67" autoAdjust="0"/>
  </p:normalViewPr>
  <p:slideViewPr>
    <p:cSldViewPr>
      <p:cViewPr varScale="1">
        <p:scale>
          <a:sx n="100" d="100"/>
          <a:sy n="100" d="100"/>
        </p:scale>
        <p:origin x="-210" y="36"/>
      </p:cViewPr>
      <p:guideLst>
        <p:guide orient="horz" pos="2160"/>
        <p:guide pos="2880"/>
      </p:guideLst>
    </p:cSldViewPr>
  </p:slideViewPr>
  <p:outlineViewPr>
    <p:cViewPr>
      <p:scale>
        <a:sx n="33" d="100"/>
        <a:sy n="33" d="100"/>
      </p:scale>
      <p:origin x="0" y="1483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0799EF-1965-4651-8991-3A4ACDACB2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0C841B7-19CB-4E1B-96C4-C84CD233B867}">
      <dgm:prSet>
        <dgm:style>
          <a:lnRef idx="2">
            <a:schemeClr val="accent5"/>
          </a:lnRef>
          <a:fillRef idx="1">
            <a:schemeClr val="lt1"/>
          </a:fillRef>
          <a:effectRef idx="0">
            <a:schemeClr val="accent5"/>
          </a:effectRef>
          <a:fontRef idx="minor">
            <a:schemeClr val="dk1"/>
          </a:fontRef>
        </dgm:style>
      </dgm:prSet>
      <dgm:spPr/>
      <dgm:t>
        <a:bodyPr/>
        <a:lstStyle/>
        <a:p>
          <a:pPr rtl="0"/>
          <a:r>
            <a:rPr lang="ru-RU" b="1" dirty="0" smtClean="0"/>
            <a:t>1865 – 1866 годы </a:t>
          </a:r>
          <a:r>
            <a:rPr lang="ru-RU" dirty="0" smtClean="0"/>
            <a:t>– в это время (точная дата не определена) Островский создает в Москве Артистический кружок, откуда впоследствии на Московскую сцену вышли многие талантливые театральные деятели. С начала 1866 года Александр Николаевич назначен заведующим репертуарной частью московских императорских театров. </a:t>
          </a:r>
          <a:endParaRPr lang="en-US" dirty="0"/>
        </a:p>
      </dgm:t>
    </dgm:pt>
    <dgm:pt modelId="{F9BE7E60-2FC8-4BDE-9562-B2F7697927D5}" type="parTrans" cxnId="{654B3BA8-C539-4E6C-A0DF-5799B2FCDADE}">
      <dgm:prSet/>
      <dgm:spPr/>
      <dgm:t>
        <a:bodyPr/>
        <a:lstStyle/>
        <a:p>
          <a:endParaRPr lang="en-US"/>
        </a:p>
      </dgm:t>
    </dgm:pt>
    <dgm:pt modelId="{92A23B4A-5077-428B-A1B6-755A4ADE15C1}" type="sibTrans" cxnId="{654B3BA8-C539-4E6C-A0DF-5799B2FCDADE}">
      <dgm:prSet/>
      <dgm:spPr/>
      <dgm:t>
        <a:bodyPr/>
        <a:lstStyle/>
        <a:p>
          <a:endParaRPr lang="en-US"/>
        </a:p>
      </dgm:t>
    </dgm:pt>
    <dgm:pt modelId="{61DC4AC7-DEC6-4AE2-BD76-885DAC69263D}">
      <dgm:prSet>
        <dgm:style>
          <a:lnRef idx="2">
            <a:schemeClr val="accent5"/>
          </a:lnRef>
          <a:fillRef idx="1">
            <a:schemeClr val="lt1"/>
          </a:fillRef>
          <a:effectRef idx="0">
            <a:schemeClr val="accent5"/>
          </a:effectRef>
          <a:fontRef idx="minor">
            <a:schemeClr val="dk1"/>
          </a:fontRef>
        </dgm:style>
      </dgm:prSet>
      <dgm:spPr/>
      <dgm:t>
        <a:bodyPr/>
        <a:lstStyle/>
        <a:p>
          <a:pPr rtl="0"/>
          <a:r>
            <a:rPr lang="ru-RU" b="1" dirty="0" smtClean="0"/>
            <a:t>Период 1870-х годов </a:t>
          </a:r>
          <a:r>
            <a:rPr lang="ru-RU" dirty="0" smtClean="0"/>
            <a:t>– Островский в своих произведениях обращается к жизни дворянства. Выходят пьесы «На всякого мудреца довольно простоты», «Бешеные деньги», «Лес», «Снегурочка», «Волки и овцы». В первой половине десятилетия в Москве было образовано Общество русских драматических писателей и оперных композиторов, председателем которого Александр Николаевич был до самой смерти. </a:t>
          </a:r>
          <a:endParaRPr lang="en-US" dirty="0"/>
        </a:p>
      </dgm:t>
    </dgm:pt>
    <dgm:pt modelId="{71FC74F0-28E6-463D-9BBE-7672B0CAD100}" type="parTrans" cxnId="{4E3F80C0-8950-4969-B0CA-C887CFF08A6C}">
      <dgm:prSet/>
      <dgm:spPr/>
      <dgm:t>
        <a:bodyPr/>
        <a:lstStyle/>
        <a:p>
          <a:endParaRPr lang="en-US"/>
        </a:p>
      </dgm:t>
    </dgm:pt>
    <dgm:pt modelId="{A4FCD327-EFCC-431D-A2DD-2A7598B17004}" type="sibTrans" cxnId="{4E3F80C0-8950-4969-B0CA-C887CFF08A6C}">
      <dgm:prSet/>
      <dgm:spPr/>
      <dgm:t>
        <a:bodyPr/>
        <a:lstStyle/>
        <a:p>
          <a:endParaRPr lang="en-US"/>
        </a:p>
      </dgm:t>
    </dgm:pt>
    <dgm:pt modelId="{F06B0E5E-8CC8-45E5-9C76-5944E7C4AA5F}" type="pres">
      <dgm:prSet presAssocID="{760799EF-1965-4651-8991-3A4ACDACB2A8}" presName="linear" presStyleCnt="0">
        <dgm:presLayoutVars>
          <dgm:animLvl val="lvl"/>
          <dgm:resizeHandles val="exact"/>
        </dgm:presLayoutVars>
      </dgm:prSet>
      <dgm:spPr/>
      <dgm:t>
        <a:bodyPr/>
        <a:lstStyle/>
        <a:p>
          <a:endParaRPr lang="en-US"/>
        </a:p>
      </dgm:t>
    </dgm:pt>
    <dgm:pt modelId="{59D0255C-4774-4A4B-A58E-DC36FBA05315}" type="pres">
      <dgm:prSet presAssocID="{E0C841B7-19CB-4E1B-96C4-C84CD233B867}" presName="parentText" presStyleLbl="node1" presStyleIdx="0" presStyleCnt="2">
        <dgm:presLayoutVars>
          <dgm:chMax val="0"/>
          <dgm:bulletEnabled val="1"/>
        </dgm:presLayoutVars>
      </dgm:prSet>
      <dgm:spPr/>
      <dgm:t>
        <a:bodyPr/>
        <a:lstStyle/>
        <a:p>
          <a:endParaRPr lang="en-US"/>
        </a:p>
      </dgm:t>
    </dgm:pt>
    <dgm:pt modelId="{4661ECE8-9AD5-4A6E-9A98-CA91F164E7BA}" type="pres">
      <dgm:prSet presAssocID="{92A23B4A-5077-428B-A1B6-755A4ADE15C1}" presName="spacer" presStyleCnt="0"/>
      <dgm:spPr/>
    </dgm:pt>
    <dgm:pt modelId="{75D18523-F307-4E40-8612-FB4D463C3CD0}" type="pres">
      <dgm:prSet presAssocID="{61DC4AC7-DEC6-4AE2-BD76-885DAC69263D}" presName="parentText" presStyleLbl="node1" presStyleIdx="1" presStyleCnt="2">
        <dgm:presLayoutVars>
          <dgm:chMax val="0"/>
          <dgm:bulletEnabled val="1"/>
        </dgm:presLayoutVars>
      </dgm:prSet>
      <dgm:spPr/>
      <dgm:t>
        <a:bodyPr/>
        <a:lstStyle/>
        <a:p>
          <a:endParaRPr lang="en-US"/>
        </a:p>
      </dgm:t>
    </dgm:pt>
  </dgm:ptLst>
  <dgm:cxnLst>
    <dgm:cxn modelId="{7C090F17-74E7-4299-8B5C-122991323828}" type="presOf" srcId="{E0C841B7-19CB-4E1B-96C4-C84CD233B867}" destId="{59D0255C-4774-4A4B-A58E-DC36FBA05315}" srcOrd="0" destOrd="0" presId="urn:microsoft.com/office/officeart/2005/8/layout/vList2"/>
    <dgm:cxn modelId="{654B3BA8-C539-4E6C-A0DF-5799B2FCDADE}" srcId="{760799EF-1965-4651-8991-3A4ACDACB2A8}" destId="{E0C841B7-19CB-4E1B-96C4-C84CD233B867}" srcOrd="0" destOrd="0" parTransId="{F9BE7E60-2FC8-4BDE-9562-B2F7697927D5}" sibTransId="{92A23B4A-5077-428B-A1B6-755A4ADE15C1}"/>
    <dgm:cxn modelId="{E3C298BC-97DE-4BD1-8E09-EC75607A908A}" type="presOf" srcId="{760799EF-1965-4651-8991-3A4ACDACB2A8}" destId="{F06B0E5E-8CC8-45E5-9C76-5944E7C4AA5F}" srcOrd="0" destOrd="0" presId="urn:microsoft.com/office/officeart/2005/8/layout/vList2"/>
    <dgm:cxn modelId="{2D6D9E9F-ADD3-43D1-BB9A-52C2E73F4A16}" type="presOf" srcId="{61DC4AC7-DEC6-4AE2-BD76-885DAC69263D}" destId="{75D18523-F307-4E40-8612-FB4D463C3CD0}" srcOrd="0" destOrd="0" presId="urn:microsoft.com/office/officeart/2005/8/layout/vList2"/>
    <dgm:cxn modelId="{4E3F80C0-8950-4969-B0CA-C887CFF08A6C}" srcId="{760799EF-1965-4651-8991-3A4ACDACB2A8}" destId="{61DC4AC7-DEC6-4AE2-BD76-885DAC69263D}" srcOrd="1" destOrd="0" parTransId="{71FC74F0-28E6-463D-9BBE-7672B0CAD100}" sibTransId="{A4FCD327-EFCC-431D-A2DD-2A7598B17004}"/>
    <dgm:cxn modelId="{C8C04A67-2049-4066-AAAB-CE1FDCDE7ECE}" type="presParOf" srcId="{F06B0E5E-8CC8-45E5-9C76-5944E7C4AA5F}" destId="{59D0255C-4774-4A4B-A58E-DC36FBA05315}" srcOrd="0" destOrd="0" presId="urn:microsoft.com/office/officeart/2005/8/layout/vList2"/>
    <dgm:cxn modelId="{7A81E6D3-17D2-4E72-AB43-5DC84FF99D41}" type="presParOf" srcId="{F06B0E5E-8CC8-45E5-9C76-5944E7C4AA5F}" destId="{4661ECE8-9AD5-4A6E-9A98-CA91F164E7BA}" srcOrd="1" destOrd="0" presId="urn:microsoft.com/office/officeart/2005/8/layout/vList2"/>
    <dgm:cxn modelId="{1D8B6575-E0ED-47B5-B8C0-D176B1029EE3}" type="presParOf" srcId="{F06B0E5E-8CC8-45E5-9C76-5944E7C4AA5F}" destId="{75D18523-F307-4E40-8612-FB4D463C3CD0}"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D0255C-4774-4A4B-A58E-DC36FBA05315}">
      <dsp:nvSpPr>
        <dsp:cNvPr id="0" name=""/>
        <dsp:cNvSpPr/>
      </dsp:nvSpPr>
      <dsp:spPr>
        <a:xfrm>
          <a:off x="0" y="7304"/>
          <a:ext cx="3672408" cy="2509211"/>
        </a:xfrm>
        <a:prstGeom prst="roundRect">
          <a:avLst/>
        </a:prstGeom>
        <a:solidFill>
          <a:schemeClr val="lt1"/>
        </a:solidFill>
        <a:ln w="400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b="1" kern="1200" dirty="0" smtClean="0"/>
            <a:t>1865 – 1866 годы </a:t>
          </a:r>
          <a:r>
            <a:rPr lang="ru-RU" sz="1400" kern="1200" dirty="0" smtClean="0"/>
            <a:t>– в это время (точная дата не определена) Островский создает в Москве Артистический кружок, откуда впоследствии на Московскую сцену вышли многие талантливые театральные деятели. С начала 1866 года Александр Николаевич назначен заведующим репертуарной частью московских императорских театров. </a:t>
          </a:r>
          <a:endParaRPr lang="en-US" sz="1400" kern="1200" dirty="0"/>
        </a:p>
      </dsp:txBody>
      <dsp:txXfrm>
        <a:off x="0" y="7304"/>
        <a:ext cx="3672408" cy="2509211"/>
      </dsp:txXfrm>
    </dsp:sp>
    <dsp:sp modelId="{75D18523-F307-4E40-8612-FB4D463C3CD0}">
      <dsp:nvSpPr>
        <dsp:cNvPr id="0" name=""/>
        <dsp:cNvSpPr/>
      </dsp:nvSpPr>
      <dsp:spPr>
        <a:xfrm>
          <a:off x="0" y="2556836"/>
          <a:ext cx="3672408" cy="2509211"/>
        </a:xfrm>
        <a:prstGeom prst="roundRect">
          <a:avLst/>
        </a:prstGeom>
        <a:solidFill>
          <a:schemeClr val="lt1"/>
        </a:solidFill>
        <a:ln w="400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b="1" kern="1200" dirty="0" smtClean="0"/>
            <a:t>Период 1870-х годов </a:t>
          </a:r>
          <a:r>
            <a:rPr lang="ru-RU" sz="1400" kern="1200" dirty="0" smtClean="0"/>
            <a:t>– Островский в своих произведениях обращается к жизни дворянства. Выходят пьесы «На всякого мудреца довольно простоты», «Бешеные деньги», «Лес», «Снегурочка», «Волки и овцы». В первой половине десятилетия в Москве было образовано Общество русских драматических писателей и оперных композиторов, председателем которого Александр Николаевич был до самой смерти. </a:t>
          </a:r>
          <a:endParaRPr lang="en-US" sz="1400" kern="1200" dirty="0"/>
        </a:p>
      </dsp:txBody>
      <dsp:txXfrm>
        <a:off x="0" y="2556836"/>
        <a:ext cx="3672408" cy="250921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B5F75C1-5471-459F-B6F3-A1CFF308FBDB}" type="datetimeFigureOut">
              <a:rPr lang="en-US" smtClean="0"/>
              <a:pPr/>
              <a:t>9/5/2011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772F2FE3-E45D-4424-9A0F-F1E6A8FA81B3}"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B5F75C1-5471-459F-B6F3-A1CFF308FBDB}" type="datetimeFigureOut">
              <a:rPr lang="en-US" smtClean="0"/>
              <a:pPr/>
              <a:t>9/5/2011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2F2FE3-E45D-4424-9A0F-F1E6A8FA81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B5F75C1-5471-459F-B6F3-A1CFF308FBDB}" type="datetimeFigureOut">
              <a:rPr lang="en-US" smtClean="0"/>
              <a:pPr/>
              <a:t>9/5/2011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2F2FE3-E45D-4424-9A0F-F1E6A8FA81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B5F75C1-5471-459F-B6F3-A1CFF308FBDB}" type="datetimeFigureOut">
              <a:rPr lang="en-US" smtClean="0"/>
              <a:pPr/>
              <a:t>9/5/2011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2F2FE3-E45D-4424-9A0F-F1E6A8FA81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B5F75C1-5471-459F-B6F3-A1CFF308FBDB}" type="datetimeFigureOut">
              <a:rPr lang="en-US" smtClean="0"/>
              <a:pPr/>
              <a:t>9/5/2011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2F2FE3-E45D-4424-9A0F-F1E6A8FA81B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B5F75C1-5471-459F-B6F3-A1CFF308FBDB}" type="datetimeFigureOut">
              <a:rPr lang="en-US" smtClean="0"/>
              <a:pPr/>
              <a:t>9/5/2011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72F2FE3-E45D-4424-9A0F-F1E6A8FA81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B5F75C1-5471-459F-B6F3-A1CFF308FBDB}" type="datetimeFigureOut">
              <a:rPr lang="en-US" smtClean="0"/>
              <a:pPr/>
              <a:t>9/5/2011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72F2FE3-E45D-4424-9A0F-F1E6A8FA81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B5F75C1-5471-459F-B6F3-A1CFF308FBDB}" type="datetimeFigureOut">
              <a:rPr lang="en-US" smtClean="0"/>
              <a:pPr/>
              <a:t>9/5/2011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72F2FE3-E45D-4424-9A0F-F1E6A8FA81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B5F75C1-5471-459F-B6F3-A1CFF308FBDB}" type="datetimeFigureOut">
              <a:rPr lang="en-US" smtClean="0"/>
              <a:pPr/>
              <a:t>9/5/2011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72F2FE3-E45D-4424-9A0F-F1E6A8FA81B3}"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B5F75C1-5471-459F-B6F3-A1CFF308FBDB}" type="datetimeFigureOut">
              <a:rPr lang="en-US" smtClean="0"/>
              <a:pPr/>
              <a:t>9/5/2011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72F2FE3-E45D-4424-9A0F-F1E6A8FA81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DB5F75C1-5471-459F-B6F3-A1CFF308FBDB}" type="datetimeFigureOut">
              <a:rPr lang="en-US" smtClean="0"/>
              <a:pPr/>
              <a:t>9/5/2011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72F2FE3-E45D-4424-9A0F-F1E6A8FA81B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B5F75C1-5471-459F-B6F3-A1CFF308FBDB}" type="datetimeFigureOut">
              <a:rPr lang="en-US" smtClean="0"/>
              <a:pPr/>
              <a:t>9/5/2011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72F2FE3-E45D-4424-9A0F-F1E6A8FA81B3}"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diagramLayout" Target="../diagrams/layout1.xml"/><Relationship Id="rId7" Type="http://schemas.openxmlformats.org/officeDocument/2006/relationships/image" Target="../media/image16.gif"/><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gif"/></Relationships>
</file>

<file path=ppt/slides/_rels/slide16.xml.rels><?xml version="1.0" encoding="UTF-8" standalone="yes"?>
<Relationships xmlns="http://schemas.openxmlformats.org/package/2006/relationships"><Relationship Id="rId8" Type="http://schemas.openxmlformats.org/officeDocument/2006/relationships/hyperlink" Target="http://tfile.ru/forum/viewtopic.php?t=102073" TargetMode="External"/><Relationship Id="rId3" Type="http://schemas.openxmlformats.org/officeDocument/2006/relationships/image" Target="../media/image16.gif"/><Relationship Id="rId7" Type="http://schemas.openxmlformats.org/officeDocument/2006/relationships/hyperlink" Target="http://www.russiandvd.com/store/product.asp?sku=859" TargetMode="External"/><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hyperlink" Target="http://prodam.slando.ru/moscow/" TargetMode="External"/><Relationship Id="rId5" Type="http://schemas.openxmlformats.org/officeDocument/2006/relationships/hyperlink" Target="http://prodam.slando.ru/moscow/lenin_sobranie_sochineniy_3_e_izdanie_v_30_tomah_P_17765030.html" TargetMode="External"/><Relationship Id="rId4" Type="http://schemas.openxmlformats.org/officeDocument/2006/relationships/hyperlink" Target="http://www.rulex.ru/rpg/WebPict/" TargetMode="External"/><Relationship Id="rId9" Type="http://schemas.openxmlformats.org/officeDocument/2006/relationships/image" Target="../media/image40.gif"/></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9.gif"/><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9.gif"/><Relationship Id="rId5" Type="http://schemas.openxmlformats.org/officeDocument/2006/relationships/image" Target="../media/image4.gif"/><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19.gif"/></Relationships>
</file>

<file path=ppt/slides/_rels/slide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908720"/>
            <a:ext cx="6912768" cy="3888432"/>
          </a:xfrm>
        </p:spPr>
        <p:txBody>
          <a:bodyPr>
            <a:normAutofit/>
            <a:scene3d>
              <a:camera prst="isometricRightUp"/>
              <a:lightRig rig="contrasting" dir="t">
                <a:rot lat="0" lon="0" rev="4500000"/>
              </a:lightRig>
            </a:scene3d>
            <a:sp3d contourW="6350" prstMaterial="metal">
              <a:bevelT w="127000" h="31750" prst="relaxedInset"/>
              <a:contourClr>
                <a:schemeClr val="accent1">
                  <a:shade val="75000"/>
                </a:schemeClr>
              </a:contourClr>
            </a:sp3d>
          </a:bodyPr>
          <a:lstStyle/>
          <a:p>
            <a:r>
              <a:rPr lang="ru-RU"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Урок литературы</a:t>
            </a:r>
            <a:r>
              <a:rPr lang="en-US"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10 класс</a:t>
            </a:r>
            <a:endPar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Subtitle 2"/>
          <p:cNvSpPr>
            <a:spLocks noGrp="1"/>
          </p:cNvSpPr>
          <p:nvPr>
            <p:ph type="subTitle" idx="1"/>
          </p:nvPr>
        </p:nvSpPr>
        <p:spPr>
          <a:xfrm>
            <a:off x="3851920" y="5373216"/>
            <a:ext cx="4896544" cy="1080120"/>
          </a:xfrm>
        </p:spPr>
        <p:style>
          <a:lnRef idx="2">
            <a:schemeClr val="accent5"/>
          </a:lnRef>
          <a:fillRef idx="1">
            <a:schemeClr val="lt1"/>
          </a:fillRef>
          <a:effectRef idx="0">
            <a:schemeClr val="accent5"/>
          </a:effectRef>
          <a:fontRef idx="minor">
            <a:schemeClr val="dk1"/>
          </a:fontRef>
        </p:style>
        <p:txBody>
          <a:bodyPr>
            <a:normAutofit fontScale="85000" lnSpcReduction="10000"/>
          </a:bodyPr>
          <a:lstStyle/>
          <a:p>
            <a:r>
              <a:rPr lang="ru-RU" dirty="0" smtClean="0"/>
              <a:t>Учитель русского языка и литературы МОУ Починковской СОШ</a:t>
            </a:r>
          </a:p>
          <a:p>
            <a:r>
              <a:rPr lang="ru-RU" b="1" dirty="0" smtClean="0"/>
              <a:t>Балакина Нина Константиновна</a:t>
            </a:r>
            <a:endParaRPr lang="en-US" b="1" dirty="0"/>
          </a:p>
        </p:txBody>
      </p:sp>
      <p:pic>
        <p:nvPicPr>
          <p:cNvPr id="5" name="Picture 4" descr="Book3-ne.jpg"/>
          <p:cNvPicPr>
            <a:picLocks noChangeAspect="1"/>
          </p:cNvPicPr>
          <p:nvPr/>
        </p:nvPicPr>
        <p:blipFill>
          <a:blip r:embed="rId2" cstate="print"/>
          <a:stretch>
            <a:fillRect/>
          </a:stretch>
        </p:blipFill>
        <p:spPr>
          <a:xfrm>
            <a:off x="1619672" y="260648"/>
            <a:ext cx="2736304" cy="21602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descr="Bookshen.jpg"/>
          <p:cNvPicPr>
            <a:picLocks noChangeAspect="1"/>
          </p:cNvPicPr>
          <p:nvPr/>
        </p:nvPicPr>
        <p:blipFill>
          <a:blip r:embed="rId3" cstate="print"/>
          <a:stretch>
            <a:fillRect/>
          </a:stretch>
        </p:blipFill>
        <p:spPr>
          <a:xfrm>
            <a:off x="6876256" y="2708920"/>
            <a:ext cx="1872208" cy="20882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descr="7.gif"/>
          <p:cNvPicPr>
            <a:picLocks noChangeAspect="1"/>
          </p:cNvPicPr>
          <p:nvPr/>
        </p:nvPicPr>
        <p:blipFill>
          <a:blip r:embed="rId4" cstate="print"/>
          <a:stretch>
            <a:fillRect/>
          </a:stretch>
        </p:blipFill>
        <p:spPr>
          <a:xfrm>
            <a:off x="7668344" y="404664"/>
            <a:ext cx="792088" cy="1368152"/>
          </a:xfrm>
          <a:prstGeom prst="rect">
            <a:avLst/>
          </a:prstGeom>
        </p:spPr>
      </p:pic>
      <p:pic>
        <p:nvPicPr>
          <p:cNvPr id="8" name="Picture 7" descr="7.gif"/>
          <p:cNvPicPr>
            <a:picLocks noChangeAspect="1"/>
          </p:cNvPicPr>
          <p:nvPr/>
        </p:nvPicPr>
        <p:blipFill>
          <a:blip r:embed="rId4" cstate="print"/>
          <a:stretch>
            <a:fillRect/>
          </a:stretch>
        </p:blipFill>
        <p:spPr>
          <a:xfrm>
            <a:off x="1403648" y="5301208"/>
            <a:ext cx="792088" cy="1224136"/>
          </a:xfrm>
          <a:prstGeom prst="rect">
            <a:avLst/>
          </a:prstGeom>
        </p:spPr>
      </p:pic>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320"/>
            <a:ext cx="7272808" cy="11430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r>
              <a:rPr lang="ru-RU" dirty="0" smtClean="0">
                <a:effectLst>
                  <a:glow rad="63500">
                    <a:schemeClr val="accent4">
                      <a:satMod val="175000"/>
                      <a:alpha val="40000"/>
                    </a:schemeClr>
                  </a:glow>
                  <a:outerShdw blurRad="50000" dist="30000" dir="5400000" algn="tl" rotWithShape="0">
                    <a:srgbClr val="000000">
                      <a:alpha val="30000"/>
                    </a:srgbClr>
                  </a:outerShdw>
                </a:effectLst>
              </a:rPr>
              <a:t>Драматическая деятельность</a:t>
            </a:r>
            <a:endParaRPr lang="en-US" dirty="0">
              <a:effectLst>
                <a:glow rad="63500">
                  <a:schemeClr val="accent4">
                    <a:satMod val="175000"/>
                    <a:alpha val="40000"/>
                  </a:schemeClr>
                </a:glow>
                <a:outerShdw blurRad="50000" dist="30000" dir="5400000" algn="tl" rotWithShape="0">
                  <a:srgbClr val="000000">
                    <a:alpha val="30000"/>
                  </a:srgbClr>
                </a:outerShdw>
              </a:effectLst>
            </a:endParaRPr>
          </a:p>
        </p:txBody>
      </p:sp>
      <p:graphicFrame>
        <p:nvGraphicFramePr>
          <p:cNvPr id="8" name="Content Placeholder 7"/>
          <p:cNvGraphicFramePr>
            <a:graphicFrameLocks noGrp="1"/>
          </p:cNvGraphicFramePr>
          <p:nvPr>
            <p:ph sz="half" idx="1"/>
          </p:nvPr>
        </p:nvGraphicFramePr>
        <p:xfrm>
          <a:off x="1187624" y="1524000"/>
          <a:ext cx="3672408" cy="5073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descr="ост второй слева.jpg"/>
          <p:cNvPicPr>
            <a:picLocks noGrp="1" noChangeAspect="1"/>
          </p:cNvPicPr>
          <p:nvPr>
            <p:ph sz="half" idx="2"/>
          </p:nvPr>
        </p:nvPicPr>
        <p:blipFill>
          <a:blip r:embed="rId6" cstate="print"/>
          <a:stretch>
            <a:fillRect/>
          </a:stretch>
        </p:blipFill>
        <p:spPr>
          <a:xfrm>
            <a:off x="4714876" y="2285992"/>
            <a:ext cx="4429124" cy="36433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descr="2.gif"/>
          <p:cNvPicPr>
            <a:picLocks noChangeAspect="1"/>
          </p:cNvPicPr>
          <p:nvPr/>
        </p:nvPicPr>
        <p:blipFill>
          <a:blip r:embed="rId7" cstate="print"/>
          <a:stretch>
            <a:fillRect/>
          </a:stretch>
        </p:blipFill>
        <p:spPr>
          <a:xfrm>
            <a:off x="8028384" y="188640"/>
            <a:ext cx="954782" cy="1080120"/>
          </a:xfrm>
          <a:prstGeom prst="rect">
            <a:avLst/>
          </a:prstGeom>
        </p:spPr>
      </p:pic>
      <p:pic>
        <p:nvPicPr>
          <p:cNvPr id="7" name="Picture 6" descr="22.gif"/>
          <p:cNvPicPr>
            <a:picLocks noChangeAspect="1"/>
          </p:cNvPicPr>
          <p:nvPr/>
        </p:nvPicPr>
        <p:blipFill>
          <a:blip r:embed="rId8" cstate="print"/>
          <a:stretch>
            <a:fillRect/>
          </a:stretch>
        </p:blipFill>
        <p:spPr>
          <a:xfrm>
            <a:off x="4644008" y="1124744"/>
            <a:ext cx="304800" cy="476250"/>
          </a:xfrm>
          <a:prstGeom prst="rect">
            <a:avLst/>
          </a:prstGeom>
        </p:spPr>
      </p:pic>
      <p:pic>
        <p:nvPicPr>
          <p:cNvPr id="9" name="Picture 8" descr="22.gif"/>
          <p:cNvPicPr>
            <a:picLocks noChangeAspect="1"/>
          </p:cNvPicPr>
          <p:nvPr/>
        </p:nvPicPr>
        <p:blipFill>
          <a:blip r:embed="rId8" cstate="print"/>
          <a:stretch>
            <a:fillRect/>
          </a:stretch>
        </p:blipFill>
        <p:spPr>
          <a:xfrm>
            <a:off x="5004048" y="6093296"/>
            <a:ext cx="432048" cy="648072"/>
          </a:xfrm>
          <a:prstGeom prst="rect">
            <a:avLst/>
          </a:prstGeom>
        </p:spPr>
      </p:pic>
      <p:pic>
        <p:nvPicPr>
          <p:cNvPr id="10" name="Picture 9" descr="22.gif"/>
          <p:cNvPicPr>
            <a:picLocks noChangeAspect="1"/>
          </p:cNvPicPr>
          <p:nvPr/>
        </p:nvPicPr>
        <p:blipFill>
          <a:blip r:embed="rId8" cstate="print"/>
          <a:stretch>
            <a:fillRect/>
          </a:stretch>
        </p:blipFill>
        <p:spPr>
          <a:xfrm>
            <a:off x="8460432" y="6237312"/>
            <a:ext cx="304800" cy="476250"/>
          </a:xfrm>
          <a:prstGeom prst="rect">
            <a:avLst/>
          </a:prstGeom>
        </p:spPr>
      </p:pic>
    </p:spTree>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7624" y="1700808"/>
            <a:ext cx="3905584" cy="4752528"/>
          </a:xfrm>
        </p:spPr>
        <p:style>
          <a:lnRef idx="2">
            <a:schemeClr val="accent6"/>
          </a:lnRef>
          <a:fillRef idx="1003">
            <a:schemeClr val="lt1"/>
          </a:fillRef>
          <a:effectRef idx="0">
            <a:schemeClr val="accent6"/>
          </a:effectRef>
          <a:fontRef idx="minor">
            <a:schemeClr val="dk1"/>
          </a:fontRef>
        </p:style>
        <p:txBody>
          <a:bodyPr>
            <a:normAutofit fontScale="62500" lnSpcReduction="20000"/>
          </a:bodyPr>
          <a:lstStyle/>
          <a:p>
            <a:pPr>
              <a:buNone/>
            </a:pPr>
            <a:endParaRPr lang="ru-RU" dirty="0" smtClean="0"/>
          </a:p>
          <a:p>
            <a:pPr>
              <a:buNone/>
            </a:pPr>
            <a:r>
              <a:rPr lang="ru-RU" dirty="0" smtClean="0"/>
              <a:t>           Как правило, лето Александр Николаевич проводил в своем    </a:t>
            </a:r>
            <a:r>
              <a:rPr lang="ru-RU" b="1" dirty="0" smtClean="0"/>
              <a:t>имении Щёлыково </a:t>
            </a:r>
            <a:r>
              <a:rPr lang="ru-RU" dirty="0" smtClean="0"/>
              <a:t>в </a:t>
            </a:r>
            <a:r>
              <a:rPr lang="ru-RU" b="1" dirty="0" smtClean="0"/>
              <a:t>Костромской губернии. Утром 2   июня 1886 года </a:t>
            </a:r>
            <a:r>
              <a:rPr lang="ru-RU" dirty="0" smtClean="0"/>
              <a:t>он  работал в кабинете,просматривая перевод «Антония и Клеопатры» Шекспира, рядом находилась старшая дочь Мария.</a:t>
            </a:r>
          </a:p>
          <a:p>
            <a:pPr>
              <a:buNone/>
            </a:pPr>
            <a:r>
              <a:rPr lang="ru-RU" dirty="0" smtClean="0"/>
              <a:t>       Вдруг отец вскрикнул «Ах, мне дурно», -рассказывала она. «Я побежала за водой, и только что вошла в гостиную, как услышала, что он упал». На ее крик прибежали братья Михаил и Александр, подняли отца. На их руках через несколько секунд он скончался. </a:t>
            </a:r>
            <a:endParaRPr lang="en-US" dirty="0" smtClean="0"/>
          </a:p>
        </p:txBody>
      </p:sp>
      <p:pic>
        <p:nvPicPr>
          <p:cNvPr id="5" name="Content Placeholder 4" descr="192_9210x1-300x200.jpg"/>
          <p:cNvPicPr>
            <a:picLocks noGrp="1" noChangeAspect="1"/>
          </p:cNvPicPr>
          <p:nvPr>
            <p:ph sz="half" idx="2"/>
          </p:nvPr>
        </p:nvPicPr>
        <p:blipFill>
          <a:blip r:embed="rId2" cstate="print"/>
          <a:stretch>
            <a:fillRect/>
          </a:stretch>
        </p:blipFill>
        <p:spPr>
          <a:xfrm>
            <a:off x="4857752" y="188640"/>
            <a:ext cx="4143404" cy="2808312"/>
          </a:xfrm>
          <a:prstGeom prst="rect">
            <a:avLst/>
          </a:prstGeom>
          <a:ln>
            <a:noFill/>
          </a:ln>
          <a:effectLst>
            <a:softEdge rad="112500"/>
          </a:effectLst>
        </p:spPr>
      </p:pic>
      <p:pic>
        <p:nvPicPr>
          <p:cNvPr id="6" name="Picture 5" descr="shel_03_9b.jpg"/>
          <p:cNvPicPr>
            <a:picLocks noChangeAspect="1"/>
          </p:cNvPicPr>
          <p:nvPr/>
        </p:nvPicPr>
        <p:blipFill>
          <a:blip r:embed="rId3" cstate="print"/>
          <a:stretch>
            <a:fillRect/>
          </a:stretch>
        </p:blipFill>
        <p:spPr>
          <a:xfrm>
            <a:off x="4857752" y="3214686"/>
            <a:ext cx="4286248" cy="3384376"/>
          </a:xfrm>
          <a:prstGeom prst="rect">
            <a:avLst/>
          </a:prstGeom>
          <a:ln>
            <a:noFill/>
          </a:ln>
          <a:effectLst>
            <a:softEdge rad="112500"/>
          </a:effectLst>
        </p:spPr>
      </p:pic>
      <p:sp>
        <p:nvSpPr>
          <p:cNvPr id="9" name="Title 8"/>
          <p:cNvSpPr>
            <a:spLocks noGrp="1"/>
          </p:cNvSpPr>
          <p:nvPr>
            <p:ph type="title"/>
          </p:nvPr>
        </p:nvSpPr>
        <p:spPr>
          <a:xfrm>
            <a:off x="1763688" y="260648"/>
            <a:ext cx="3672408" cy="1143000"/>
          </a:xfrm>
        </p:spPr>
        <p:style>
          <a:lnRef idx="0">
            <a:scrgbClr r="0" g="0" b="0"/>
          </a:lnRef>
          <a:fillRef idx="1003">
            <a:schemeClr val="lt1"/>
          </a:fillRef>
          <a:effectRef idx="0">
            <a:scrgbClr r="0" g="0" b="0"/>
          </a:effectRef>
          <a:fontRef idx="major"/>
        </p:style>
        <p:txBody>
          <a:bodyPr>
            <a:normAutofit fontScale="90000"/>
            <a:scene3d>
              <a:camera prst="perspectiveHeroicExtremeRightFacing"/>
              <a:lightRig rig="threePt" dir="t"/>
            </a:scene3d>
          </a:bodyPr>
          <a:lstStyle/>
          <a:p>
            <a:r>
              <a:rPr lang="ru-RU" dirty="0" smtClean="0">
                <a:effectLst>
                  <a:outerShdw blurRad="50000" dist="30000" dir="5400000" algn="tl" rotWithShape="0">
                    <a:srgbClr val="000000">
                      <a:alpha val="30000"/>
                    </a:srgbClr>
                  </a:outerShdw>
                  <a:reflection blurRad="6350" stA="55000" endA="50" endPos="85000" dir="5400000" sy="-100000" algn="bl" rotWithShape="0"/>
                </a:effectLst>
              </a:rPr>
              <a:t>Имение Щелыково</a:t>
            </a:r>
            <a:endParaRPr lang="en-US" dirty="0">
              <a:effectLst>
                <a:outerShdw blurRad="50000" dist="30000" dir="5400000" algn="tl" rotWithShape="0">
                  <a:srgbClr val="000000">
                    <a:alpha val="30000"/>
                  </a:srgbClr>
                </a:outerShdw>
                <a:reflection blurRad="6350" stA="55000" endA="50" endPos="85000" dir="5400000" sy="-100000" algn="bl" rotWithShape="0"/>
              </a:effectLst>
            </a:endParaRPr>
          </a:p>
        </p:txBody>
      </p:sp>
      <p:pic>
        <p:nvPicPr>
          <p:cNvPr id="7" name="Picture 6" descr="7.gif"/>
          <p:cNvPicPr>
            <a:picLocks noChangeAspect="1"/>
          </p:cNvPicPr>
          <p:nvPr/>
        </p:nvPicPr>
        <p:blipFill>
          <a:blip r:embed="rId4" cstate="print"/>
          <a:stretch>
            <a:fillRect/>
          </a:stretch>
        </p:blipFill>
        <p:spPr>
          <a:xfrm>
            <a:off x="1187624" y="476672"/>
            <a:ext cx="576064" cy="11208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amond(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style>
          <a:lnRef idx="2">
            <a:schemeClr val="accent1"/>
          </a:lnRef>
          <a:fillRef idx="1002">
            <a:schemeClr val="lt1"/>
          </a:fillRef>
          <a:effectRef idx="0">
            <a:schemeClr val="accent1"/>
          </a:effectRef>
          <a:fontRef idx="minor">
            <a:schemeClr val="dk1"/>
          </a:fontRef>
        </p:style>
        <p:txBody>
          <a:bodyPr>
            <a:normAutofit/>
          </a:bodyPr>
          <a:lstStyle/>
          <a:p>
            <a:r>
              <a:rPr lang="ru-RU" sz="2000" dirty="0" smtClean="0"/>
              <a:t>Погребен Александр Николаевич Островский у церкви, рядом с могилой своего отца, на кладбище Ново-Вережки, расположенном недалеко от Щёлыкова.</a:t>
            </a:r>
            <a:endParaRPr lang="en-US" sz="2000" dirty="0"/>
          </a:p>
        </p:txBody>
      </p:sp>
      <p:pic>
        <p:nvPicPr>
          <p:cNvPr id="8" name="Content Placeholder 7" descr="могила островского.jpg"/>
          <p:cNvPicPr>
            <a:picLocks noGrp="1" noChangeAspect="1"/>
          </p:cNvPicPr>
          <p:nvPr>
            <p:ph idx="1"/>
          </p:nvPr>
        </p:nvPicPr>
        <p:blipFill>
          <a:blip r:embed="rId2" cstate="print"/>
          <a:stretch>
            <a:fillRect/>
          </a:stretch>
        </p:blipFill>
        <p:spPr>
          <a:xfrm>
            <a:off x="1187624" y="1628800"/>
            <a:ext cx="3602605" cy="4896544"/>
          </a:xfrm>
        </p:spPr>
      </p:pic>
      <p:pic>
        <p:nvPicPr>
          <p:cNvPr id="9" name="Picture 8" descr="192_9251-300x200.jpg"/>
          <p:cNvPicPr>
            <a:picLocks noChangeAspect="1"/>
          </p:cNvPicPr>
          <p:nvPr/>
        </p:nvPicPr>
        <p:blipFill>
          <a:blip r:embed="rId3" cstate="print"/>
          <a:stretch>
            <a:fillRect/>
          </a:stretch>
        </p:blipFill>
        <p:spPr>
          <a:xfrm>
            <a:off x="4357686" y="1500174"/>
            <a:ext cx="2857500" cy="1905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descr="192_9210x1-300x200.jpg"/>
          <p:cNvPicPr>
            <a:picLocks noChangeAspect="1"/>
          </p:cNvPicPr>
          <p:nvPr/>
        </p:nvPicPr>
        <p:blipFill>
          <a:blip r:embed="rId4" cstate="print"/>
          <a:stretch>
            <a:fillRect/>
          </a:stretch>
        </p:blipFill>
        <p:spPr>
          <a:xfrm>
            <a:off x="5500694" y="2132856"/>
            <a:ext cx="3643306" cy="1905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Picture 10" descr="192_92211-300x200.jpg"/>
          <p:cNvPicPr>
            <a:picLocks noChangeAspect="1"/>
          </p:cNvPicPr>
          <p:nvPr/>
        </p:nvPicPr>
        <p:blipFill>
          <a:blip r:embed="rId5" cstate="print"/>
          <a:stretch>
            <a:fillRect/>
          </a:stretch>
        </p:blipFill>
        <p:spPr>
          <a:xfrm>
            <a:off x="4500562" y="3933056"/>
            <a:ext cx="3288978" cy="1905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Picture 11" descr="237_3750-200x300.jpg"/>
          <p:cNvPicPr>
            <a:picLocks noChangeAspect="1"/>
          </p:cNvPicPr>
          <p:nvPr/>
        </p:nvPicPr>
        <p:blipFill>
          <a:blip r:embed="rId6" cstate="print"/>
          <a:stretch>
            <a:fillRect/>
          </a:stretch>
        </p:blipFill>
        <p:spPr>
          <a:xfrm>
            <a:off x="6786578" y="3929066"/>
            <a:ext cx="2210702" cy="21431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9"/>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10"/>
                                        </p:tgtEl>
                                      </p:cBhvr>
                                      <p:by x="150000" y="150000"/>
                                    </p:animScale>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11"/>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ox(i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mph" presetSubtype="0" fill="hold" nodeType="clickEffect">
                                  <p:stCondLst>
                                    <p:cond delay="0"/>
                                  </p:stCondLst>
                                  <p:childTnLst>
                                    <p:animScale>
                                      <p:cBhvr>
                                        <p:cTn id="39"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5688632" cy="1080120"/>
          </a:xfrm>
        </p:spPr>
        <p:txBody>
          <a:bodyPr>
            <a:normAutofit/>
            <a:scene3d>
              <a:camera prst="perspectiveHeroicExtremeRightFacing"/>
              <a:lightRig rig="threePt" dir="t"/>
            </a:scene3d>
          </a:bodyPr>
          <a:lstStyle/>
          <a:p>
            <a:r>
              <a:rPr lang="ru-RU"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reflection blurRad="6350" stA="55000" endA="300" endPos="45500" dir="5400000" sy="-100000" algn="bl" rotWithShape="0"/>
                </a:effectLst>
              </a:rPr>
              <a:t>Театр </a:t>
            </a:r>
            <a:r>
              <a:rPr lang="ru-RU"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reflection blurRad="6350" stA="55000" endA="50" endPos="85000" dist="60007" dir="5400000" sy="-100000" algn="bl" rotWithShape="0"/>
                </a:effectLst>
              </a:rPr>
              <a:t>Островского</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reflection blurRad="6350" stA="55000" endA="50" endPos="85000" dist="60007" dir="5400000" sy="-100000" algn="bl" rotWithShape="0"/>
              </a:effectLst>
            </a:endParaRPr>
          </a:p>
        </p:txBody>
      </p:sp>
      <p:sp>
        <p:nvSpPr>
          <p:cNvPr id="4" name="Content Placeholder 3"/>
          <p:cNvSpPr>
            <a:spLocks noGrp="1"/>
          </p:cNvSpPr>
          <p:nvPr>
            <p:ph sz="half" idx="1"/>
          </p:nvPr>
        </p:nvSpPr>
        <p:spPr>
          <a:xfrm>
            <a:off x="1115616" y="1524000"/>
            <a:ext cx="4032448" cy="5334000"/>
          </a:xfrm>
        </p:spPr>
        <p:style>
          <a:lnRef idx="0">
            <a:scrgbClr r="0" g="0" b="0"/>
          </a:lnRef>
          <a:fillRef idx="1002">
            <a:schemeClr val="lt1"/>
          </a:fillRef>
          <a:effectRef idx="0">
            <a:scrgbClr r="0" g="0" b="0"/>
          </a:effectRef>
          <a:fontRef idx="major"/>
        </p:style>
        <p:txBody>
          <a:bodyPr>
            <a:normAutofit fontScale="55000" lnSpcReduction="20000"/>
          </a:bodyPr>
          <a:lstStyle/>
          <a:p>
            <a:pPr algn="just">
              <a:lnSpc>
                <a:spcPct val="120000"/>
              </a:lnSpc>
              <a:buNone/>
            </a:pPr>
            <a:r>
              <a:rPr lang="ru-RU" dirty="0" smtClean="0"/>
              <a:t>           </a:t>
            </a:r>
            <a:r>
              <a:rPr lang="ru-RU" b="1" dirty="0" smtClean="0"/>
              <a:t>Костромской государственный драматический театр им</a:t>
            </a:r>
            <a:r>
              <a:rPr lang="ru-RU" dirty="0" smtClean="0"/>
              <a:t>. </a:t>
            </a:r>
            <a:r>
              <a:rPr lang="ru-RU" b="1" dirty="0" smtClean="0"/>
              <a:t>А.Н.Островского</a:t>
            </a:r>
            <a:r>
              <a:rPr lang="ru-RU" dirty="0" smtClean="0"/>
              <a:t>, основан в 1808 году. Это один из старейших театров России, история которого связана с именами выдающихся деятелей русской драматургии и сцены.</a:t>
            </a:r>
          </a:p>
          <a:p>
            <a:pPr algn="just">
              <a:lnSpc>
                <a:spcPct val="120000"/>
              </a:lnSpc>
              <a:buNone/>
            </a:pPr>
            <a:r>
              <a:rPr lang="ru-RU" dirty="0" smtClean="0"/>
              <a:t>         В 1812 г. перед вступлением в Москву наполеоновских войск, Московский императорский театр и его школа эвакуировались в Кострому. Пребывание московских артистов в городе не могло не сказаться на развитии сценического искусства в Костроме.</a:t>
            </a:r>
          </a:p>
          <a:p>
            <a:pPr algn="just">
              <a:lnSpc>
                <a:spcPct val="120000"/>
              </a:lnSpc>
              <a:buNone/>
            </a:pPr>
            <a:r>
              <a:rPr lang="ru-RU" dirty="0" smtClean="0"/>
              <a:t>       Идея поставить </a:t>
            </a:r>
            <a:r>
              <a:rPr lang="ru-RU" b="1" dirty="0" smtClean="0"/>
              <a:t>памятник</a:t>
            </a:r>
            <a:r>
              <a:rPr lang="ru-RU" dirty="0" smtClean="0"/>
              <a:t> Александру Островскому возникла в 1880-е годы. Правительство организовало сбор средств, однако того, что собрали, на монумент не хватило.</a:t>
            </a:r>
            <a:endParaRPr lang="en-US" dirty="0"/>
          </a:p>
        </p:txBody>
      </p:sp>
      <p:pic>
        <p:nvPicPr>
          <p:cNvPr id="6" name="Content Placeholder 5" descr="IMG_2504-300x224.jpg"/>
          <p:cNvPicPr>
            <a:picLocks noGrp="1" noChangeAspect="1"/>
          </p:cNvPicPr>
          <p:nvPr>
            <p:ph sz="half" idx="2"/>
          </p:nvPr>
        </p:nvPicPr>
        <p:blipFill>
          <a:blip r:embed="rId2" cstate="print"/>
          <a:stretch>
            <a:fillRect/>
          </a:stretch>
        </p:blipFill>
        <p:spPr>
          <a:xfrm>
            <a:off x="5292080" y="764704"/>
            <a:ext cx="3672408" cy="2664296"/>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IMG_2506-224x300.jpg"/>
          <p:cNvPicPr>
            <a:picLocks noChangeAspect="1"/>
          </p:cNvPicPr>
          <p:nvPr/>
        </p:nvPicPr>
        <p:blipFill>
          <a:blip r:embed="rId3" cstate="print"/>
          <a:stretch>
            <a:fillRect/>
          </a:stretch>
        </p:blipFill>
        <p:spPr>
          <a:xfrm>
            <a:off x="5292080" y="3645024"/>
            <a:ext cx="3672408" cy="3096344"/>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descr="22.gif"/>
          <p:cNvPicPr>
            <a:picLocks noChangeAspect="1"/>
          </p:cNvPicPr>
          <p:nvPr/>
        </p:nvPicPr>
        <p:blipFill>
          <a:blip r:embed="rId4" cstate="print"/>
          <a:stretch>
            <a:fillRect/>
          </a:stretch>
        </p:blipFill>
        <p:spPr>
          <a:xfrm>
            <a:off x="1619672" y="116632"/>
            <a:ext cx="304800" cy="476250"/>
          </a:xfrm>
          <a:prstGeom prst="rect">
            <a:avLst/>
          </a:prstGeom>
        </p:spPr>
      </p:pic>
      <p:pic>
        <p:nvPicPr>
          <p:cNvPr id="10" name="Picture 9" descr="22.gif"/>
          <p:cNvPicPr>
            <a:picLocks noChangeAspect="1"/>
          </p:cNvPicPr>
          <p:nvPr/>
        </p:nvPicPr>
        <p:blipFill>
          <a:blip r:embed="rId4" cstate="print"/>
          <a:stretch>
            <a:fillRect/>
          </a:stretch>
        </p:blipFill>
        <p:spPr>
          <a:xfrm>
            <a:off x="8244408" y="116632"/>
            <a:ext cx="304800" cy="47625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282472"/>
          </a:xfrm>
        </p:spPr>
        <p:style>
          <a:lnRef idx="2">
            <a:schemeClr val="accent6">
              <a:shade val="50000"/>
            </a:schemeClr>
          </a:lnRef>
          <a:fillRef idx="1">
            <a:schemeClr val="accent6"/>
          </a:fillRef>
          <a:effectRef idx="0">
            <a:schemeClr val="accent6"/>
          </a:effectRef>
          <a:fontRef idx="minor">
            <a:schemeClr val="lt1"/>
          </a:fontRef>
        </p:style>
        <p:txBody>
          <a:bodyPr>
            <a:scene3d>
              <a:camera prst="perspectiveHeroicExtremeRightFacing"/>
              <a:lightRig rig="threePt" dir="t"/>
            </a:scene3d>
          </a:bodyPr>
          <a:lstStyle/>
          <a:p>
            <a:r>
              <a:rPr lang="ru-RU" dirty="0" smtClean="0">
                <a:effectLst>
                  <a:outerShdw blurRad="50000" dist="30000" dir="5400000" algn="tl" rotWithShape="0">
                    <a:srgbClr val="000000">
                      <a:alpha val="30000"/>
                    </a:srgbClr>
                  </a:outerShdw>
                  <a:reflection blurRad="6350" stA="60000" endA="900" endPos="58000" dir="5400000" sy="-100000" algn="bl" rotWithShape="0"/>
                </a:effectLst>
              </a:rPr>
              <a:t>Памятник драматургу</a:t>
            </a:r>
            <a:endParaRPr lang="en-US" dirty="0">
              <a:effectLst>
                <a:outerShdw blurRad="50000" dist="30000" dir="5400000" algn="tl" rotWithShape="0">
                  <a:srgbClr val="000000">
                    <a:alpha val="30000"/>
                  </a:srgbClr>
                </a:outerShdw>
                <a:reflection blurRad="6350" stA="60000" endA="900" endPos="58000" dir="5400000" sy="-100000" algn="bl" rotWithShape="0"/>
              </a:effectLst>
            </a:endParaRPr>
          </a:p>
        </p:txBody>
      </p:sp>
      <p:sp>
        <p:nvSpPr>
          <p:cNvPr id="4" name="Content Placeholder 3"/>
          <p:cNvSpPr>
            <a:spLocks noGrp="1"/>
          </p:cNvSpPr>
          <p:nvPr>
            <p:ph sz="half" idx="2"/>
          </p:nvPr>
        </p:nvSpPr>
        <p:spPr>
          <a:xfrm>
            <a:off x="5276088" y="1628800"/>
            <a:ext cx="3657600" cy="5112568"/>
          </a:xfrm>
        </p:spPr>
        <p:style>
          <a:lnRef idx="0">
            <a:scrgbClr r="0" g="0" b="0"/>
          </a:lnRef>
          <a:fillRef idx="1002">
            <a:schemeClr val="lt1"/>
          </a:fillRef>
          <a:effectRef idx="0">
            <a:scrgbClr r="0" g="0" b="0"/>
          </a:effectRef>
          <a:fontRef idx="major"/>
        </p:style>
        <p:txBody>
          <a:bodyPr>
            <a:normAutofit/>
          </a:bodyPr>
          <a:lstStyle/>
          <a:p>
            <a:pPr algn="just">
              <a:buNone/>
            </a:pPr>
            <a:r>
              <a:rPr lang="ru-RU" sz="1800" dirty="0" smtClean="0"/>
              <a:t>      </a:t>
            </a:r>
            <a:r>
              <a:rPr lang="ru-RU" sz="1600" dirty="0" smtClean="0"/>
              <a:t>Памятник открыт в Москве на Театральной площади 27 мая   1929 года, у Малого театра,который ещё при жизни драматурга стал называться «</a:t>
            </a:r>
            <a:r>
              <a:rPr lang="ru-RU" sz="1600" b="1" dirty="0" smtClean="0"/>
              <a:t>Домом Островского».</a:t>
            </a:r>
          </a:p>
          <a:p>
            <a:pPr algn="just">
              <a:buNone/>
            </a:pPr>
            <a:r>
              <a:rPr lang="ru-RU" sz="1600" dirty="0" smtClean="0"/>
              <a:t>            Драматург остался в истории русской литературы не просто </a:t>
            </a:r>
            <a:r>
              <a:rPr lang="ru-RU" sz="1600" b="1" dirty="0" smtClean="0"/>
              <a:t>"Колумбом Замоскворечья", </a:t>
            </a:r>
            <a:r>
              <a:rPr lang="ru-RU" sz="1600" dirty="0" smtClean="0"/>
              <a:t>как назвала его литературная критика, но создателем русского демократического театра, к театральной практике применившим достижения русской психологической прозы 19 в. Островский являет собой редчайший пример сценического долголетия, его пьесы не сходят со сцены - это примета истинно народного писателя.</a:t>
            </a:r>
            <a:endParaRPr lang="en-US" sz="1600" dirty="0"/>
          </a:p>
        </p:txBody>
      </p:sp>
      <p:pic>
        <p:nvPicPr>
          <p:cNvPr id="6" name="Picture 5" descr="730530373.jpg"/>
          <p:cNvPicPr>
            <a:picLocks noChangeAspect="1"/>
          </p:cNvPicPr>
          <p:nvPr/>
        </p:nvPicPr>
        <p:blipFill>
          <a:blip r:embed="rId2" cstate="print"/>
          <a:stretch>
            <a:fillRect/>
          </a:stretch>
        </p:blipFill>
        <p:spPr>
          <a:xfrm>
            <a:off x="6516216" y="260648"/>
            <a:ext cx="1899695" cy="1284246"/>
          </a:xfrm>
          <a:prstGeom prst="rect">
            <a:avLst/>
          </a:prstGeom>
          <a:ln>
            <a:noFill/>
          </a:ln>
          <a:effectLst>
            <a:softEdge rad="112500"/>
          </a:effectLst>
        </p:spPr>
      </p:pic>
      <p:pic>
        <p:nvPicPr>
          <p:cNvPr id="9" name="Content Placeholder 8" descr="ostr.jpg"/>
          <p:cNvPicPr>
            <a:picLocks noGrp="1" noChangeAspect="1"/>
          </p:cNvPicPr>
          <p:nvPr>
            <p:ph sz="half" idx="1"/>
          </p:nvPr>
        </p:nvPicPr>
        <p:blipFill>
          <a:blip r:embed="rId3" cstate="print"/>
          <a:stretch>
            <a:fillRect/>
          </a:stretch>
        </p:blipFill>
        <p:spPr>
          <a:xfrm>
            <a:off x="214282" y="1772816"/>
            <a:ext cx="5500726" cy="4752528"/>
          </a:xfr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amond(in)">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35608" y="0"/>
            <a:ext cx="7498080" cy="1052736"/>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ru-RU" sz="4000" dirty="0" smtClean="0"/>
              <a:t>Пьесы Островского бессмертны</a:t>
            </a:r>
            <a:endParaRPr lang="en-US" sz="4000" dirty="0"/>
          </a:p>
        </p:txBody>
      </p:sp>
      <p:pic>
        <p:nvPicPr>
          <p:cNvPr id="15" name="Content Placeholder 14" descr="214987693.jpg"/>
          <p:cNvPicPr>
            <a:picLocks noGrp="1" noChangeAspect="1"/>
          </p:cNvPicPr>
          <p:nvPr>
            <p:ph idx="1"/>
          </p:nvPr>
        </p:nvPicPr>
        <p:blipFill>
          <a:blip r:embed="rId2" cstate="print"/>
          <a:stretch>
            <a:fillRect/>
          </a:stretch>
        </p:blipFill>
        <p:spPr>
          <a:xfrm>
            <a:off x="1115616" y="1124744"/>
            <a:ext cx="7056784" cy="4824536"/>
          </a:xfrm>
        </p:spPr>
      </p:pic>
      <p:pic>
        <p:nvPicPr>
          <p:cNvPr id="17" name="Picture 16" descr="кност6.jpeg"/>
          <p:cNvPicPr>
            <a:picLocks noChangeAspect="1"/>
          </p:cNvPicPr>
          <p:nvPr/>
        </p:nvPicPr>
        <p:blipFill>
          <a:blip r:embed="rId3" cstate="print"/>
          <a:stretch>
            <a:fillRect/>
          </a:stretch>
        </p:blipFill>
        <p:spPr>
          <a:xfrm>
            <a:off x="1043608" y="1556792"/>
            <a:ext cx="6768752" cy="5184577"/>
          </a:xfrm>
          <a:prstGeom prst="rect">
            <a:avLst/>
          </a:prstGeom>
        </p:spPr>
      </p:pic>
      <p:pic>
        <p:nvPicPr>
          <p:cNvPr id="18" name="Picture 17" descr="стрепетова в роли катерины.jpg"/>
          <p:cNvPicPr>
            <a:picLocks noChangeAspect="1"/>
          </p:cNvPicPr>
          <p:nvPr/>
        </p:nvPicPr>
        <p:blipFill>
          <a:blip r:embed="rId4" cstate="print"/>
          <a:stretch>
            <a:fillRect/>
          </a:stretch>
        </p:blipFill>
        <p:spPr>
          <a:xfrm>
            <a:off x="3491880" y="1433077"/>
            <a:ext cx="5184576" cy="5270266"/>
          </a:xfrm>
          <a:prstGeom prst="rect">
            <a:avLst/>
          </a:prstGeom>
        </p:spPr>
      </p:pic>
      <p:pic>
        <p:nvPicPr>
          <p:cNvPr id="19" name="Picture 18" descr="станисл.в ролиКрутицкогоНа всякого мудреца..МХАТ1810г.jpg"/>
          <p:cNvPicPr>
            <a:picLocks noChangeAspect="1"/>
          </p:cNvPicPr>
          <p:nvPr/>
        </p:nvPicPr>
        <p:blipFill>
          <a:blip r:embed="rId5" cstate="print"/>
          <a:stretch>
            <a:fillRect/>
          </a:stretch>
        </p:blipFill>
        <p:spPr>
          <a:xfrm>
            <a:off x="2627784" y="1052736"/>
            <a:ext cx="6215732" cy="5080000"/>
          </a:xfrm>
          <a:prstGeom prst="rect">
            <a:avLst/>
          </a:prstGeom>
        </p:spPr>
      </p:pic>
      <p:pic>
        <p:nvPicPr>
          <p:cNvPr id="20" name="Picture 19" descr="гроза на сцене.jpg"/>
          <p:cNvPicPr>
            <a:picLocks noChangeAspect="1"/>
          </p:cNvPicPr>
          <p:nvPr/>
        </p:nvPicPr>
        <p:blipFill>
          <a:blip r:embed="rId6" cstate="print"/>
          <a:stretch>
            <a:fillRect/>
          </a:stretch>
        </p:blipFill>
        <p:spPr>
          <a:xfrm>
            <a:off x="1547664" y="1673404"/>
            <a:ext cx="7272808" cy="5184596"/>
          </a:xfrm>
          <a:prstGeom prst="rect">
            <a:avLst/>
          </a:prstGeom>
        </p:spPr>
      </p:pic>
      <p:pic>
        <p:nvPicPr>
          <p:cNvPr id="8" name="Picture 7" descr="016.jpg"/>
          <p:cNvPicPr>
            <a:picLocks noChangeAspect="1"/>
          </p:cNvPicPr>
          <p:nvPr/>
        </p:nvPicPr>
        <p:blipFill>
          <a:blip r:embed="rId7" cstate="print"/>
          <a:stretch>
            <a:fillRect/>
          </a:stretch>
        </p:blipFill>
        <p:spPr>
          <a:xfrm>
            <a:off x="1187624" y="1268760"/>
            <a:ext cx="6336704" cy="4680520"/>
          </a:xfrm>
          <a:prstGeom prst="rect">
            <a:avLst/>
          </a:prstGeom>
          <a:ln>
            <a:noFill/>
          </a:ln>
          <a:effectLst>
            <a:outerShdw blurRad="190500" algn="tl" rotWithShape="0">
              <a:srgbClr val="000000">
                <a:alpha val="70000"/>
              </a:srgbClr>
            </a:outerShdw>
          </a:effectLst>
        </p:spPr>
      </p:pic>
      <p:pic>
        <p:nvPicPr>
          <p:cNvPr id="9" name="Picture 8" descr="i477c917504235.jpg"/>
          <p:cNvPicPr>
            <a:picLocks noChangeAspect="1"/>
          </p:cNvPicPr>
          <p:nvPr/>
        </p:nvPicPr>
        <p:blipFill>
          <a:blip r:embed="rId8" cstate="print"/>
          <a:stretch>
            <a:fillRect/>
          </a:stretch>
        </p:blipFill>
        <p:spPr>
          <a:xfrm>
            <a:off x="1643042" y="1313384"/>
            <a:ext cx="5104434" cy="55446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Picture 9" descr="7.gif"/>
          <p:cNvPicPr>
            <a:picLocks noChangeAspect="1"/>
          </p:cNvPicPr>
          <p:nvPr/>
        </p:nvPicPr>
        <p:blipFill>
          <a:blip r:embed="rId9" cstate="print"/>
          <a:stretch>
            <a:fillRect/>
          </a:stretch>
        </p:blipFill>
        <p:spPr>
          <a:xfrm>
            <a:off x="8532440" y="188640"/>
            <a:ext cx="428625" cy="792088"/>
          </a:xfrm>
          <a:prstGeom prst="rect">
            <a:avLst/>
          </a:prstGeom>
        </p:spPr>
      </p:pic>
      <p:pic>
        <p:nvPicPr>
          <p:cNvPr id="11" name="Picture 10" descr="7.gif"/>
          <p:cNvPicPr>
            <a:picLocks noChangeAspect="1"/>
          </p:cNvPicPr>
          <p:nvPr/>
        </p:nvPicPr>
        <p:blipFill>
          <a:blip r:embed="rId9" cstate="print"/>
          <a:stretch>
            <a:fillRect/>
          </a:stretch>
        </p:blipFill>
        <p:spPr>
          <a:xfrm>
            <a:off x="1115616" y="116632"/>
            <a:ext cx="428625" cy="904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amond(in)">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heckerboard(across)">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124744"/>
          </a:xfrm>
          <a:scene3d>
            <a:camera prst="perspectiveLeft"/>
            <a:lightRig rig="threePt" dir="t"/>
          </a:scene3d>
        </p:spPr>
        <p:txBody>
          <a:bodyPr>
            <a:sp3d extrusionH="57150">
              <a:bevelT w="57150" h="38100" prst="hardEdge"/>
            </a:sp3d>
          </a:bodyPr>
          <a:lstStyle/>
          <a:p>
            <a:r>
              <a:rPr lang="ru-RU" dirty="0" smtClean="0"/>
              <a:t>СПАСИБО ЗА УРОК</a:t>
            </a:r>
            <a:endParaRPr lang="en-US" dirty="0"/>
          </a:p>
        </p:txBody>
      </p:sp>
      <p:pic>
        <p:nvPicPr>
          <p:cNvPr id="5" name="Picture 4" descr="5.gif"/>
          <p:cNvPicPr>
            <a:picLocks noChangeAspect="1"/>
          </p:cNvPicPr>
          <p:nvPr/>
        </p:nvPicPr>
        <p:blipFill>
          <a:blip r:embed="rId2" cstate="print"/>
          <a:stretch>
            <a:fillRect/>
          </a:stretch>
        </p:blipFill>
        <p:spPr>
          <a:xfrm>
            <a:off x="6660232" y="4581128"/>
            <a:ext cx="2592288" cy="1944216"/>
          </a:xfrm>
          <a:prstGeom prst="rect">
            <a:avLst/>
          </a:prstGeom>
        </p:spPr>
      </p:pic>
      <p:pic>
        <p:nvPicPr>
          <p:cNvPr id="6" name="Picture 5" descr="2.gif"/>
          <p:cNvPicPr>
            <a:picLocks noChangeAspect="1"/>
          </p:cNvPicPr>
          <p:nvPr/>
        </p:nvPicPr>
        <p:blipFill>
          <a:blip r:embed="rId3" cstate="print"/>
          <a:stretch>
            <a:fillRect/>
          </a:stretch>
        </p:blipFill>
        <p:spPr>
          <a:xfrm>
            <a:off x="6876256" y="188640"/>
            <a:ext cx="2123727" cy="2132856"/>
          </a:xfrm>
          <a:prstGeom prst="rect">
            <a:avLst/>
          </a:prstGeom>
        </p:spPr>
      </p:pic>
      <p:sp>
        <p:nvSpPr>
          <p:cNvPr id="7" name="Content Placeholder 6"/>
          <p:cNvSpPr>
            <a:spLocks noGrp="1"/>
          </p:cNvSpPr>
          <p:nvPr>
            <p:ph idx="1"/>
          </p:nvPr>
        </p:nvSpPr>
        <p:spPr>
          <a:xfrm>
            <a:off x="1259632" y="1052736"/>
            <a:ext cx="7498080" cy="5256584"/>
          </a:xfrm>
          <a:noFill/>
          <a:scene3d>
            <a:camera prst="perspectiveContrastingRightFacing"/>
            <a:lightRig rig="threePt" dir="t"/>
          </a:scene3d>
        </p:spPr>
        <p:style>
          <a:lnRef idx="0">
            <a:scrgbClr r="0" g="0" b="0"/>
          </a:lnRef>
          <a:fillRef idx="1002">
            <a:schemeClr val="lt1"/>
          </a:fillRef>
          <a:effectRef idx="0">
            <a:scrgbClr r="0" g="0" b="0"/>
          </a:effectRef>
          <a:fontRef idx="major"/>
        </p:style>
        <p:txBody>
          <a:bodyPr>
            <a:normAutofit/>
          </a:bodyPr>
          <a:lstStyle/>
          <a:p>
            <a:pPr>
              <a:buNone/>
            </a:pPr>
            <a:r>
              <a:rPr lang="ru-RU" sz="1400" dirty="0" smtClean="0"/>
              <a:t>А.Н.Островский</a:t>
            </a:r>
            <a:r>
              <a:rPr lang="en-US" sz="1400" dirty="0" smtClean="0"/>
              <a:t>- www.rulex.ru/rpg/WebPict/ </a:t>
            </a:r>
            <a:r>
              <a:rPr lang="en-US" sz="1400" dirty="0" err="1" smtClean="0"/>
              <a:t>fullpic</a:t>
            </a:r>
            <a:r>
              <a:rPr lang="en-US" sz="1400" dirty="0" smtClean="0"/>
              <a:t>/0069-057.jpg</a:t>
            </a:r>
            <a:endParaRPr lang="ru-RU" sz="1400" dirty="0" smtClean="0"/>
          </a:p>
          <a:p>
            <a:pPr>
              <a:buNone/>
            </a:pPr>
            <a:r>
              <a:rPr lang="ru-RU" sz="1400" dirty="0" smtClean="0"/>
              <a:t>Островский в молодости-</a:t>
            </a:r>
            <a:r>
              <a:rPr lang="en-US" sz="1400" dirty="0" smtClean="0"/>
              <a:t> www.piplz.ru/ photo/Ostrovskij.jpg</a:t>
            </a:r>
            <a:endParaRPr lang="ru-RU" sz="1400" dirty="0" smtClean="0"/>
          </a:p>
          <a:p>
            <a:pPr>
              <a:buNone/>
            </a:pPr>
            <a:r>
              <a:rPr lang="ru-RU" sz="1400" dirty="0" smtClean="0"/>
              <a:t>Усадьба Щёлыково-</a:t>
            </a:r>
            <a:r>
              <a:rPr lang="en-US" sz="1400" dirty="0" smtClean="0"/>
              <a:t>ostrovskij.ru/?</a:t>
            </a:r>
            <a:r>
              <a:rPr lang="en-US" sz="1400" dirty="0" err="1" smtClean="0"/>
              <a:t>page_id</a:t>
            </a:r>
            <a:r>
              <a:rPr lang="en-US" sz="1400" dirty="0" smtClean="0"/>
              <a:t>=38</a:t>
            </a:r>
            <a:endParaRPr lang="ru-RU" sz="1400" dirty="0" smtClean="0"/>
          </a:p>
          <a:p>
            <a:pPr>
              <a:buNone/>
            </a:pPr>
            <a:r>
              <a:rPr lang="ru-RU" sz="1400" dirty="0" smtClean="0"/>
              <a:t>Дом-музей-</a:t>
            </a:r>
            <a:r>
              <a:rPr lang="en-US" sz="1400" dirty="0" smtClean="0"/>
              <a:t> festival.1september.ru/ articles/505178</a:t>
            </a:r>
            <a:endParaRPr lang="ru-RU" sz="1400" dirty="0" smtClean="0"/>
          </a:p>
          <a:p>
            <a:pPr>
              <a:buNone/>
            </a:pPr>
            <a:r>
              <a:rPr lang="ru-RU" sz="1400" dirty="0" smtClean="0"/>
              <a:t>«Москвитянин»</a:t>
            </a:r>
            <a:r>
              <a:rPr lang="en-US" sz="1400" dirty="0" smtClean="0"/>
              <a:t> www.pravaya.ru/ files/5711/moskvit.jpg</a:t>
            </a:r>
            <a:endParaRPr lang="ru-RU" sz="1400" dirty="0" smtClean="0"/>
          </a:p>
          <a:p>
            <a:pPr>
              <a:buNone/>
            </a:pPr>
            <a:r>
              <a:rPr lang="ru-RU" sz="1400" dirty="0" smtClean="0"/>
              <a:t>Стрепетова в роли Катерины-</a:t>
            </a:r>
            <a:r>
              <a:rPr lang="en-US" sz="1400" dirty="0" smtClean="0"/>
              <a:t>www.nasledie-rus.ru/ </a:t>
            </a:r>
            <a:r>
              <a:rPr lang="en-US" sz="1400" dirty="0" err="1" smtClean="0"/>
              <a:t>img</a:t>
            </a:r>
            <a:r>
              <a:rPr lang="en-US" sz="1400" dirty="0" smtClean="0"/>
              <a:t>/790000/792912.jpg</a:t>
            </a:r>
            <a:endParaRPr lang="ru-RU" sz="1400" dirty="0" smtClean="0"/>
          </a:p>
          <a:p>
            <a:pPr>
              <a:buNone/>
            </a:pPr>
            <a:r>
              <a:rPr lang="ru-RU" sz="1400" dirty="0" smtClean="0"/>
              <a:t>Сотрудники журнала «Современник»</a:t>
            </a:r>
            <a:r>
              <a:rPr lang="en-US" sz="1400" dirty="0" smtClean="0"/>
              <a:t> </a:t>
            </a:r>
            <a:r>
              <a:rPr lang="en-US" sz="1400" dirty="0" smtClean="0">
                <a:hlinkClick r:id="rId4"/>
              </a:rPr>
              <a:t>www.rulex.ru/rpg/WebPict/</a:t>
            </a:r>
            <a:r>
              <a:rPr lang="ru-RU" sz="1400" dirty="0" smtClean="0"/>
              <a:t>  </a:t>
            </a:r>
            <a:r>
              <a:rPr lang="en-US" sz="1400" dirty="0" smtClean="0"/>
              <a:t> </a:t>
            </a:r>
            <a:r>
              <a:rPr lang="en-US" sz="1400" dirty="0" err="1" smtClean="0"/>
              <a:t>fullpic</a:t>
            </a:r>
            <a:r>
              <a:rPr lang="en-US" sz="1400" dirty="0" smtClean="0"/>
              <a:t>/0077-009.jpg</a:t>
            </a:r>
            <a:endParaRPr lang="ru-RU" sz="1400" dirty="0" smtClean="0"/>
          </a:p>
          <a:p>
            <a:pPr>
              <a:buNone/>
            </a:pPr>
            <a:r>
              <a:rPr lang="ru-RU" sz="1400" dirty="0" smtClean="0"/>
              <a:t>Памятник Островскому-</a:t>
            </a:r>
            <a:r>
              <a:rPr lang="en-US" sz="1400" dirty="0" smtClean="0"/>
              <a:t>www.ogoniok.com/ common/4900/ostr.jpg</a:t>
            </a:r>
            <a:endParaRPr lang="ru-RU" sz="1400" dirty="0" smtClean="0"/>
          </a:p>
          <a:p>
            <a:pPr>
              <a:buNone/>
            </a:pPr>
            <a:r>
              <a:rPr lang="ru-RU" sz="1400" dirty="0" smtClean="0"/>
              <a:t>Театр Островского.Кострома-</a:t>
            </a:r>
            <a:r>
              <a:rPr lang="en-US" sz="1400" dirty="0" smtClean="0"/>
              <a:t>ostrovskij.ru/.../uploads/ 2010/06/IMG_2506.jpg</a:t>
            </a:r>
            <a:endParaRPr lang="ru-RU" sz="1400" dirty="0" smtClean="0"/>
          </a:p>
          <a:p>
            <a:pPr>
              <a:buNone/>
            </a:pPr>
            <a:r>
              <a:rPr lang="ru-RU" sz="1400" dirty="0" smtClean="0"/>
              <a:t>Могила Островского-</a:t>
            </a:r>
            <a:r>
              <a:rPr lang="en-US" sz="1400" dirty="0" smtClean="0"/>
              <a:t> jpg - m-necropol.narod.ru/ ostrovskiy-an1.jpg</a:t>
            </a:r>
            <a:endParaRPr lang="ru-RU" sz="1400" dirty="0" smtClean="0"/>
          </a:p>
          <a:p>
            <a:pPr>
              <a:buNone/>
            </a:pPr>
            <a:r>
              <a:rPr lang="ru-RU" sz="1400" dirty="0" smtClean="0"/>
              <a:t>Островский и Косицкая-</a:t>
            </a:r>
            <a:r>
              <a:rPr lang="en-US" sz="1400" dirty="0" smtClean="0"/>
              <a:t> lib.rus.ec/b/175092/read</a:t>
            </a:r>
            <a:endParaRPr lang="ru-RU" sz="1400" dirty="0" smtClean="0"/>
          </a:p>
          <a:p>
            <a:pPr>
              <a:buNone/>
            </a:pPr>
            <a:r>
              <a:rPr lang="ru-RU" sz="1400" dirty="0" smtClean="0"/>
              <a:t>Любовь Косицкая-</a:t>
            </a:r>
            <a:r>
              <a:rPr lang="en-US" sz="1400" dirty="0" smtClean="0"/>
              <a:t> www.tonnel.ru/gzl/ 600740848_tonnel.gif</a:t>
            </a:r>
            <a:endParaRPr lang="ru-RU" sz="1400" dirty="0" smtClean="0"/>
          </a:p>
          <a:p>
            <a:pPr>
              <a:buNone/>
            </a:pPr>
            <a:r>
              <a:rPr lang="ru-RU" sz="1400" dirty="0" smtClean="0"/>
              <a:t>Книга«Снегурочка»</a:t>
            </a:r>
            <a:r>
              <a:rPr lang="en-US" sz="1400" dirty="0" smtClean="0">
                <a:hlinkClick r:id="rId5"/>
              </a:rPr>
              <a:t> </a:t>
            </a:r>
            <a:r>
              <a:rPr lang="en-US" sz="1400" dirty="0" smtClean="0">
                <a:hlinkClick r:id="rId6"/>
              </a:rPr>
              <a:t>http://prodam.slando.ru/moscow/</a:t>
            </a:r>
            <a:endParaRPr lang="ru-RU" sz="1400" dirty="0" smtClean="0"/>
          </a:p>
          <a:p>
            <a:pPr>
              <a:buNone/>
            </a:pPr>
            <a:r>
              <a:rPr lang="ru-RU" sz="1400" dirty="0" smtClean="0"/>
              <a:t>Книга«На всякого мудреца ...»</a:t>
            </a:r>
            <a:r>
              <a:rPr lang="en-US" sz="1400" dirty="0" smtClean="0">
                <a:hlinkClick r:id="rId7"/>
              </a:rPr>
              <a:t> http://www.russiandvd.com/store/product.asp?sku=859</a:t>
            </a:r>
            <a:r>
              <a:rPr lang="en-US" sz="1400" dirty="0" smtClean="0"/>
              <a:t> </a:t>
            </a:r>
            <a:endParaRPr lang="ru-RU" sz="1400" dirty="0" smtClean="0"/>
          </a:p>
          <a:p>
            <a:pPr>
              <a:buNone/>
            </a:pPr>
            <a:r>
              <a:rPr lang="ru-RU" sz="1400" dirty="0" smtClean="0"/>
              <a:t>Сцена из спектакля«Гроза»</a:t>
            </a:r>
            <a:r>
              <a:rPr lang="en-US" sz="1400" dirty="0" smtClean="0">
                <a:hlinkClick r:id="rId8"/>
              </a:rPr>
              <a:t> http://tfile.ru/forum/viewtopic.php?t=102073</a:t>
            </a:r>
            <a:endParaRPr lang="en-US" sz="1400" dirty="0"/>
          </a:p>
        </p:txBody>
      </p:sp>
      <p:pic>
        <p:nvPicPr>
          <p:cNvPr id="8" name="Picture 7" descr="15.gif"/>
          <p:cNvPicPr>
            <a:picLocks noChangeAspect="1"/>
          </p:cNvPicPr>
          <p:nvPr/>
        </p:nvPicPr>
        <p:blipFill>
          <a:blip r:embed="rId9" cstate="print"/>
          <a:stretch>
            <a:fillRect/>
          </a:stretch>
        </p:blipFill>
        <p:spPr>
          <a:xfrm>
            <a:off x="7452320" y="2852936"/>
            <a:ext cx="1080120" cy="79208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scene3d>
              <a:camera prst="isometricOffAxis1Right"/>
              <a:lightRig rig="threePt" dir="t"/>
            </a:scene3d>
            <a:sp3d extrusionH="57150">
              <a:bevelT w="69850" h="38100" prst="cross"/>
            </a:sp3d>
          </a:bodyPr>
          <a:lstStyle/>
          <a:p>
            <a:r>
              <a:rPr lang="ru-RU" dirty="0" smtClean="0">
                <a:effectLst>
                  <a:reflection blurRad="6350" stA="55000" endA="300" endPos="45500" dir="5400000" sy="-100000" algn="bl" rotWithShape="0"/>
                </a:effectLst>
              </a:rPr>
              <a:t>Александр      Николаевич </a:t>
            </a:r>
            <a:r>
              <a:rPr lang="ru-RU" dirty="0" smtClean="0">
                <a:effectLst>
                  <a:reflection blurRad="6350" stA="60000" endA="900" endPos="58000" dir="5400000" sy="-100000" algn="bl" rotWithShape="0"/>
                </a:effectLst>
              </a:rPr>
              <a:t>Островский    1823-1886</a:t>
            </a:r>
            <a:endParaRPr lang="en-US" dirty="0">
              <a:effectLst>
                <a:reflection blurRad="6350" stA="60000" endA="900" endPos="58000" dir="5400000" sy="-100000" algn="bl" rotWithShape="0"/>
              </a:effectLst>
            </a:endParaRPr>
          </a:p>
        </p:txBody>
      </p:sp>
      <p:sp>
        <p:nvSpPr>
          <p:cNvPr id="5" name="Content Placeholder 4"/>
          <p:cNvSpPr>
            <a:spLocks noGrp="1"/>
          </p:cNvSpPr>
          <p:nvPr>
            <p:ph idx="1"/>
          </p:nvPr>
        </p:nvSpPr>
        <p:spPr>
          <a:xfrm>
            <a:off x="4572000" y="1988840"/>
            <a:ext cx="4464496" cy="4680520"/>
          </a:xfrm>
        </p:spPr>
        <p:style>
          <a:lnRef idx="1">
            <a:schemeClr val="accent5"/>
          </a:lnRef>
          <a:fillRef idx="1002">
            <a:schemeClr val="lt2"/>
          </a:fillRef>
          <a:effectRef idx="1">
            <a:schemeClr val="accent5"/>
          </a:effectRef>
          <a:fontRef idx="minor">
            <a:schemeClr val="dk1"/>
          </a:fontRef>
        </p:style>
        <p:txBody>
          <a:bodyPr numCol="1" anchor="t">
            <a:normAutofit/>
          </a:bodyPr>
          <a:lstStyle/>
          <a:p>
            <a:pPr algn="r">
              <a:buNone/>
            </a:pPr>
            <a:r>
              <a:rPr lang="ru-RU" sz="2400" dirty="0" smtClean="0">
                <a:solidFill>
                  <a:schemeClr val="accent2">
                    <a:lumMod val="75000"/>
                  </a:schemeClr>
                </a:solidFill>
                <a:effectLst>
                  <a:reflection blurRad="6350" stA="55000" endA="300" endPos="45500" dir="5400000" sy="-100000" algn="bl" rotWithShape="0"/>
                </a:effectLst>
              </a:rPr>
              <a:t>«Колумб Замоскворечья» или  чужестранец</a:t>
            </a:r>
            <a:r>
              <a:rPr lang="ru-RU" sz="2400" dirty="0" smtClean="0">
                <a:effectLst>
                  <a:reflection blurRad="6350" stA="55000" endA="300" endPos="45500" dir="5400000" sy="-100000" algn="bl" rotWithShape="0"/>
                </a:effectLst>
              </a:rPr>
              <a:t>?</a:t>
            </a:r>
          </a:p>
          <a:p>
            <a:pPr algn="r">
              <a:buNone/>
            </a:pPr>
            <a:endParaRPr lang="ru-RU" sz="1800" dirty="0" smtClean="0"/>
          </a:p>
          <a:p>
            <a:pPr algn="r">
              <a:buNone/>
            </a:pPr>
            <a:r>
              <a:rPr lang="ru-RU" sz="1800" dirty="0" smtClean="0"/>
              <a:t>   </a:t>
            </a:r>
          </a:p>
          <a:p>
            <a:pPr algn="r">
              <a:buNone/>
            </a:pPr>
            <a:r>
              <a:rPr lang="ru-RU" sz="1800" dirty="0" smtClean="0"/>
              <a:t> </a:t>
            </a:r>
          </a:p>
          <a:p>
            <a:pPr algn="r">
              <a:buNone/>
            </a:pPr>
            <a:endParaRPr lang="ru-RU" sz="1800" dirty="0" smtClean="0"/>
          </a:p>
          <a:p>
            <a:pPr algn="r">
              <a:buNone/>
            </a:pPr>
            <a:r>
              <a:rPr lang="ru-RU" sz="1800" dirty="0" smtClean="0"/>
              <a:t>Мир Островского-не наш мир,и до</a:t>
            </a:r>
          </a:p>
          <a:p>
            <a:pPr algn="r">
              <a:buNone/>
            </a:pPr>
            <a:r>
              <a:rPr lang="ru-RU" sz="1800" dirty="0" smtClean="0"/>
              <a:t>известной степени мы,люди другой</a:t>
            </a:r>
          </a:p>
          <a:p>
            <a:pPr algn="r">
              <a:buNone/>
            </a:pPr>
            <a:r>
              <a:rPr lang="ru-RU" sz="1800" dirty="0" smtClean="0"/>
              <a:t>культуры ,посещаем его как </a:t>
            </a:r>
          </a:p>
          <a:p>
            <a:pPr algn="r">
              <a:buNone/>
            </a:pPr>
            <a:r>
              <a:rPr lang="ru-RU" sz="1800" dirty="0" smtClean="0"/>
              <a:t>чужестранцы...</a:t>
            </a:r>
          </a:p>
          <a:p>
            <a:pPr algn="r">
              <a:buNone/>
            </a:pPr>
            <a:r>
              <a:rPr lang="ru-RU" sz="1800" b="1" dirty="0" smtClean="0">
                <a:solidFill>
                  <a:schemeClr val="accent2">
                    <a:lumMod val="50000"/>
                  </a:schemeClr>
                </a:solidFill>
              </a:rPr>
              <a:t>Ю.Айхенвальд</a:t>
            </a:r>
          </a:p>
        </p:txBody>
      </p:sp>
      <p:pic>
        <p:nvPicPr>
          <p:cNvPr id="6" name="Picture 5" descr="ос1.jpg"/>
          <p:cNvPicPr>
            <a:picLocks noChangeAspect="1"/>
          </p:cNvPicPr>
          <p:nvPr/>
        </p:nvPicPr>
        <p:blipFill>
          <a:blip r:embed="rId2" cstate="print"/>
          <a:stretch>
            <a:fillRect/>
          </a:stretch>
        </p:blipFill>
        <p:spPr>
          <a:xfrm>
            <a:off x="428596" y="1988840"/>
            <a:ext cx="4071396" cy="4752528"/>
          </a:xfrm>
          <a:prstGeom prst="rect">
            <a:avLst/>
          </a:prstGeom>
        </p:spPr>
      </p:pic>
      <p:pic>
        <p:nvPicPr>
          <p:cNvPr id="10" name="Picture 9" descr="5.gif"/>
          <p:cNvPicPr>
            <a:picLocks noChangeAspect="1"/>
          </p:cNvPicPr>
          <p:nvPr/>
        </p:nvPicPr>
        <p:blipFill>
          <a:blip r:embed="rId3" cstate="print"/>
          <a:stretch>
            <a:fillRect/>
          </a:stretch>
        </p:blipFill>
        <p:spPr>
          <a:xfrm>
            <a:off x="6156176" y="3212976"/>
            <a:ext cx="1800200" cy="936104"/>
          </a:xfrm>
          <a:prstGeom prst="rect">
            <a:avLst/>
          </a:prstGeom>
        </p:spPr>
      </p:pic>
      <p:pic>
        <p:nvPicPr>
          <p:cNvPr id="8" name="Picture 7" descr="Bookshen.jpg"/>
          <p:cNvPicPr>
            <a:picLocks noChangeAspect="1"/>
          </p:cNvPicPr>
          <p:nvPr/>
        </p:nvPicPr>
        <p:blipFill>
          <a:blip r:embed="rId4" cstate="print"/>
          <a:stretch>
            <a:fillRect/>
          </a:stretch>
        </p:blipFill>
        <p:spPr>
          <a:xfrm>
            <a:off x="7164288" y="188640"/>
            <a:ext cx="1512168" cy="1384548"/>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3000" fill="hold"/>
                                        <p:tgtEl>
                                          <p:spTgt spid="5">
                                            <p:bg/>
                                          </p:spTgt>
                                        </p:tgtEl>
                                        <p:attrNameLst>
                                          <p:attrName>ppt_x</p:attrName>
                                        </p:attrNameLst>
                                      </p:cBhvr>
                                      <p:tavLst>
                                        <p:tav tm="0">
                                          <p:val>
                                            <p:strVal val="0-#ppt_w/2"/>
                                          </p:val>
                                        </p:tav>
                                        <p:tav tm="100000">
                                          <p:val>
                                            <p:strVal val="#ppt_x"/>
                                          </p:val>
                                        </p:tav>
                                      </p:tavLst>
                                    </p:anim>
                                    <p:anim calcmode="lin" valueType="num">
                                      <p:cBhvr additive="base">
                                        <p:cTn id="8" dur="3000" fill="hold"/>
                                        <p:tgtEl>
                                          <p:spTgt spid="5">
                                            <p:bg/>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3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30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3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30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3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30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30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2" dur="30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30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8" dur="3000" fill="hold"/>
                                        <p:tgtEl>
                                          <p:spTgt spid="5">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30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44" dur="3000" fill="hold"/>
                                        <p:tgtEl>
                                          <p:spTgt spid="5">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grpId="0"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30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50" dur="3000" fill="hold"/>
                                        <p:tgtEl>
                                          <p:spTgt spid="5">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9" fill="hold" grpId="0"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30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56" dur="3000" fill="hold"/>
                                        <p:tgtEl>
                                          <p:spTgt spid="5">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 presetClass="emph" presetSubtype="0" fill="hold" nodeType="clickEffect">
                                  <p:stCondLst>
                                    <p:cond delay="0"/>
                                  </p:stCondLst>
                                  <p:childTnLst>
                                    <p:animScale>
                                      <p:cBhvr>
                                        <p:cTn id="60"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4176464" cy="1196752"/>
          </a:xfrm>
        </p:spPr>
        <p:txBody>
          <a:bodyPr>
            <a:normAutofit fontScale="90000"/>
            <a:scene3d>
              <a:camera prst="perspectiveContrastingRightFacing"/>
              <a:lightRig rig="threePt" dir="t"/>
            </a:scene3d>
            <a:sp3d extrusionH="57150">
              <a:bevelT w="69850" h="38100" prst="cross"/>
            </a:sp3d>
          </a:bodyPr>
          <a:lstStyle/>
          <a:p>
            <a:r>
              <a:rPr lang="ru-RU" dirty="0" smtClean="0">
                <a:effectLst>
                  <a:reflection blurRad="6350" stA="55000" endA="300" endPos="45500" dir="5400000" sy="-100000" algn="bl" rotWithShape="0"/>
                </a:effectLst>
              </a:rPr>
              <a:t>Детство и юность</a:t>
            </a:r>
            <a:endParaRPr lang="en-US" dirty="0">
              <a:effectLst>
                <a:reflection blurRad="6350" stA="55000" endA="300" endPos="45500" dir="5400000" sy="-100000" algn="bl" rotWithShape="0"/>
              </a:effectLst>
            </a:endParaRPr>
          </a:p>
        </p:txBody>
      </p:sp>
      <p:sp>
        <p:nvSpPr>
          <p:cNvPr id="3" name="Content Placeholder 2"/>
          <p:cNvSpPr>
            <a:spLocks noGrp="1"/>
          </p:cNvSpPr>
          <p:nvPr>
            <p:ph sz="half" idx="1"/>
          </p:nvPr>
        </p:nvSpPr>
        <p:spPr>
          <a:xfrm>
            <a:off x="1043608" y="1484784"/>
            <a:ext cx="3384376" cy="5373216"/>
          </a:xfrm>
        </p:spPr>
        <p:style>
          <a:lnRef idx="0">
            <a:scrgbClr r="0" g="0" b="0"/>
          </a:lnRef>
          <a:fillRef idx="1002">
            <a:schemeClr val="lt1"/>
          </a:fillRef>
          <a:effectRef idx="0">
            <a:scrgbClr r="0" g="0" b="0"/>
          </a:effectRef>
          <a:fontRef idx="major"/>
        </p:style>
        <p:txBody>
          <a:bodyPr numCol="1">
            <a:noAutofit/>
          </a:bodyPr>
          <a:lstStyle/>
          <a:p>
            <a:pPr algn="just">
              <a:buNone/>
            </a:pPr>
            <a:r>
              <a:rPr lang="ru-RU" sz="1400" dirty="0" smtClean="0"/>
              <a:t>                           </a:t>
            </a:r>
            <a:r>
              <a:rPr lang="ru-RU" sz="1400" b="1" dirty="0" smtClean="0"/>
              <a:t>Александр </a:t>
            </a:r>
            <a:r>
              <a:rPr lang="ru-RU" sz="1400" b="1" dirty="0"/>
              <a:t>Николаевич Островский </a:t>
            </a:r>
            <a:r>
              <a:rPr lang="ru-RU" sz="1400" dirty="0"/>
              <a:t>родился 31 марта (12 </a:t>
            </a:r>
            <a:r>
              <a:rPr lang="ru-RU" sz="1400" dirty="0" smtClean="0"/>
              <a:t>преля</a:t>
            </a:r>
            <a:r>
              <a:rPr lang="ru-RU" sz="1400" dirty="0"/>
              <a:t>) 1823 года в Москве. Детство и юность будущего драматурга прошли в Замоскворечье. </a:t>
            </a:r>
            <a:endParaRPr lang="en-US" sz="1400" dirty="0"/>
          </a:p>
          <a:p>
            <a:pPr algn="just">
              <a:buNone/>
            </a:pPr>
            <a:r>
              <a:rPr lang="ru-RU" sz="1400" b="1" dirty="0" smtClean="0"/>
              <a:t>                 Отец Островского,Николай </a:t>
            </a:r>
            <a:r>
              <a:rPr lang="ru-RU" sz="1400" b="1" dirty="0"/>
              <a:t>Федорович, </a:t>
            </a:r>
            <a:r>
              <a:rPr lang="ru-RU" sz="1400" dirty="0"/>
              <a:t>в свое время окончил курс в Духовной Академии. Служил в Гражданской палате, занимался частной адвокатурой. Под конец жизни заслужил и приобрел чин потомственного дворянина. </a:t>
            </a:r>
            <a:endParaRPr lang="en-US" sz="1400" dirty="0"/>
          </a:p>
          <a:p>
            <a:pPr algn="just">
              <a:buNone/>
            </a:pPr>
            <a:r>
              <a:rPr lang="ru-RU" sz="1400" dirty="0" smtClean="0"/>
              <a:t>            </a:t>
            </a:r>
            <a:r>
              <a:rPr lang="ru-RU" sz="1400" b="1" dirty="0" smtClean="0"/>
              <a:t>Мать Островского</a:t>
            </a:r>
            <a:r>
              <a:rPr lang="ru-RU" sz="1400" b="1" dirty="0"/>
              <a:t>, Любовь Ивановна, урожденная Саввина</a:t>
            </a:r>
            <a:r>
              <a:rPr lang="ru-RU" sz="1400" dirty="0"/>
              <a:t>, была дочерью священника. Родила мужу одиннадцать детей, из которых выжило четверо. Умерла в 1831 году. Детей воспитывала няня, Авдотья Ивановна Кутузова, а впоследствии – вторая жена Николая Федоровича. </a:t>
            </a:r>
            <a:endParaRPr lang="en-US" sz="1400" dirty="0"/>
          </a:p>
        </p:txBody>
      </p:sp>
      <p:pic>
        <p:nvPicPr>
          <p:cNvPr id="12" name="Picture 11" descr="ост5.jpg"/>
          <p:cNvPicPr>
            <a:picLocks noChangeAspect="1"/>
          </p:cNvPicPr>
          <p:nvPr/>
        </p:nvPicPr>
        <p:blipFill>
          <a:blip r:embed="rId2" cstate="print"/>
          <a:stretch>
            <a:fillRect/>
          </a:stretch>
        </p:blipFill>
        <p:spPr>
          <a:xfrm>
            <a:off x="5643570" y="0"/>
            <a:ext cx="2428892" cy="3143248"/>
          </a:xfrm>
          <a:prstGeom prst="rect">
            <a:avLst/>
          </a:prstGeom>
          <a:ln>
            <a:noFill/>
          </a:ln>
          <a:effectLst>
            <a:softEdge rad="112500"/>
          </a:effectLst>
        </p:spPr>
      </p:pic>
      <p:pic>
        <p:nvPicPr>
          <p:cNvPr id="17" name="Content Placeholder 16" descr="замоскворечле.jpg"/>
          <p:cNvPicPr>
            <a:picLocks noGrp="1" noChangeAspect="1"/>
          </p:cNvPicPr>
          <p:nvPr>
            <p:ph sz="half" idx="2"/>
          </p:nvPr>
        </p:nvPicPr>
        <p:blipFill>
          <a:blip r:embed="rId3" cstate="print"/>
          <a:stretch>
            <a:fillRect/>
          </a:stretch>
        </p:blipFill>
        <p:spPr>
          <a:xfrm>
            <a:off x="4499992" y="3140968"/>
            <a:ext cx="4536504" cy="3600400"/>
          </a:xfrm>
        </p:spPr>
      </p:pic>
      <p:pic>
        <p:nvPicPr>
          <p:cNvPr id="6" name="Picture 5" descr="22.gif"/>
          <p:cNvPicPr>
            <a:picLocks noChangeAspect="1"/>
          </p:cNvPicPr>
          <p:nvPr/>
        </p:nvPicPr>
        <p:blipFill>
          <a:blip r:embed="rId4" cstate="print"/>
          <a:stretch>
            <a:fillRect/>
          </a:stretch>
        </p:blipFill>
        <p:spPr>
          <a:xfrm>
            <a:off x="8532440" y="548680"/>
            <a:ext cx="360040" cy="720080"/>
          </a:xfrm>
          <a:prstGeom prst="rect">
            <a:avLst/>
          </a:prstGeom>
        </p:spPr>
      </p:pic>
      <p:pic>
        <p:nvPicPr>
          <p:cNvPr id="7" name="Picture 6" descr="22.gif"/>
          <p:cNvPicPr>
            <a:picLocks noChangeAspect="1"/>
          </p:cNvPicPr>
          <p:nvPr/>
        </p:nvPicPr>
        <p:blipFill>
          <a:blip r:embed="rId4" cstate="print"/>
          <a:stretch>
            <a:fillRect/>
          </a:stretch>
        </p:blipFill>
        <p:spPr>
          <a:xfrm>
            <a:off x="4644008" y="548680"/>
            <a:ext cx="376808" cy="72008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amond(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scene3d>
              <a:camera prst="perspectiveHeroicExtremeRightFacing"/>
              <a:lightRig rig="threePt" dir="t"/>
            </a:scene3d>
            <a:sp3d extrusionH="57150">
              <a:bevelT w="38100" h="38100" prst="relaxedInset"/>
            </a:sp3d>
          </a:bodyPr>
          <a:lstStyle/>
          <a:p>
            <a:r>
              <a:rPr lang="ru-RU" dirty="0" smtClean="0"/>
              <a:t>Начало </a:t>
            </a:r>
            <a:r>
              <a:rPr lang="ru-RU" dirty="0" smtClean="0">
                <a:effectLst>
                  <a:outerShdw blurRad="50000" dist="30000" dir="5400000" algn="tl" rotWithShape="0">
                    <a:srgbClr val="000000">
                      <a:alpha val="30000"/>
                    </a:srgbClr>
                  </a:outerShdw>
                  <a:reflection blurRad="6350" stA="55000" endA="300" endPos="45500" dir="5400000" sy="-100000" algn="bl" rotWithShape="0"/>
                </a:effectLst>
              </a:rPr>
              <a:t>творческого</a:t>
            </a:r>
            <a:r>
              <a:rPr lang="ru-RU" dirty="0" smtClean="0"/>
              <a:t> </a:t>
            </a:r>
            <a:r>
              <a:rPr lang="ru-RU" dirty="0" smtClean="0">
                <a:effectLst>
                  <a:outerShdw blurRad="50000" dist="30000" dir="5400000" algn="tl" rotWithShape="0">
                    <a:srgbClr val="000000">
                      <a:alpha val="30000"/>
                    </a:srgbClr>
                  </a:outerShdw>
                  <a:reflection blurRad="6350" stA="60000" endA="900" endPos="60000" dist="29997" dir="5400000" sy="-100000" algn="bl" rotWithShape="0"/>
                </a:effectLst>
              </a:rPr>
              <a:t>пути</a:t>
            </a:r>
            <a:endParaRPr lang="en-US" dirty="0">
              <a:effectLst>
                <a:outerShdw blurRad="50000" dist="30000" dir="5400000" algn="tl" rotWithShape="0">
                  <a:srgbClr val="000000">
                    <a:alpha val="30000"/>
                  </a:srgbClr>
                </a:outerShdw>
                <a:reflection blurRad="6350" stA="60000" endA="900" endPos="60000" dist="29997" dir="5400000" sy="-100000" algn="bl" rotWithShape="0"/>
              </a:effectLst>
            </a:endParaRPr>
          </a:p>
        </p:txBody>
      </p:sp>
      <p:pic>
        <p:nvPicPr>
          <p:cNvPr id="12" name="Content Placeholder 11" descr="zamos_panor_1867.jpg"/>
          <p:cNvPicPr>
            <a:picLocks noGrp="1" noChangeAspect="1"/>
          </p:cNvPicPr>
          <p:nvPr>
            <p:ph sz="half" idx="1"/>
          </p:nvPr>
        </p:nvPicPr>
        <p:blipFill>
          <a:blip r:embed="rId2" cstate="print"/>
          <a:stretch>
            <a:fillRect/>
          </a:stretch>
        </p:blipFill>
        <p:spPr>
          <a:xfrm>
            <a:off x="1403648" y="1556792"/>
            <a:ext cx="3657600" cy="42484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Content Placeholder 10"/>
          <p:cNvSpPr>
            <a:spLocks noGrp="1"/>
          </p:cNvSpPr>
          <p:nvPr>
            <p:ph sz="half" idx="2"/>
          </p:nvPr>
        </p:nvSpPr>
        <p:spPr>
          <a:xfrm>
            <a:off x="5292080" y="1340768"/>
            <a:ext cx="3641608" cy="5400600"/>
          </a:xfrm>
        </p:spPr>
        <p:style>
          <a:lnRef idx="0">
            <a:scrgbClr r="0" g="0" b="0"/>
          </a:lnRef>
          <a:fillRef idx="1002">
            <a:schemeClr val="lt1"/>
          </a:fillRef>
          <a:effectRef idx="0">
            <a:scrgbClr r="0" g="0" b="0"/>
          </a:effectRef>
          <a:fontRef idx="major"/>
        </p:style>
        <p:txBody>
          <a:bodyPr>
            <a:noAutofit/>
          </a:bodyPr>
          <a:lstStyle/>
          <a:p>
            <a:pPr algn="just">
              <a:buNone/>
            </a:pPr>
            <a:r>
              <a:rPr lang="ru-RU" sz="1200" dirty="0" smtClean="0"/>
              <a:t>         Мачеха Островского, баронесса Эмилия Андреевна фон Тесин, по происхождению была шведкой.. Во многом благодаря ей дети в семье Островских говорили на нескольких языках. Александр, в частности, знал греческий, французский, немецкий, позже - английский, итальянский, испанский языки. </a:t>
            </a:r>
            <a:endParaRPr lang="en-US" sz="1200" dirty="0" smtClean="0"/>
          </a:p>
          <a:p>
            <a:pPr algn="just">
              <a:buNone/>
            </a:pPr>
            <a:r>
              <a:rPr lang="ru-RU" sz="1200" b="1" dirty="0" smtClean="0"/>
              <a:t>1835 год </a:t>
            </a:r>
            <a:r>
              <a:rPr lang="ru-RU" sz="1200" dirty="0" smtClean="0"/>
              <a:t>– Александр Островский отдан в 1-ю Московскую гимназию. </a:t>
            </a:r>
            <a:endParaRPr lang="en-US" sz="1200" dirty="0" smtClean="0"/>
          </a:p>
          <a:p>
            <a:pPr algn="just">
              <a:buNone/>
            </a:pPr>
            <a:r>
              <a:rPr lang="ru-RU" sz="1200" b="1" dirty="0" smtClean="0"/>
              <a:t>1840 год</a:t>
            </a:r>
            <a:r>
              <a:rPr lang="ru-RU" sz="1200" dirty="0" smtClean="0"/>
              <a:t> – Островский заканчивает гимназию и поступает на юридический факультет Московского Университета. Отец хочет, чтобы Александр стал юристом, но стремление к литературному творчеству и увлечение театром оказываются сильнее. </a:t>
            </a:r>
            <a:endParaRPr lang="en-US" sz="1200" dirty="0" smtClean="0"/>
          </a:p>
          <a:p>
            <a:pPr algn="just">
              <a:buNone/>
            </a:pPr>
            <a:r>
              <a:rPr lang="ru-RU" sz="1200" b="1" dirty="0" smtClean="0"/>
              <a:t>1843 год </a:t>
            </a:r>
            <a:r>
              <a:rPr lang="ru-RU" sz="1200" dirty="0" smtClean="0"/>
              <a:t>– Островский прерывает учебу в Университете (его мало интересует юриспруденция), но по настоянию отца поступает на службу писцом в Московский совестный суд. Эта работа очень помогла Островскому как писателю, дала богатый материал для будущего творчества, ведь перед ним проходили непридуманные истории из частной жизни обычных людей. Александр Николаевич записывал все сколько-нибудь примечательные случаи из купеческого и дворянского быта. </a:t>
            </a:r>
            <a:endParaRPr lang="en-US" sz="1200" dirty="0"/>
          </a:p>
        </p:txBody>
      </p:sp>
      <p:pic>
        <p:nvPicPr>
          <p:cNvPr id="14" name="Picture 13" descr="0064-028.jpg"/>
          <p:cNvPicPr>
            <a:picLocks noChangeAspect="1"/>
          </p:cNvPicPr>
          <p:nvPr/>
        </p:nvPicPr>
        <p:blipFill>
          <a:blip r:embed="rId3" cstate="print"/>
          <a:stretch>
            <a:fillRect/>
          </a:stretch>
        </p:blipFill>
        <p:spPr>
          <a:xfrm>
            <a:off x="1403648" y="2214554"/>
            <a:ext cx="3633949" cy="42387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14" descr="5.gif"/>
          <p:cNvPicPr>
            <a:picLocks noChangeAspect="1"/>
          </p:cNvPicPr>
          <p:nvPr/>
        </p:nvPicPr>
        <p:blipFill>
          <a:blip r:embed="rId4" cstate="print"/>
          <a:stretch>
            <a:fillRect/>
          </a:stretch>
        </p:blipFill>
        <p:spPr>
          <a:xfrm>
            <a:off x="7308304" y="188640"/>
            <a:ext cx="1584176" cy="1008112"/>
          </a:xfrm>
          <a:prstGeom prst="rect">
            <a:avLst/>
          </a:prstGeom>
        </p:spPr>
      </p:pic>
      <p:pic>
        <p:nvPicPr>
          <p:cNvPr id="7" name="Picture 6" descr="22.gif"/>
          <p:cNvPicPr>
            <a:picLocks noChangeAspect="1"/>
          </p:cNvPicPr>
          <p:nvPr/>
        </p:nvPicPr>
        <p:blipFill>
          <a:blip r:embed="rId5" cstate="print"/>
          <a:stretch>
            <a:fillRect/>
          </a:stretch>
        </p:blipFill>
        <p:spPr>
          <a:xfrm>
            <a:off x="1259632" y="260648"/>
            <a:ext cx="432048" cy="548258"/>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ox(i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ox(in)">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ox(in)">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box(in)">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amond(in)">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83768" y="274320"/>
            <a:ext cx="6449920" cy="1143000"/>
          </a:xfrm>
        </p:spPr>
        <p:txBody>
          <a:bodyPr>
            <a:scene3d>
              <a:camera prst="perspectiveHeroicExtremeRightFacing"/>
              <a:lightRig rig="threePt" dir="t"/>
            </a:scene3d>
            <a:sp3d extrusionH="57150">
              <a:bevelT w="38100" h="38100" prst="angle"/>
            </a:sp3d>
          </a:bodyPr>
          <a:lstStyle/>
          <a:p>
            <a:r>
              <a:rPr lang="ru-RU" dirty="0" smtClean="0">
                <a:effectLst>
                  <a:outerShdw blurRad="50000" dist="30000" dir="5400000" algn="tl" rotWithShape="0">
                    <a:srgbClr val="000000">
                      <a:alpha val="30000"/>
                    </a:srgbClr>
                  </a:outerShdw>
                  <a:reflection blurRad="6350" stA="55000" endA="300" endPos="45500" dir="5400000" sy="-100000" algn="bl" rotWithShape="0"/>
                </a:effectLst>
              </a:rPr>
              <a:t>«Свои люди-сочтёмся»</a:t>
            </a:r>
            <a:endParaRPr lang="en-US" dirty="0">
              <a:effectLst>
                <a:outerShdw blurRad="50000" dist="30000" dir="5400000" algn="tl" rotWithShape="0">
                  <a:srgbClr val="000000">
                    <a:alpha val="30000"/>
                  </a:srgbClr>
                </a:outerShdw>
                <a:reflection blurRad="6350" stA="55000" endA="300" endPos="45500" dir="5400000" sy="-100000" algn="bl" rotWithShape="0"/>
              </a:effectLst>
            </a:endParaRPr>
          </a:p>
        </p:txBody>
      </p:sp>
      <p:sp>
        <p:nvSpPr>
          <p:cNvPr id="6" name="Content Placeholder 5"/>
          <p:cNvSpPr>
            <a:spLocks noGrp="1"/>
          </p:cNvSpPr>
          <p:nvPr>
            <p:ph sz="half" idx="1"/>
          </p:nvPr>
        </p:nvSpPr>
        <p:spPr>
          <a:xfrm>
            <a:off x="1115616" y="1556792"/>
            <a:ext cx="3873624" cy="5040560"/>
          </a:xfrm>
        </p:spPr>
        <p:style>
          <a:lnRef idx="0">
            <a:scrgbClr r="0" g="0" b="0"/>
          </a:lnRef>
          <a:fillRef idx="1002">
            <a:schemeClr val="lt1"/>
          </a:fillRef>
          <a:effectRef idx="0">
            <a:scrgbClr r="0" g="0" b="0"/>
          </a:effectRef>
          <a:fontRef idx="major"/>
        </p:style>
        <p:txBody>
          <a:bodyPr>
            <a:normAutofit fontScale="55000" lnSpcReduction="20000"/>
          </a:bodyPr>
          <a:lstStyle/>
          <a:p>
            <a:pPr>
              <a:buNone/>
            </a:pPr>
            <a:r>
              <a:rPr lang="ru-RU" b="1" dirty="0" smtClean="0"/>
              <a:t>1846 год </a:t>
            </a:r>
            <a:r>
              <a:rPr lang="ru-RU" dirty="0" smtClean="0"/>
              <a:t>– Островский задумывает написать комедию. По разным источникам, она называлась «Несостоятельный должник» или «Картина семейного счастья». Окончательный вариант, впрочем, был назван «Свои люди – сочтемся!» и появился позже. </a:t>
            </a:r>
          </a:p>
          <a:p>
            <a:pPr>
              <a:buNone/>
            </a:pPr>
            <a:endParaRPr lang="en-US" dirty="0" smtClean="0"/>
          </a:p>
          <a:p>
            <a:pPr>
              <a:buNone/>
            </a:pPr>
            <a:r>
              <a:rPr lang="ru-RU" b="1" dirty="0" smtClean="0"/>
              <a:t>1847 год </a:t>
            </a:r>
            <a:r>
              <a:rPr lang="ru-RU" dirty="0" smtClean="0"/>
              <a:t>– наброски будущей комедии и очерк «Записки замоскворецкого жителя» опубликованы в «Московском городском листке». Одну сцену пьесы Островский писал в соавторстве с провинциальным актером Дмитрием Горевым, в результате чего под первой публикацией стояли инициалы не только «А.О.», но и «Д.Г.». Недоброжелатели Александра Николаевича впоследствии воспользовались этим обстоятельством и раздули большую кампанию по обвинению драматурга в плагиате. </a:t>
            </a:r>
            <a:endParaRPr lang="en-US" dirty="0"/>
          </a:p>
        </p:txBody>
      </p:sp>
      <p:pic>
        <p:nvPicPr>
          <p:cNvPr id="11" name="Content Placeholder 10" descr="images.jpeg"/>
          <p:cNvPicPr>
            <a:picLocks noGrp="1" noChangeAspect="1"/>
          </p:cNvPicPr>
          <p:nvPr>
            <p:ph sz="half" idx="2"/>
          </p:nvPr>
        </p:nvPicPr>
        <p:blipFill>
          <a:blip r:embed="rId2" cstate="print"/>
          <a:stretch>
            <a:fillRect/>
          </a:stretch>
        </p:blipFill>
        <p:spPr>
          <a:xfrm>
            <a:off x="7308304" y="3501008"/>
            <a:ext cx="1584176" cy="18722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12" descr="1266786198_ca632ff3bc8c25ac6a08de73ffc08d8f.jpg"/>
          <p:cNvPicPr>
            <a:picLocks noChangeAspect="1"/>
          </p:cNvPicPr>
          <p:nvPr/>
        </p:nvPicPr>
        <p:blipFill>
          <a:blip r:embed="rId3" cstate="print"/>
          <a:stretch>
            <a:fillRect/>
          </a:stretch>
        </p:blipFill>
        <p:spPr>
          <a:xfrm>
            <a:off x="6084168" y="1196752"/>
            <a:ext cx="2121024" cy="1905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13" descr="1244538890_1000025446.jpg"/>
          <p:cNvPicPr>
            <a:picLocks noChangeAspect="1"/>
          </p:cNvPicPr>
          <p:nvPr/>
        </p:nvPicPr>
        <p:blipFill>
          <a:blip r:embed="rId4" cstate="print"/>
          <a:stretch>
            <a:fillRect/>
          </a:stretch>
        </p:blipFill>
        <p:spPr>
          <a:xfrm>
            <a:off x="5148064" y="3429000"/>
            <a:ext cx="1905000" cy="30575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7.gif"/>
          <p:cNvPicPr>
            <a:picLocks noChangeAspect="1"/>
          </p:cNvPicPr>
          <p:nvPr/>
        </p:nvPicPr>
        <p:blipFill>
          <a:blip r:embed="rId5" cstate="print"/>
          <a:stretch>
            <a:fillRect/>
          </a:stretch>
        </p:blipFill>
        <p:spPr>
          <a:xfrm>
            <a:off x="1331640" y="332656"/>
            <a:ext cx="648072" cy="976883"/>
          </a:xfrm>
          <a:prstGeom prst="rect">
            <a:avLst/>
          </a:prstGeom>
        </p:spPr>
      </p:pic>
      <p:pic>
        <p:nvPicPr>
          <p:cNvPr id="9" name="Picture 8" descr="22.gif"/>
          <p:cNvPicPr>
            <a:picLocks noChangeAspect="1"/>
          </p:cNvPicPr>
          <p:nvPr/>
        </p:nvPicPr>
        <p:blipFill>
          <a:blip r:embed="rId6" cstate="print"/>
          <a:stretch>
            <a:fillRect/>
          </a:stretch>
        </p:blipFill>
        <p:spPr>
          <a:xfrm>
            <a:off x="8460432" y="260648"/>
            <a:ext cx="304800" cy="476250"/>
          </a:xfrm>
          <a:prstGeom prst="rect">
            <a:avLst/>
          </a:prstGeom>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11"/>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scene3d>
              <a:camera prst="perspectiveHeroicExtremeRightFacing"/>
              <a:lightRig rig="threePt" dir="t"/>
            </a:scene3d>
          </a:bodyPr>
          <a:lstStyle/>
          <a:p>
            <a:r>
              <a:rPr lang="ru-RU" dirty="0" smtClean="0">
                <a:effectLst>
                  <a:outerShdw blurRad="50000" dist="30000" dir="5400000" algn="tl" rotWithShape="0">
                    <a:srgbClr val="000000">
                      <a:alpha val="30000"/>
                    </a:srgbClr>
                  </a:outerShdw>
                  <a:reflection blurRad="6350" stA="60000" endA="900" endPos="58000" dir="5400000" sy="-100000" algn="bl" rotWithShape="0"/>
                </a:effectLst>
              </a:rPr>
              <a:t>Первое произведение</a:t>
            </a:r>
            <a:endParaRPr lang="en-US" dirty="0">
              <a:effectLst>
                <a:outerShdw blurRad="50000" dist="30000" dir="5400000" algn="tl" rotWithShape="0">
                  <a:srgbClr val="000000">
                    <a:alpha val="30000"/>
                  </a:srgbClr>
                </a:outerShdw>
                <a:reflection blurRad="6350" stA="60000" endA="900" endPos="58000" dir="5400000" sy="-100000" algn="bl" rotWithShape="0"/>
              </a:effectLst>
            </a:endParaRPr>
          </a:p>
        </p:txBody>
      </p:sp>
      <p:sp>
        <p:nvSpPr>
          <p:cNvPr id="9" name="Content Placeholder 8"/>
          <p:cNvSpPr>
            <a:spLocks noGrp="1"/>
          </p:cNvSpPr>
          <p:nvPr>
            <p:ph idx="1"/>
          </p:nvPr>
        </p:nvSpPr>
        <p:spPr>
          <a:xfrm>
            <a:off x="3059832" y="1556792"/>
            <a:ext cx="6084168" cy="5301208"/>
          </a:xfrm>
        </p:spPr>
        <p:style>
          <a:lnRef idx="0">
            <a:scrgbClr r="0" g="0" b="0"/>
          </a:lnRef>
          <a:fillRef idx="1001">
            <a:schemeClr val="lt1"/>
          </a:fillRef>
          <a:effectRef idx="0">
            <a:scrgbClr r="0" g="0" b="0"/>
          </a:effectRef>
          <a:fontRef idx="major"/>
        </p:style>
        <p:txBody>
          <a:bodyPr>
            <a:normAutofit fontScale="40000" lnSpcReduction="20000"/>
          </a:bodyPr>
          <a:lstStyle/>
          <a:p>
            <a:pPr>
              <a:buNone/>
            </a:pPr>
            <a:r>
              <a:rPr lang="ru-RU" sz="4500" dirty="0" smtClean="0"/>
              <a:t>      </a:t>
            </a:r>
            <a:r>
              <a:rPr lang="ru-RU" sz="4500" b="1" dirty="0" smtClean="0"/>
              <a:t>Весна 1848 </a:t>
            </a:r>
            <a:r>
              <a:rPr lang="ru-RU" sz="4500" dirty="0" smtClean="0"/>
              <a:t>года – семья Островских переезжает в имение Щелыково в Кинешемском уезде Костромской губернии. Его очаровывает среднерусская природа, а Волга производит неизгладимое впечатление. Впоследствии восхищение великой русской рекой отразится во многих произведениях драматурга.  </a:t>
            </a:r>
            <a:endParaRPr lang="en-US" sz="4500" dirty="0" smtClean="0"/>
          </a:p>
          <a:p>
            <a:pPr>
              <a:buNone/>
            </a:pPr>
            <a:r>
              <a:rPr lang="ru-RU" sz="4500" dirty="0" smtClean="0"/>
              <a:t>      </a:t>
            </a:r>
            <a:r>
              <a:rPr lang="ru-RU" sz="4500" b="1" dirty="0" smtClean="0"/>
              <a:t>1849 год </a:t>
            </a:r>
            <a:r>
              <a:rPr lang="ru-RU" sz="4500" dirty="0" smtClean="0"/>
              <a:t>– Островский пишет свою первую комедию «Свои люди – сочтемся!» (сначала названную «Банкрут»). </a:t>
            </a:r>
            <a:endParaRPr lang="en-US" sz="4500" dirty="0" smtClean="0"/>
          </a:p>
          <a:p>
            <a:pPr>
              <a:buNone/>
            </a:pPr>
            <a:r>
              <a:rPr lang="ru-RU" sz="4500" dirty="0" smtClean="0"/>
              <a:t>      </a:t>
            </a:r>
            <a:r>
              <a:rPr lang="ru-RU" sz="4500" b="1" dirty="0" smtClean="0"/>
              <a:t>1850 год </a:t>
            </a:r>
            <a:r>
              <a:rPr lang="ru-RU" sz="4500" dirty="0" smtClean="0"/>
              <a:t>– «Свои люди – сочтемся!» опубликована, но указом императора Николая </a:t>
            </a:r>
            <a:r>
              <a:rPr lang="en-US" sz="4500" dirty="0" smtClean="0"/>
              <a:t>I</a:t>
            </a:r>
            <a:r>
              <a:rPr lang="ru-RU" sz="4500" dirty="0" smtClean="0"/>
              <a:t> комедия запрещена к постановке на сцене. Автор же был уволен со службы и отдан под надзор полиции. Надзор сняли только после воцарения Александра </a:t>
            </a:r>
            <a:r>
              <a:rPr lang="en-US" sz="4500" dirty="0" smtClean="0"/>
              <a:t>II</a:t>
            </a:r>
            <a:r>
              <a:rPr lang="ru-RU" sz="4500" dirty="0" smtClean="0"/>
              <a:t>. Однако пьеса получила одобрение И.А. Гончарова и Н.В. Гоголя. Островский становится известным. Он начинает сотрудничать с журналом «Московитянин», входит в круг писателей, художников и других работников искусства. В этом году были также написаны пьесы «Утро молодого человека» и «Неожиданный случай». </a:t>
            </a:r>
            <a:endParaRPr lang="en-US" sz="4500" dirty="0" smtClean="0"/>
          </a:p>
          <a:p>
            <a:endParaRPr lang="en-US" dirty="0"/>
          </a:p>
        </p:txBody>
      </p:sp>
      <p:pic>
        <p:nvPicPr>
          <p:cNvPr id="31" name="Picture 30" descr="moskvit.jpg"/>
          <p:cNvPicPr>
            <a:picLocks noChangeAspect="1"/>
          </p:cNvPicPr>
          <p:nvPr/>
        </p:nvPicPr>
        <p:blipFill>
          <a:blip r:embed="rId2" cstate="print"/>
          <a:stretch>
            <a:fillRect/>
          </a:stretch>
        </p:blipFill>
        <p:spPr>
          <a:xfrm>
            <a:off x="1043608" y="1628800"/>
            <a:ext cx="2162175" cy="3009900"/>
          </a:xfrm>
          <a:prstGeom prst="rect">
            <a:avLst/>
          </a:prstGeom>
        </p:spPr>
      </p:pic>
      <p:pic>
        <p:nvPicPr>
          <p:cNvPr id="32" name="Picture 31" descr="5.gif"/>
          <p:cNvPicPr>
            <a:picLocks noChangeAspect="1"/>
          </p:cNvPicPr>
          <p:nvPr/>
        </p:nvPicPr>
        <p:blipFill>
          <a:blip r:embed="rId3" cstate="print"/>
          <a:stretch>
            <a:fillRect/>
          </a:stretch>
        </p:blipFill>
        <p:spPr>
          <a:xfrm>
            <a:off x="7380312" y="260648"/>
            <a:ext cx="1409700" cy="864096"/>
          </a:xfrm>
          <a:prstGeom prst="rect">
            <a:avLst/>
          </a:prstGeom>
        </p:spPr>
      </p:pic>
      <p:pic>
        <p:nvPicPr>
          <p:cNvPr id="33" name="Picture 32" descr="2.gif"/>
          <p:cNvPicPr>
            <a:picLocks noChangeAspect="1"/>
          </p:cNvPicPr>
          <p:nvPr/>
        </p:nvPicPr>
        <p:blipFill>
          <a:blip r:embed="rId4" cstate="print"/>
          <a:stretch>
            <a:fillRect/>
          </a:stretch>
        </p:blipFill>
        <p:spPr>
          <a:xfrm>
            <a:off x="1187624" y="5301208"/>
            <a:ext cx="1512168" cy="1556792"/>
          </a:xfrm>
          <a:prstGeom prst="rect">
            <a:avLst/>
          </a:prstGeom>
        </p:spPr>
      </p:pic>
      <p:pic>
        <p:nvPicPr>
          <p:cNvPr id="7" name="Picture 6" descr="22.gif"/>
          <p:cNvPicPr>
            <a:picLocks noChangeAspect="1"/>
          </p:cNvPicPr>
          <p:nvPr/>
        </p:nvPicPr>
        <p:blipFill>
          <a:blip r:embed="rId5" cstate="print"/>
          <a:stretch>
            <a:fillRect/>
          </a:stretch>
        </p:blipFill>
        <p:spPr>
          <a:xfrm>
            <a:off x="1259632" y="116632"/>
            <a:ext cx="432048" cy="620266"/>
          </a:xfrm>
          <a:prstGeom prst="rect">
            <a:avLst/>
          </a:prstGeom>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3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35608" y="0"/>
            <a:ext cx="7498080" cy="908720"/>
          </a:xfrm>
        </p:spPr>
        <p:txBody>
          <a:bodyPr>
            <a:scene3d>
              <a:camera prst="perspectiveHeroicExtremeRightFacing"/>
              <a:lightRig rig="threePt" dir="t"/>
            </a:scene3d>
          </a:bodyPr>
          <a:lstStyle/>
          <a:p>
            <a:r>
              <a:rPr lang="ru-RU" dirty="0" smtClean="0">
                <a:effectLst>
                  <a:outerShdw blurRad="50000" dist="30000" dir="5400000" algn="tl" rotWithShape="0">
                    <a:srgbClr val="000000">
                      <a:alpha val="30000"/>
                    </a:srgbClr>
                  </a:outerShdw>
                  <a:reflection blurRad="6350" stA="55000" endA="50" endPos="85000" dist="29997" dir="5400000" sy="-100000" algn="bl" rotWithShape="0"/>
                </a:effectLst>
              </a:rPr>
              <a:t>Новый этап в творчестве</a:t>
            </a:r>
            <a:r>
              <a:rPr lang="ru-RU" dirty="0" smtClean="0"/>
              <a:t>...</a:t>
            </a:r>
            <a:endParaRPr lang="en-US" dirty="0"/>
          </a:p>
        </p:txBody>
      </p:sp>
      <p:pic>
        <p:nvPicPr>
          <p:cNvPr id="10" name="Content Placeholder 9" descr="Sovremennik2Sotrudniki 1856.jpg"/>
          <p:cNvPicPr>
            <a:picLocks noGrp="1" noChangeAspect="1"/>
          </p:cNvPicPr>
          <p:nvPr>
            <p:ph sz="half" idx="1"/>
          </p:nvPr>
        </p:nvPicPr>
        <p:blipFill>
          <a:blip r:embed="rId2" cstate="print"/>
          <a:stretch>
            <a:fillRect/>
          </a:stretch>
        </p:blipFill>
        <p:spPr>
          <a:xfrm>
            <a:off x="714348" y="2000240"/>
            <a:ext cx="3929090" cy="33575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Content Placeholder 8"/>
          <p:cNvSpPr>
            <a:spLocks noGrp="1"/>
          </p:cNvSpPr>
          <p:nvPr>
            <p:ph sz="half" idx="2"/>
          </p:nvPr>
        </p:nvSpPr>
        <p:spPr>
          <a:xfrm>
            <a:off x="5436096" y="1052736"/>
            <a:ext cx="3497592" cy="4824536"/>
          </a:xfrm>
        </p:spPr>
        <p:style>
          <a:lnRef idx="2">
            <a:schemeClr val="accent2"/>
          </a:lnRef>
          <a:fillRef idx="1003">
            <a:schemeClr val="lt2"/>
          </a:fillRef>
          <a:effectRef idx="0">
            <a:schemeClr val="accent2"/>
          </a:effectRef>
          <a:fontRef idx="minor">
            <a:schemeClr val="dk1"/>
          </a:fontRef>
        </p:style>
        <p:txBody>
          <a:bodyPr>
            <a:normAutofit fontScale="55000" lnSpcReduction="20000"/>
          </a:bodyPr>
          <a:lstStyle/>
          <a:p>
            <a:r>
              <a:rPr lang="ru-RU" b="1" dirty="0" smtClean="0"/>
              <a:t>1855 – 1860 годы </a:t>
            </a:r>
            <a:r>
              <a:rPr lang="ru-RU" dirty="0" smtClean="0"/>
              <a:t>– в этот период Александр Николаевич сближается с революционными демократами. Характерная черта произведений этого времени – противопоставление «властителей» «маленькому человеку». Островский пишет «В чужом пиру похмелье», «Доходное место», «Воспитанницу». </a:t>
            </a:r>
            <a:endParaRPr lang="en-US" dirty="0" smtClean="0"/>
          </a:p>
          <a:p>
            <a:r>
              <a:rPr lang="ru-RU" b="1" dirty="0" smtClean="0"/>
              <a:t>1856 год </a:t>
            </a:r>
            <a:r>
              <a:rPr lang="ru-RU" dirty="0" smtClean="0"/>
              <a:t>– Островский начинает сотрудничать с журналом </a:t>
            </a:r>
            <a:r>
              <a:rPr lang="ru-RU" b="1" dirty="0" smtClean="0">
                <a:solidFill>
                  <a:schemeClr val="tx1"/>
                </a:solidFill>
              </a:rPr>
              <a:t>«Современник». </a:t>
            </a:r>
            <a:r>
              <a:rPr lang="ru-RU" dirty="0" smtClean="0"/>
              <a:t>В этом же году Великий Князь Константин Николаевич предлагает российским писателям командировку – описать различные области страны в плане бытовом и промышленном. Островский берет на себя Волгу, от верховьев реки до Нижнего Новгорода. Он путешествует на пароходе, по пути делая многочисленные записи. </a:t>
            </a:r>
            <a:endParaRPr lang="en-US" dirty="0"/>
          </a:p>
        </p:txBody>
      </p:sp>
      <p:pic>
        <p:nvPicPr>
          <p:cNvPr id="16" name="Picture 15" descr="5.gif"/>
          <p:cNvPicPr>
            <a:picLocks noChangeAspect="1"/>
          </p:cNvPicPr>
          <p:nvPr/>
        </p:nvPicPr>
        <p:blipFill>
          <a:blip r:embed="rId3" cstate="print"/>
          <a:stretch>
            <a:fillRect/>
          </a:stretch>
        </p:blipFill>
        <p:spPr>
          <a:xfrm>
            <a:off x="7559824" y="116632"/>
            <a:ext cx="1584176" cy="936104"/>
          </a:xfrm>
          <a:prstGeom prst="rect">
            <a:avLst/>
          </a:prstGeom>
        </p:spPr>
      </p:pic>
      <p:sp>
        <p:nvSpPr>
          <p:cNvPr id="8" name="Rectangle 7"/>
          <p:cNvSpPr/>
          <p:nvPr/>
        </p:nvSpPr>
        <p:spPr>
          <a:xfrm>
            <a:off x="2286000" y="2690336"/>
            <a:ext cx="4572000" cy="369332"/>
          </a:xfrm>
          <a:prstGeom prst="rect">
            <a:avLst/>
          </a:prstGeom>
        </p:spPr>
        <p:txBody>
          <a:bodyPr wrap="square">
            <a:spAutoFit/>
          </a:bodyPr>
          <a:lstStyle/>
          <a:p>
            <a:endParaRPr lang="en-US" dirty="0"/>
          </a:p>
        </p:txBody>
      </p:sp>
      <p:sp>
        <p:nvSpPr>
          <p:cNvPr id="14" name="Rectangle 13"/>
          <p:cNvSpPr/>
          <p:nvPr/>
        </p:nvSpPr>
        <p:spPr>
          <a:xfrm>
            <a:off x="1187624" y="5877272"/>
            <a:ext cx="7416824" cy="923330"/>
          </a:xfrm>
          <a:prstGeom prst="rect">
            <a:avLst/>
          </a:prstGeom>
        </p:spPr>
        <p:style>
          <a:lnRef idx="0">
            <a:scrgbClr r="0" g="0" b="0"/>
          </a:lnRef>
          <a:fillRef idx="1002">
            <a:schemeClr val="lt1"/>
          </a:fillRef>
          <a:effectRef idx="0">
            <a:scrgbClr r="0" g="0" b="0"/>
          </a:effectRef>
          <a:fontRef idx="major"/>
        </p:style>
        <p:txBody>
          <a:bodyPr wrap="square">
            <a:spAutoFit/>
          </a:bodyPr>
          <a:lstStyle/>
          <a:p>
            <a:r>
              <a:rPr lang="ru-RU" dirty="0" smtClean="0"/>
              <a:t>Постоянные сотрудники журнала "Современник" в сер. 1850-х гг. Сидят: И.А. Гончаров, И.С. Тургенев, А.В. Дружинин, А.Н. Островский, стоят Л.Н. Толстой, Д.В. Григорович (1856)</a:t>
            </a:r>
            <a:endParaRPr lang="en-US" dirty="0"/>
          </a:p>
        </p:txBody>
      </p:sp>
      <p:pic>
        <p:nvPicPr>
          <p:cNvPr id="11" name="Picture 10" descr="22.gif"/>
          <p:cNvPicPr>
            <a:picLocks noChangeAspect="1"/>
          </p:cNvPicPr>
          <p:nvPr/>
        </p:nvPicPr>
        <p:blipFill>
          <a:blip r:embed="rId4" cstate="print"/>
          <a:stretch>
            <a:fillRect/>
          </a:stretch>
        </p:blipFill>
        <p:spPr>
          <a:xfrm>
            <a:off x="1187624" y="116632"/>
            <a:ext cx="304800" cy="476250"/>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ox(i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Autofit/>
            <a:scene3d>
              <a:camera prst="isometricOffAxis1Right"/>
              <a:lightRig rig="threePt" dir="t"/>
            </a:scene3d>
          </a:bodyPr>
          <a:lstStyle/>
          <a:p>
            <a:r>
              <a:rPr lang="ru-RU" sz="4800" dirty="0" smtClean="0"/>
              <a:t>Драма «Гроза»</a:t>
            </a:r>
            <a:endParaRPr lang="en-US" sz="4800" dirty="0"/>
          </a:p>
        </p:txBody>
      </p:sp>
      <p:sp>
        <p:nvSpPr>
          <p:cNvPr id="9" name="Content Placeholder 8"/>
          <p:cNvSpPr>
            <a:spLocks noGrp="1"/>
          </p:cNvSpPr>
          <p:nvPr>
            <p:ph sz="half" idx="1"/>
          </p:nvPr>
        </p:nvSpPr>
        <p:spPr/>
        <p:txBody>
          <a:bodyPr>
            <a:noAutofit/>
          </a:bodyPr>
          <a:lstStyle/>
          <a:p>
            <a:pPr>
              <a:buNone/>
            </a:pPr>
            <a:r>
              <a:rPr lang="ru-RU" sz="1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1859 год </a:t>
            </a:r>
            <a:r>
              <a:rPr lang="ru-RU"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написана «Гроза». В этом же году были напечатаны два тома сочинений А.Н Островского. </a:t>
            </a:r>
            <a:endParaRPr lang="en-US"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buNone/>
            </a:pPr>
            <a:r>
              <a:rPr lang="ru-RU" sz="1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1860 год </a:t>
            </a:r>
            <a:r>
              <a:rPr lang="ru-RU"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Добролюбов, высоко оценив «Грозу», пишет статью «Луч света в темном царстве». В</a:t>
            </a:r>
            <a:endParaRPr lang="en-US" sz="1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15" name="Content Placeholder 14"/>
          <p:cNvSpPr>
            <a:spLocks noGrp="1"/>
          </p:cNvSpPr>
          <p:nvPr>
            <p:ph sz="half" idx="2"/>
          </p:nvPr>
        </p:nvSpPr>
        <p:spPr>
          <a:xfrm>
            <a:off x="5276088" y="1524000"/>
            <a:ext cx="3867912" cy="5145360"/>
          </a:xfrm>
        </p:spPr>
        <p:style>
          <a:lnRef idx="0">
            <a:scrgbClr r="0" g="0" b="0"/>
          </a:lnRef>
          <a:fillRef idx="1003">
            <a:schemeClr val="lt1"/>
          </a:fillRef>
          <a:effectRef idx="0">
            <a:scrgbClr r="0" g="0" b="0"/>
          </a:effectRef>
          <a:fontRef idx="major"/>
        </p:style>
        <p:txBody>
          <a:bodyPr>
            <a:noAutofit/>
          </a:bodyPr>
          <a:lstStyle/>
          <a:p>
            <a:pPr>
              <a:buNone/>
            </a:pPr>
            <a:r>
              <a:rPr lang="ru-RU" sz="1400" dirty="0" smtClean="0"/>
              <a:t>                          Не свекровь Кабаниха, по    Добролюбову, олицетворяющая «темное царство», сгубила Катерину, а личное отношение героини к своей «преступной» любви «Поди от меня! Поди прочь, окаянный человек! - говорит она возлюбленному. - Ты знаешь ли ведь мне не замолить этого греха, не замолить никогда! Ведь он камнем ляжет на душу, камнем». Вот и исход «Жить нельзя. Грех!» Вряд ли Александр Островский, человек христианского миросозерцания, намеревался в самоубийстве Катерины, что считается самым страшным грехом, показать свободолюбивый пример для подражания. В этой блестящей психологической драме заложен более глубинный смысл - борьба между долгом и влечением. Эту же тему продолжил в «Анне Карениной» Лев Толстой.  </a:t>
            </a:r>
            <a:endParaRPr lang="en-US" sz="1400" dirty="0"/>
          </a:p>
        </p:txBody>
      </p:sp>
      <p:pic>
        <p:nvPicPr>
          <p:cNvPr id="16" name="Picture 15" descr="2676.jpg"/>
          <p:cNvPicPr>
            <a:picLocks noChangeAspect="1"/>
          </p:cNvPicPr>
          <p:nvPr/>
        </p:nvPicPr>
        <p:blipFill>
          <a:blip r:embed="rId2" cstate="print"/>
          <a:stretch>
            <a:fillRect/>
          </a:stretch>
        </p:blipFill>
        <p:spPr>
          <a:xfrm>
            <a:off x="1115616" y="3068960"/>
            <a:ext cx="4248472" cy="3600400"/>
          </a:xfrm>
          <a:prstGeom prst="rect">
            <a:avLst/>
          </a:prstGeom>
        </p:spPr>
      </p:pic>
      <p:pic>
        <p:nvPicPr>
          <p:cNvPr id="18" name="Picture 17" descr="2.gif"/>
          <p:cNvPicPr>
            <a:picLocks noChangeAspect="1"/>
          </p:cNvPicPr>
          <p:nvPr/>
        </p:nvPicPr>
        <p:blipFill>
          <a:blip r:embed="rId3" cstate="print"/>
          <a:stretch>
            <a:fillRect/>
          </a:stretch>
        </p:blipFill>
        <p:spPr>
          <a:xfrm>
            <a:off x="5148064" y="332656"/>
            <a:ext cx="1944216" cy="1008112"/>
          </a:xfrm>
          <a:prstGeom prst="rect">
            <a:avLst/>
          </a:prstGeom>
        </p:spPr>
      </p:pic>
      <p:pic>
        <p:nvPicPr>
          <p:cNvPr id="8" name="Picture 7" descr="41l.gif"/>
          <p:cNvPicPr>
            <a:picLocks noChangeAspect="1"/>
          </p:cNvPicPr>
          <p:nvPr/>
        </p:nvPicPr>
        <p:blipFill>
          <a:blip r:embed="rId4" cstate="print"/>
          <a:stretch>
            <a:fillRect/>
          </a:stretch>
        </p:blipFill>
        <p:spPr>
          <a:xfrm>
            <a:off x="7596336" y="404664"/>
            <a:ext cx="1085850" cy="952500"/>
          </a:xfrm>
          <a:prstGeom prst="rect">
            <a:avLst/>
          </a:prstGeom>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7632848" cy="1440160"/>
          </a:xfrm>
        </p:spPr>
        <p:style>
          <a:lnRef idx="2">
            <a:schemeClr val="accent5"/>
          </a:lnRef>
          <a:fillRef idx="1">
            <a:schemeClr val="lt1"/>
          </a:fillRef>
          <a:effectRef idx="0">
            <a:schemeClr val="accent5"/>
          </a:effectRef>
          <a:fontRef idx="minor">
            <a:schemeClr val="dk1"/>
          </a:fontRef>
        </p:style>
        <p:txBody>
          <a:bodyPr>
            <a:normAutofit/>
            <a:scene3d>
              <a:camera prst="perspectiveContrastingRightFacing"/>
              <a:lightRig rig="threePt" dir="t"/>
            </a:scene3d>
          </a:bodyPr>
          <a:lstStyle/>
          <a:p>
            <a:r>
              <a:rPr lang="ru-RU" dirty="0" smtClean="0">
                <a:solidFill>
                  <a:schemeClr val="accent2">
                    <a:lumMod val="75000"/>
                  </a:schemeClr>
                </a:solidFill>
                <a:effectLst>
                  <a:outerShdw blurRad="75057" dist="38100" dir="5400000" sy="-20000" rotWithShape="0">
                    <a:prstClr val="black">
                      <a:alpha val="25000"/>
                    </a:prstClr>
                  </a:outerShdw>
                  <a:reflection blurRad="6350" stA="55000" endA="300" endPos="45500" dir="5400000" sy="-100000" algn="bl" rotWithShape="0"/>
                </a:effectLst>
              </a:rPr>
              <a:t>Личная драма писателя</a:t>
            </a:r>
            <a:endParaRPr lang="en-US" dirty="0">
              <a:solidFill>
                <a:schemeClr val="accent2">
                  <a:lumMod val="75000"/>
                </a:schemeClr>
              </a:solidFill>
              <a:effectLst>
                <a:outerShdw blurRad="75057" dist="38100" dir="5400000" sy="-20000" rotWithShape="0">
                  <a:prstClr val="black">
                    <a:alpha val="25000"/>
                  </a:prstClr>
                </a:outerShdw>
                <a:reflection blurRad="6350" stA="55000" endA="300" endPos="45500" dir="5400000" sy="-100000" algn="bl" rotWithShape="0"/>
              </a:effectLst>
            </a:endParaRPr>
          </a:p>
        </p:txBody>
      </p:sp>
      <p:pic>
        <p:nvPicPr>
          <p:cNvPr id="5" name="Content Placeholder 4" descr="ост и косицкая.jpg"/>
          <p:cNvPicPr>
            <a:picLocks noGrp="1" noChangeAspect="1"/>
          </p:cNvPicPr>
          <p:nvPr>
            <p:ph sz="half" idx="1"/>
          </p:nvPr>
        </p:nvPicPr>
        <p:blipFill>
          <a:blip r:embed="rId2" cstate="print"/>
          <a:stretch>
            <a:fillRect/>
          </a:stretch>
        </p:blipFill>
        <p:spPr>
          <a:xfrm>
            <a:off x="0" y="2000240"/>
            <a:ext cx="5534894" cy="3960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a:xfrm>
            <a:off x="5652120" y="1628800"/>
            <a:ext cx="3312368" cy="5229200"/>
          </a:xfrm>
        </p:spPr>
        <p:style>
          <a:lnRef idx="0">
            <a:scrgbClr r="0" g="0" b="0"/>
          </a:lnRef>
          <a:fillRef idx="1003">
            <a:schemeClr val="lt1"/>
          </a:fillRef>
          <a:effectRef idx="0">
            <a:scrgbClr r="0" g="0" b="0"/>
          </a:effectRef>
          <a:fontRef idx="major"/>
        </p:style>
        <p:txBody>
          <a:bodyPr>
            <a:normAutofit fontScale="70000" lnSpcReduction="20000"/>
          </a:bodyPr>
          <a:lstStyle/>
          <a:p>
            <a:pPr>
              <a:buNone/>
            </a:pPr>
            <a:r>
              <a:rPr lang="ru-RU" dirty="0" smtClean="0"/>
              <a:t>      </a:t>
            </a:r>
          </a:p>
          <a:p>
            <a:pPr>
              <a:buNone/>
            </a:pPr>
            <a:r>
              <a:rPr lang="ru-RU" dirty="0" smtClean="0"/>
              <a:t> </a:t>
            </a:r>
            <a:r>
              <a:rPr lang="ru-RU" sz="3400" dirty="0" smtClean="0"/>
              <a:t>С «Грозой» связана и  личная драма</a:t>
            </a:r>
          </a:p>
          <a:p>
            <a:pPr>
              <a:buNone/>
            </a:pPr>
            <a:r>
              <a:rPr lang="ru-RU" dirty="0" smtClean="0"/>
              <a:t>      Александра Островского. </a:t>
            </a:r>
            <a:r>
              <a:rPr lang="ru-RU" b="1" dirty="0" smtClean="0"/>
              <a:t>Актриса Любовь Петровна Косицкая</a:t>
            </a:r>
            <a:r>
              <a:rPr lang="ru-RU" dirty="0" smtClean="0"/>
              <a:t>. Она, как и Катерина, выросла на Волге. Любовь Косицкая позже играла в </a:t>
            </a:r>
            <a:r>
              <a:rPr lang="ru-RU" b="1" dirty="0" smtClean="0"/>
              <a:t>драме «Гроза». </a:t>
            </a:r>
            <a:r>
              <a:rPr lang="ru-RU" dirty="0" smtClean="0"/>
              <a:t>Современники называли ее </a:t>
            </a:r>
            <a:r>
              <a:rPr lang="ru-RU" b="1" dirty="0" smtClean="0"/>
              <a:t>«лучшей из Катерин», </a:t>
            </a:r>
            <a:r>
              <a:rPr lang="ru-RU" dirty="0" smtClean="0"/>
              <a:t>а исследователи творчества Островского полагали, что Катерина во многом «списана» с той же Косицкой.  </a:t>
            </a:r>
            <a:endParaRPr lang="en-US" dirty="0"/>
          </a:p>
        </p:txBody>
      </p:sp>
      <p:pic>
        <p:nvPicPr>
          <p:cNvPr id="6" name="Picture 5" descr="38l.gif"/>
          <p:cNvPicPr>
            <a:picLocks noChangeAspect="1"/>
          </p:cNvPicPr>
          <p:nvPr/>
        </p:nvPicPr>
        <p:blipFill>
          <a:blip r:embed="rId3" cstate="print"/>
          <a:stretch>
            <a:fillRect/>
          </a:stretch>
        </p:blipFill>
        <p:spPr>
          <a:xfrm>
            <a:off x="5868144" y="188640"/>
            <a:ext cx="864096" cy="1152128"/>
          </a:xfrm>
          <a:prstGeom prst="rect">
            <a:avLst/>
          </a:prstGeom>
        </p:spPr>
      </p:pic>
      <p:pic>
        <p:nvPicPr>
          <p:cNvPr id="8" name="Picture 7" descr="38l.gif"/>
          <p:cNvPicPr>
            <a:picLocks noChangeAspect="1"/>
          </p:cNvPicPr>
          <p:nvPr/>
        </p:nvPicPr>
        <p:blipFill>
          <a:blip r:embed="rId3" cstate="print"/>
          <a:stretch>
            <a:fillRect/>
          </a:stretch>
        </p:blipFill>
        <p:spPr>
          <a:xfrm>
            <a:off x="6876256" y="260647"/>
            <a:ext cx="733425" cy="936105"/>
          </a:xfrm>
          <a:prstGeom prst="rect">
            <a:avLst/>
          </a:prstGeom>
        </p:spPr>
      </p:pic>
      <p:pic>
        <p:nvPicPr>
          <p:cNvPr id="9" name="Picture 8" descr="38l.gif"/>
          <p:cNvPicPr>
            <a:picLocks noChangeAspect="1"/>
          </p:cNvPicPr>
          <p:nvPr/>
        </p:nvPicPr>
        <p:blipFill>
          <a:blip r:embed="rId3" cstate="print"/>
          <a:stretch>
            <a:fillRect/>
          </a:stretch>
        </p:blipFill>
        <p:spPr>
          <a:xfrm>
            <a:off x="7740352" y="260648"/>
            <a:ext cx="733425" cy="792088"/>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850</TotalTime>
  <Words>1478</Words>
  <Application>Microsoft Office PowerPoint</Application>
  <PresentationFormat>Экран (4:3)</PresentationFormat>
  <Paragraphs>75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Solstice</vt:lpstr>
      <vt:lpstr>Урок литературы  10 класс</vt:lpstr>
      <vt:lpstr>Александр      Николаевич Островский    1823-1886</vt:lpstr>
      <vt:lpstr>Детство и юность</vt:lpstr>
      <vt:lpstr>Начало творческого пути</vt:lpstr>
      <vt:lpstr>«Свои люди-сочтёмся»</vt:lpstr>
      <vt:lpstr>Первое произведение</vt:lpstr>
      <vt:lpstr>Новый этап в творчестве...</vt:lpstr>
      <vt:lpstr>Драма «Гроза»</vt:lpstr>
      <vt:lpstr>Личная драма писателя</vt:lpstr>
      <vt:lpstr>Драматическая деятельность</vt:lpstr>
      <vt:lpstr>Имение Щелыково</vt:lpstr>
      <vt:lpstr>Погребен Александр Николаевич Островский у церкви, рядом с могилой своего отца, на кладбище Ново-Вережки, расположенном недалеко от Щёлыкова.</vt:lpstr>
      <vt:lpstr>Театр Островского</vt:lpstr>
      <vt:lpstr>Памятник драматургу</vt:lpstr>
      <vt:lpstr>Пьесы Островского бессмертны</vt:lpstr>
      <vt:lpstr>СПАСИБО ЗА УРОК</vt:lpstr>
    </vt:vector>
  </TitlesOfParts>
  <Company>Portal Computers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Александр Николаевич Островский</dc:title>
  <dc:creator>User</dc:creator>
  <cp:lastModifiedBy>Loner-XP</cp:lastModifiedBy>
  <cp:revision>89</cp:revision>
  <dcterms:created xsi:type="dcterms:W3CDTF">2010-10-06T12:27:32Z</dcterms:created>
  <dcterms:modified xsi:type="dcterms:W3CDTF">2011-09-05T02:34:49Z</dcterms:modified>
</cp:coreProperties>
</file>