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2" r:id="rId4"/>
    <p:sldId id="265" r:id="rId5"/>
    <p:sldId id="263" r:id="rId6"/>
    <p:sldId id="258" r:id="rId7"/>
    <p:sldId id="261" r:id="rId8"/>
    <p:sldId id="259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7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665C-463C-4A2D-8ADA-7E608D6D2DED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86-9C5D-4A6D-8B84-6FB55A515D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665C-463C-4A2D-8ADA-7E608D6D2DED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86-9C5D-4A6D-8B84-6FB55A515D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665C-463C-4A2D-8ADA-7E608D6D2DED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86-9C5D-4A6D-8B84-6FB55A515D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>
              <a:solidFill>
                <a:srgbClr val="000000"/>
              </a:solidFill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000">
                <a:solidFill>
                  <a:srgbClr val="000000"/>
                </a:solidFill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0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000">
                <a:solidFill>
                  <a:srgbClr val="000000"/>
                </a:solidFill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0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>
              <a:solidFill>
                <a:srgbClr val="000000"/>
              </a:solidFill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2B677-986F-4197-8BE5-30873FF4895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69484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B6078-2BE2-4049-983A-1D570B70474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90896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E2A0D-030B-4F4A-8523-2DCACC57577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7573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88A01-0F93-457D-AB28-12CFB2D1A19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97642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7B566-36F7-4640-BE48-3E00A7B6578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23770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270E6-EDF9-4404-AE66-A3B09777074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76558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44E8-C37C-4DBE-BA22-783D21DB57C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45037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AE175-5907-49AF-8DDC-9579793B2EC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24846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665C-463C-4A2D-8ADA-7E608D6D2DED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86-9C5D-4A6D-8B84-6FB55A515D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4E227-8660-49DC-AE4B-2582A4C7A30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31055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18443-E36F-4812-A603-AC1DEB1E4D8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87312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C29A2-8F1C-4655-93D9-DC36AE7674D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22204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665C-463C-4A2D-8ADA-7E608D6D2DED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86-9C5D-4A6D-8B84-6FB55A515D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665C-463C-4A2D-8ADA-7E608D6D2DED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86-9C5D-4A6D-8B84-6FB55A515D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665C-463C-4A2D-8ADA-7E608D6D2DED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86-9C5D-4A6D-8B84-6FB55A515D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665C-463C-4A2D-8ADA-7E608D6D2DED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86-9C5D-4A6D-8B84-6FB55A515D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665C-463C-4A2D-8ADA-7E608D6D2DED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86-9C5D-4A6D-8B84-6FB55A515D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665C-463C-4A2D-8ADA-7E608D6D2DED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86-9C5D-4A6D-8B84-6FB55A515D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665C-463C-4A2D-8ADA-7E608D6D2DED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86-9C5D-4A6D-8B84-6FB55A515D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F665C-463C-4A2D-8ADA-7E608D6D2DED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10286-9C5D-4A6D-8B84-6FB55A515D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689E13-D5D7-4221-82A4-34D1EDA71330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>
              <a:solidFill>
                <a:srgbClr val="000000"/>
              </a:solidFill>
            </a:endParaRPr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>
              <a:solidFill>
                <a:srgbClr val="000000"/>
              </a:solidFill>
            </a:endParaRPr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000">
                <a:solidFill>
                  <a:srgbClr val="000000"/>
                </a:solidFill>
              </a:endParaRPr>
            </a:p>
          </p:txBody>
        </p:sp>
        <p:grpSp>
          <p:nvGrpSpPr>
            <p:cNvPr id="20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0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0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0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08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0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0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0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0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0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0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0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00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205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000">
                <a:solidFill>
                  <a:srgbClr val="000000"/>
                </a:solidFill>
              </a:endParaRPr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000">
                <a:solidFill>
                  <a:srgbClr val="000000"/>
                </a:solidFill>
              </a:endParaRPr>
            </a:p>
          </p:txBody>
        </p:sp>
      </p:grpSp>
      <p:grpSp>
        <p:nvGrpSpPr>
          <p:cNvPr id="20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0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06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0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0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0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0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0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0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0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00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642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1000131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FFFF00"/>
                </a:solidFill>
              </a:rPr>
              <a:t>Синтаксический разбор предложения.</a:t>
            </a:r>
            <a:endParaRPr lang="ru-RU" sz="4000" b="1" i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071546"/>
            <a:ext cx="8858312" cy="5643602"/>
          </a:xfrm>
        </p:spPr>
        <p:txBody>
          <a:bodyPr>
            <a:normAutofit/>
          </a:bodyPr>
          <a:lstStyle/>
          <a:p>
            <a:pPr algn="l"/>
            <a:endParaRPr lang="ru-RU" sz="2800" dirty="0" smtClean="0">
              <a:solidFill>
                <a:schemeClr val="bg1"/>
              </a:solidFill>
            </a:endParaRPr>
          </a:p>
          <a:p>
            <a:pPr algn="l"/>
            <a:r>
              <a:rPr lang="ru-RU" sz="3600" b="1" dirty="0" smtClean="0">
                <a:solidFill>
                  <a:schemeClr val="bg1"/>
                </a:solidFill>
              </a:rPr>
              <a:t>   С..</a:t>
            </a:r>
            <a:r>
              <a:rPr lang="ru-RU" sz="3600" b="1" dirty="0" err="1" smtClean="0">
                <a:solidFill>
                  <a:schemeClr val="bg1"/>
                </a:solidFill>
              </a:rPr>
              <a:t>нтябрь</a:t>
            </a:r>
            <a:r>
              <a:rPr lang="ru-RU" sz="3600" b="1" dirty="0" smtClean="0">
                <a:solidFill>
                  <a:schemeClr val="bg1"/>
                </a:solidFill>
              </a:rPr>
              <a:t>  капризный мес..</a:t>
            </a:r>
            <a:r>
              <a:rPr lang="ru-RU" sz="3600" b="1" dirty="0" err="1" smtClean="0">
                <a:solidFill>
                  <a:schemeClr val="bg1"/>
                </a:solidFill>
              </a:rPr>
              <a:t>ц</a:t>
            </a:r>
            <a:r>
              <a:rPr lang="ru-RU" sz="3600" b="1" dirty="0" smtClean="0">
                <a:solidFill>
                  <a:schemeClr val="bg1"/>
                </a:solidFill>
              </a:rPr>
              <a:t>. Золотом и б..</a:t>
            </a:r>
            <a:r>
              <a:rPr lang="ru-RU" sz="3600" b="1" dirty="0" err="1" smtClean="0">
                <a:solidFill>
                  <a:schemeClr val="bg1"/>
                </a:solidFill>
              </a:rPr>
              <a:t>грянцем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</a:rPr>
              <a:t>украс</a:t>
            </a:r>
            <a:r>
              <a:rPr lang="ru-RU" sz="3600" b="1" dirty="0" smtClean="0">
                <a:solidFill>
                  <a:schemeClr val="bg1"/>
                </a:solidFill>
              </a:rPr>
              <a:t>..л он рощи и дубравы и п..лена туманов </a:t>
            </a:r>
            <a:r>
              <a:rPr lang="ru-RU" sz="3600" b="1" dirty="0" err="1" smtClean="0">
                <a:solidFill>
                  <a:schemeClr val="bg1"/>
                </a:solidFill>
              </a:rPr>
              <a:t>заст</a:t>
            </a:r>
            <a:r>
              <a:rPr lang="ru-RU" sz="3600" b="1" dirty="0" smtClean="0">
                <a:solidFill>
                  <a:schemeClr val="bg1"/>
                </a:solidFill>
              </a:rPr>
              <a:t>..лила дали.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928803"/>
            <a:ext cx="71438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Правописание </a:t>
            </a:r>
            <a:r>
              <a:rPr lang="ru-RU" sz="5400" b="1" u="sng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 именами существительными.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140968"/>
            <a:ext cx="7772400" cy="45948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FF00"/>
                </a:solidFill>
              </a:rPr>
              <a:t/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И </a:t>
            </a:r>
            <a:r>
              <a:rPr lang="ru-RU" b="1" dirty="0">
                <a:solidFill>
                  <a:srgbClr val="FFFF00"/>
                </a:solidFill>
              </a:rPr>
              <a:t>волны, и суша покорны тебе; завидует недруг столь дивной судьбе. </a:t>
            </a:r>
            <a:r>
              <a:rPr lang="ru-RU" sz="3100" b="1" dirty="0">
                <a:solidFill>
                  <a:srgbClr val="FFFFFF"/>
                </a:solidFill>
              </a:rPr>
              <a:t>(</a:t>
            </a:r>
            <a:r>
              <a:rPr lang="ru-RU" sz="3100" b="1" dirty="0" err="1">
                <a:solidFill>
                  <a:srgbClr val="FFFFFF"/>
                </a:solidFill>
              </a:rPr>
              <a:t>А.С.Пушкин</a:t>
            </a:r>
            <a:r>
              <a:rPr lang="ru-RU" sz="3100" b="1" dirty="0">
                <a:solidFill>
                  <a:srgbClr val="FFFFFF"/>
                </a:solidFill>
              </a:rPr>
              <a:t>)</a:t>
            </a:r>
            <a:r>
              <a:rPr lang="ru-RU" b="1" dirty="0">
                <a:solidFill>
                  <a:srgbClr val="FFFF00"/>
                </a:solidFill>
              </a:rPr>
              <a:t/>
            </a:r>
            <a:br>
              <a:rPr lang="ru-RU" b="1" dirty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/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Вновь </a:t>
            </a:r>
            <a:r>
              <a:rPr lang="ru-RU" b="1" dirty="0">
                <a:solidFill>
                  <a:srgbClr val="FFFF00"/>
                </a:solidFill>
              </a:rPr>
              <a:t>наступило ненастье.</a:t>
            </a:r>
            <a:br>
              <a:rPr lang="ru-RU" b="1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</a:rPr>
              <a:t>Не имя красит человека, а человек имя. </a:t>
            </a:r>
            <a:r>
              <a:rPr lang="ru-RU" sz="3100" b="1" dirty="0">
                <a:solidFill>
                  <a:srgbClr val="FFFFFF"/>
                </a:solidFill>
              </a:rPr>
              <a:t>(Пословица)</a:t>
            </a:r>
            <a:r>
              <a:rPr lang="ru-RU" b="1" dirty="0">
                <a:solidFill>
                  <a:srgbClr val="FFFF00"/>
                </a:solidFill>
              </a:rPr>
              <a:t/>
            </a:r>
            <a:br>
              <a:rPr lang="ru-RU" b="1" dirty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/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О </a:t>
            </a:r>
            <a:r>
              <a:rPr lang="ru-RU" b="1" dirty="0">
                <a:solidFill>
                  <a:srgbClr val="FFFF00"/>
                </a:solidFill>
              </a:rPr>
              <a:t>край дождей и непогоды, кочующая тишина</a:t>
            </a:r>
            <a:r>
              <a:rPr lang="ru-RU" b="1" dirty="0" smtClean="0">
                <a:solidFill>
                  <a:srgbClr val="FFFF00"/>
                </a:solidFill>
              </a:rPr>
              <a:t>… </a:t>
            </a:r>
            <a:r>
              <a:rPr lang="ru-RU" sz="3100" b="1" dirty="0" smtClean="0">
                <a:solidFill>
                  <a:srgbClr val="FFFFFF"/>
                </a:solidFill>
              </a:rPr>
              <a:t>(</a:t>
            </a:r>
            <a:r>
              <a:rPr lang="ru-RU" sz="3100" b="1" dirty="0" err="1">
                <a:solidFill>
                  <a:srgbClr val="FFFFFF"/>
                </a:solidFill>
              </a:rPr>
              <a:t>С.Есенин</a:t>
            </a:r>
            <a:r>
              <a:rPr lang="ru-RU" sz="3100" b="1" dirty="0">
                <a:solidFill>
                  <a:srgbClr val="FFFFFF"/>
                </a:solidFill>
              </a:rPr>
              <a:t>)</a:t>
            </a:r>
            <a:r>
              <a:rPr lang="ru-RU" b="1" dirty="0">
                <a:solidFill>
                  <a:srgbClr val="FFFF00"/>
                </a:solidFill>
              </a:rPr>
              <a:t/>
            </a:r>
            <a:br>
              <a:rPr lang="ru-RU" b="1" dirty="0">
                <a:solidFill>
                  <a:srgbClr val="FFFF00"/>
                </a:solidFill>
              </a:rPr>
            </a:br>
            <a:endParaRPr lang="ru-R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191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ChangeArrowheads="1"/>
          </p:cNvSpPr>
          <p:nvPr/>
        </p:nvSpPr>
        <p:spPr bwMode="auto">
          <a:xfrm>
            <a:off x="3098800" y="1117600"/>
            <a:ext cx="2244725" cy="539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srgbClr val="000000"/>
              </a:solidFill>
            </a:endParaRPr>
          </a:p>
        </p:txBody>
      </p:sp>
      <p:sp>
        <p:nvSpPr>
          <p:cNvPr id="11267" name="Rectangle 7"/>
          <p:cNvSpPr>
            <a:spLocks noChangeArrowheads="1"/>
          </p:cNvSpPr>
          <p:nvPr/>
        </p:nvSpPr>
        <p:spPr bwMode="auto">
          <a:xfrm>
            <a:off x="1652588" y="2074863"/>
            <a:ext cx="6054725" cy="5413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srgbClr val="000000"/>
              </a:solidFill>
            </a:endParaRPr>
          </a:p>
        </p:txBody>
      </p:sp>
      <p:sp>
        <p:nvSpPr>
          <p:cNvPr id="11268" name="Rectangle 8"/>
          <p:cNvSpPr>
            <a:spLocks noChangeArrowheads="1"/>
          </p:cNvSpPr>
          <p:nvPr/>
        </p:nvSpPr>
        <p:spPr bwMode="auto">
          <a:xfrm>
            <a:off x="4970463" y="2895600"/>
            <a:ext cx="2246312" cy="541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srgbClr val="000000"/>
              </a:solidFill>
            </a:endParaRPr>
          </a:p>
        </p:txBody>
      </p:sp>
      <p:sp>
        <p:nvSpPr>
          <p:cNvPr id="11269" name="Rectangle 10"/>
          <p:cNvSpPr>
            <a:spLocks noChangeArrowheads="1"/>
          </p:cNvSpPr>
          <p:nvPr/>
        </p:nvSpPr>
        <p:spPr bwMode="auto">
          <a:xfrm>
            <a:off x="3098800" y="4005263"/>
            <a:ext cx="1978025" cy="800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srgbClr val="000000"/>
              </a:solidFill>
            </a:endParaRPr>
          </a:p>
        </p:txBody>
      </p:sp>
      <p:sp>
        <p:nvSpPr>
          <p:cNvPr id="11270" name="Line 12"/>
          <p:cNvSpPr>
            <a:spLocks noChangeShapeType="1"/>
          </p:cNvSpPr>
          <p:nvPr/>
        </p:nvSpPr>
        <p:spPr bwMode="auto">
          <a:xfrm>
            <a:off x="4357688" y="1643063"/>
            <a:ext cx="1587" cy="406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srgbClr val="000000"/>
              </a:solidFill>
            </a:endParaRPr>
          </a:p>
        </p:txBody>
      </p:sp>
      <p:sp>
        <p:nvSpPr>
          <p:cNvPr id="11271" name="Line 13"/>
          <p:cNvSpPr>
            <a:spLocks noChangeShapeType="1"/>
          </p:cNvSpPr>
          <p:nvPr/>
        </p:nvSpPr>
        <p:spPr bwMode="auto">
          <a:xfrm>
            <a:off x="2673350" y="2482850"/>
            <a:ext cx="1588" cy="406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srgbClr val="000000"/>
              </a:solidFill>
            </a:endParaRPr>
          </a:p>
        </p:txBody>
      </p:sp>
      <p:sp>
        <p:nvSpPr>
          <p:cNvPr id="11272" name="Line 14"/>
          <p:cNvSpPr>
            <a:spLocks noChangeShapeType="1"/>
          </p:cNvSpPr>
          <p:nvPr/>
        </p:nvSpPr>
        <p:spPr bwMode="auto">
          <a:xfrm>
            <a:off x="5991225" y="2482850"/>
            <a:ext cx="1588" cy="406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srgbClr val="000000"/>
              </a:solidFill>
            </a:endParaRPr>
          </a:p>
        </p:txBody>
      </p:sp>
      <p:sp>
        <p:nvSpPr>
          <p:cNvPr id="11273" name="Line 15"/>
          <p:cNvSpPr>
            <a:spLocks noChangeShapeType="1"/>
          </p:cNvSpPr>
          <p:nvPr/>
        </p:nvSpPr>
        <p:spPr bwMode="auto">
          <a:xfrm>
            <a:off x="5905500" y="3440113"/>
            <a:ext cx="1588" cy="269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srgbClr val="000000"/>
              </a:solidFill>
            </a:endParaRPr>
          </a:p>
        </p:txBody>
      </p:sp>
      <p:sp>
        <p:nvSpPr>
          <p:cNvPr id="11274" name="Line 16"/>
          <p:cNvSpPr>
            <a:spLocks noChangeShapeType="1"/>
          </p:cNvSpPr>
          <p:nvPr/>
        </p:nvSpPr>
        <p:spPr bwMode="auto">
          <a:xfrm>
            <a:off x="4460875" y="3709988"/>
            <a:ext cx="253841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srgbClr val="000000"/>
              </a:solidFill>
            </a:endParaRPr>
          </a:p>
        </p:txBody>
      </p:sp>
      <p:sp>
        <p:nvSpPr>
          <p:cNvPr id="11275" name="Line 17"/>
          <p:cNvSpPr>
            <a:spLocks noChangeShapeType="1"/>
          </p:cNvSpPr>
          <p:nvPr/>
        </p:nvSpPr>
        <p:spPr bwMode="auto">
          <a:xfrm>
            <a:off x="4460875" y="3713163"/>
            <a:ext cx="1588" cy="2714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srgbClr val="000000"/>
              </a:solidFill>
            </a:endParaRPr>
          </a:p>
        </p:txBody>
      </p:sp>
      <p:sp>
        <p:nvSpPr>
          <p:cNvPr id="11276" name="Line 18"/>
          <p:cNvSpPr>
            <a:spLocks noChangeShapeType="1"/>
          </p:cNvSpPr>
          <p:nvPr/>
        </p:nvSpPr>
        <p:spPr bwMode="auto">
          <a:xfrm flipH="1">
            <a:off x="7019925" y="3716338"/>
            <a:ext cx="0" cy="288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srgbClr val="000000"/>
              </a:solidFill>
            </a:endParaRPr>
          </a:p>
        </p:txBody>
      </p:sp>
      <p:sp>
        <p:nvSpPr>
          <p:cNvPr id="11277" name="Text Box 19"/>
          <p:cNvSpPr txBox="1">
            <a:spLocks noChangeArrowheads="1"/>
          </p:cNvSpPr>
          <p:nvPr/>
        </p:nvSpPr>
        <p:spPr bwMode="auto">
          <a:xfrm>
            <a:off x="2735698" y="620689"/>
            <a:ext cx="3984569" cy="1036662"/>
          </a:xfrm>
          <a:prstGeom prst="rect">
            <a:avLst/>
          </a:prstGeom>
          <a:solidFill>
            <a:srgbClr val="CC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800" b="1" dirty="0" smtClean="0">
                <a:solidFill>
                  <a:srgbClr val="FFFF00"/>
                </a:solidFill>
                <a:latin typeface="Arial" charset="0"/>
              </a:rPr>
              <a:t>«НЕ» с именами существительными</a:t>
            </a:r>
            <a:endParaRPr lang="ru-RU" sz="1800" dirty="0" smtClean="0">
              <a:solidFill>
                <a:srgbClr val="FFFF00"/>
              </a:solidFill>
            </a:endParaRPr>
          </a:p>
        </p:txBody>
      </p:sp>
      <p:sp>
        <p:nvSpPr>
          <p:cNvPr id="11278" name="Text Box 20"/>
          <p:cNvSpPr txBox="1">
            <a:spLocks noChangeArrowheads="1"/>
          </p:cNvSpPr>
          <p:nvPr/>
        </p:nvSpPr>
        <p:spPr bwMode="auto">
          <a:xfrm>
            <a:off x="1652588" y="2049463"/>
            <a:ext cx="6088062" cy="636587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800" b="1" dirty="0" smtClean="0">
                <a:latin typeface="Arial" charset="0"/>
              </a:rPr>
              <a:t>Определите, употребляется ли существительное без «НЕ»</a:t>
            </a:r>
            <a:endParaRPr lang="ru-RU" sz="1800" dirty="0" smtClean="0"/>
          </a:p>
        </p:txBody>
      </p:sp>
      <p:sp>
        <p:nvSpPr>
          <p:cNvPr id="11279" name="Text Box 21"/>
          <p:cNvSpPr txBox="1">
            <a:spLocks noChangeArrowheads="1"/>
          </p:cNvSpPr>
          <p:nvPr/>
        </p:nvSpPr>
        <p:spPr bwMode="auto">
          <a:xfrm>
            <a:off x="1475657" y="2852738"/>
            <a:ext cx="2520082" cy="8636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800" b="1" dirty="0" smtClean="0">
                <a:latin typeface="Arial" charset="0"/>
              </a:rPr>
              <a:t>ЕСЛИ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800" b="1" dirty="0" smtClean="0">
                <a:latin typeface="Arial" charset="0"/>
              </a:rPr>
              <a:t>не употребляется - СЛИТНО</a:t>
            </a:r>
            <a:endParaRPr lang="ru-RU" sz="1800" dirty="0" smtClean="0"/>
          </a:p>
        </p:txBody>
      </p:sp>
      <p:sp>
        <p:nvSpPr>
          <p:cNvPr id="11280" name="Text Box 22"/>
          <p:cNvSpPr txBox="1">
            <a:spLocks noChangeArrowheads="1"/>
          </p:cNvSpPr>
          <p:nvPr/>
        </p:nvSpPr>
        <p:spPr bwMode="auto">
          <a:xfrm>
            <a:off x="4970463" y="2895600"/>
            <a:ext cx="2246312" cy="67945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charset="0"/>
              </a:rPr>
              <a:t>ЕСЛИ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charset="0"/>
              </a:rPr>
              <a:t>употребляется</a:t>
            </a:r>
            <a:endParaRPr lang="ru-RU" dirty="0" smtClean="0"/>
          </a:p>
        </p:txBody>
      </p:sp>
      <p:sp>
        <p:nvSpPr>
          <p:cNvPr id="11281" name="Text Box 23"/>
          <p:cNvSpPr txBox="1">
            <a:spLocks noChangeArrowheads="1"/>
          </p:cNvSpPr>
          <p:nvPr/>
        </p:nvSpPr>
        <p:spPr bwMode="auto">
          <a:xfrm>
            <a:off x="2581448" y="4005264"/>
            <a:ext cx="2736503" cy="83438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800" b="1" dirty="0" smtClean="0">
                <a:latin typeface="Arial" charset="0"/>
              </a:rPr>
              <a:t>ЕСТЬ ЛИ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800" b="1" dirty="0" smtClean="0">
                <a:latin typeface="Arial" charset="0"/>
              </a:rPr>
              <a:t>противопоставление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800" b="1" dirty="0" smtClean="0">
                <a:latin typeface="Arial" charset="0"/>
              </a:rPr>
              <a:t>с  «А»</a:t>
            </a:r>
            <a:endParaRPr lang="ru-RU" sz="1800" dirty="0" smtClean="0"/>
          </a:p>
        </p:txBody>
      </p:sp>
      <p:sp>
        <p:nvSpPr>
          <p:cNvPr id="11282" name="Text Box 24"/>
          <p:cNvSpPr txBox="1">
            <a:spLocks noChangeArrowheads="1"/>
          </p:cNvSpPr>
          <p:nvPr/>
        </p:nvSpPr>
        <p:spPr bwMode="auto">
          <a:xfrm>
            <a:off x="5579376" y="4006849"/>
            <a:ext cx="2887166" cy="83279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charset="0"/>
              </a:rPr>
              <a:t>ЕСЛИ НЕТ, замени синонимом без «НЕ»</a:t>
            </a:r>
            <a:endParaRPr lang="ru-RU" dirty="0" smtClean="0"/>
          </a:p>
        </p:txBody>
      </p:sp>
      <p:sp>
        <p:nvSpPr>
          <p:cNvPr id="11283" name="Line 25"/>
          <p:cNvSpPr>
            <a:spLocks noChangeShapeType="1"/>
          </p:cNvSpPr>
          <p:nvPr/>
        </p:nvSpPr>
        <p:spPr bwMode="auto">
          <a:xfrm>
            <a:off x="3949700" y="4810125"/>
            <a:ext cx="1588" cy="406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srgbClr val="000000"/>
              </a:solidFill>
            </a:endParaRPr>
          </a:p>
        </p:txBody>
      </p:sp>
      <p:sp>
        <p:nvSpPr>
          <p:cNvPr id="11284" name="Line 26"/>
          <p:cNvSpPr>
            <a:spLocks noChangeShapeType="1"/>
          </p:cNvSpPr>
          <p:nvPr/>
        </p:nvSpPr>
        <p:spPr bwMode="auto">
          <a:xfrm>
            <a:off x="6718681" y="4810125"/>
            <a:ext cx="1587" cy="406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srgbClr val="000000"/>
              </a:solidFill>
            </a:endParaRPr>
          </a:p>
        </p:txBody>
      </p:sp>
      <p:sp>
        <p:nvSpPr>
          <p:cNvPr id="11285" name="Oval 27"/>
          <p:cNvSpPr>
            <a:spLocks noChangeArrowheads="1"/>
          </p:cNvSpPr>
          <p:nvPr/>
        </p:nvSpPr>
        <p:spPr bwMode="auto">
          <a:xfrm>
            <a:off x="2555776" y="5227638"/>
            <a:ext cx="2630587" cy="115369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srgbClr val="000000"/>
              </a:solidFill>
            </a:endParaRPr>
          </a:p>
        </p:txBody>
      </p:sp>
      <p:sp>
        <p:nvSpPr>
          <p:cNvPr id="11286" name="Oval 28"/>
          <p:cNvSpPr>
            <a:spLocks noChangeArrowheads="1"/>
          </p:cNvSpPr>
          <p:nvPr/>
        </p:nvSpPr>
        <p:spPr bwMode="auto">
          <a:xfrm>
            <a:off x="5564568" y="5227638"/>
            <a:ext cx="2343150" cy="115369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srgbClr val="000000"/>
              </a:solidFill>
            </a:endParaRPr>
          </a:p>
        </p:txBody>
      </p:sp>
      <p:sp>
        <p:nvSpPr>
          <p:cNvPr id="11287" name="Text Box 29"/>
          <p:cNvSpPr txBox="1">
            <a:spLocks noChangeArrowheads="1"/>
          </p:cNvSpPr>
          <p:nvPr/>
        </p:nvSpPr>
        <p:spPr bwMode="auto">
          <a:xfrm>
            <a:off x="3013075" y="5392738"/>
            <a:ext cx="1726009" cy="608012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800" b="1" dirty="0" smtClean="0">
                <a:latin typeface="Arial" charset="0"/>
              </a:rPr>
              <a:t>Пиши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800" b="1" dirty="0" smtClean="0">
                <a:latin typeface="Arial" charset="0"/>
              </a:rPr>
              <a:t>раздельно</a:t>
            </a:r>
            <a:endParaRPr lang="ru-RU" sz="1800" dirty="0" smtClean="0"/>
          </a:p>
        </p:txBody>
      </p:sp>
      <p:sp>
        <p:nvSpPr>
          <p:cNvPr id="11288" name="Text Box 30"/>
          <p:cNvSpPr txBox="1">
            <a:spLocks noChangeArrowheads="1"/>
          </p:cNvSpPr>
          <p:nvPr/>
        </p:nvSpPr>
        <p:spPr bwMode="auto">
          <a:xfrm>
            <a:off x="5991224" y="5429250"/>
            <a:ext cx="1533103" cy="541338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charset="0"/>
              </a:rPr>
              <a:t>Пиши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charset="0"/>
              </a:rPr>
              <a:t>слитно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97079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500858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lang="ru-RU" sz="3600" i="1" dirty="0" smtClean="0">
                <a:solidFill>
                  <a:srgbClr val="FFFF00"/>
                </a:solidFill>
              </a:rPr>
              <a:t>    </a:t>
            </a:r>
            <a:r>
              <a:rPr lang="ru-RU" sz="3600" b="1" i="1" dirty="0" smtClean="0">
                <a:solidFill>
                  <a:srgbClr val="FFFF00"/>
                </a:solidFill>
              </a:rPr>
              <a:t>Списать, раскрывая скобки, вставляя пропущенные буквы.</a:t>
            </a:r>
          </a:p>
          <a:p>
            <a:pPr>
              <a:buNone/>
            </a:pPr>
            <a:endParaRPr lang="ru-RU" sz="3600" b="1" i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rgbClr val="FFFF00"/>
                </a:solidFill>
              </a:rPr>
              <a:t>     </a:t>
            </a:r>
            <a:r>
              <a:rPr lang="ru-RU" sz="3600" b="1" i="1" dirty="0" smtClean="0">
                <a:solidFill>
                  <a:schemeClr val="bg1"/>
                </a:solidFill>
              </a:rPr>
              <a:t>(Не)был в школе, (не)</a:t>
            </a:r>
            <a:r>
              <a:rPr lang="ru-RU" sz="3600" b="1" i="1" dirty="0" err="1" smtClean="0">
                <a:solidFill>
                  <a:schemeClr val="bg1"/>
                </a:solidFill>
              </a:rPr>
              <a:t>настье</a:t>
            </a:r>
            <a:r>
              <a:rPr lang="ru-RU" sz="3600" b="1" i="1" dirty="0" smtClean="0">
                <a:solidFill>
                  <a:schemeClr val="bg1"/>
                </a:solidFill>
              </a:rPr>
              <a:t>,  говорить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bg1"/>
                </a:solidFill>
              </a:rPr>
              <a:t> (не)правду;  (не)внимание, а рассеянность,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bg1"/>
                </a:solidFill>
              </a:rPr>
              <a:t>(не)</a:t>
            </a:r>
            <a:r>
              <a:rPr lang="ru-RU" sz="3600" b="1" i="1" dirty="0" err="1" smtClean="0">
                <a:solidFill>
                  <a:schemeClr val="bg1"/>
                </a:solidFill>
              </a:rPr>
              <a:t>забудка</a:t>
            </a:r>
            <a:r>
              <a:rPr lang="ru-RU" sz="3600" b="1" i="1" dirty="0" smtClean="0">
                <a:solidFill>
                  <a:schemeClr val="bg1"/>
                </a:solidFill>
              </a:rPr>
              <a:t>, проверять (не)знания, почувствовать  (не)</a:t>
            </a:r>
            <a:r>
              <a:rPr lang="ru-RU" sz="3600" b="1" i="1" dirty="0" err="1" smtClean="0">
                <a:solidFill>
                  <a:schemeClr val="bg1"/>
                </a:solidFill>
              </a:rPr>
              <a:t>домогание</a:t>
            </a:r>
            <a:r>
              <a:rPr lang="ru-RU" sz="3600" b="1" i="1" dirty="0" smtClean="0">
                <a:solidFill>
                  <a:schemeClr val="bg1"/>
                </a:solidFill>
              </a:rPr>
              <a:t>, (</a:t>
            </a:r>
            <a:r>
              <a:rPr lang="ru-RU" sz="3600" b="1" i="1" dirty="0" err="1" smtClean="0">
                <a:solidFill>
                  <a:schemeClr val="bg1"/>
                </a:solidFill>
              </a:rPr>
              <a:t>не</a:t>
            </a:r>
            <a:r>
              <a:rPr lang="ru-RU" sz="3600" b="1" i="1" dirty="0" smtClean="0">
                <a:solidFill>
                  <a:schemeClr val="bg1"/>
                </a:solidFill>
              </a:rPr>
              <a:t>)</a:t>
            </a:r>
            <a:r>
              <a:rPr lang="ru-RU" sz="3600" b="1" i="1" dirty="0" err="1" smtClean="0">
                <a:solidFill>
                  <a:schemeClr val="bg1"/>
                </a:solidFill>
              </a:rPr>
              <a:t>навидеть</a:t>
            </a:r>
            <a:r>
              <a:rPr lang="ru-RU" sz="3600" b="1" i="1" dirty="0" smtClean="0">
                <a:solidFill>
                  <a:schemeClr val="bg1"/>
                </a:solidFill>
              </a:rPr>
              <a:t>  (</a:t>
            </a:r>
            <a:r>
              <a:rPr lang="ru-RU" sz="3600" b="1" i="1" dirty="0" err="1" smtClean="0">
                <a:solidFill>
                  <a:schemeClr val="bg1"/>
                </a:solidFill>
              </a:rPr>
              <a:t>не</a:t>
            </a:r>
            <a:r>
              <a:rPr lang="ru-RU" sz="3600" b="1" i="1" dirty="0" smtClean="0">
                <a:solidFill>
                  <a:schemeClr val="bg1"/>
                </a:solidFill>
              </a:rPr>
              <a:t>)вежливость.</a:t>
            </a:r>
            <a:endParaRPr lang="ru-RU" sz="3600" b="1" i="1" dirty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480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</a:rPr>
              <a:t>НЕВЕЖА, НЕВЕЖДА</a:t>
            </a:r>
          </a:p>
          <a:p>
            <a:pPr>
              <a:buNone/>
            </a:pPr>
            <a:r>
              <a:rPr lang="ru-RU" sz="3600" b="1" dirty="0"/>
              <a:t>А народ-то над ним насмехался</a:t>
            </a:r>
            <a:r>
              <a:rPr lang="ru-RU" sz="3600" b="1" dirty="0" smtClean="0"/>
              <a:t>:</a:t>
            </a:r>
          </a:p>
          <a:p>
            <a:pPr>
              <a:buNone/>
            </a:pPr>
            <a:r>
              <a:rPr lang="ru-RU" sz="3600" b="1" dirty="0" smtClean="0"/>
              <a:t>«</a:t>
            </a:r>
            <a:r>
              <a:rPr lang="ru-RU" sz="3600" b="1" dirty="0"/>
              <a:t>Поделом тебе, старый невежа» </a:t>
            </a:r>
            <a:r>
              <a:rPr lang="ru-RU" sz="3600" b="1" dirty="0" smtClean="0"/>
              <a:t>           </a:t>
            </a:r>
          </a:p>
          <a:p>
            <a:pPr>
              <a:buNone/>
            </a:pPr>
            <a:r>
              <a:rPr lang="ru-RU" sz="3600" b="1" dirty="0">
                <a:solidFill>
                  <a:srgbClr val="00B050"/>
                </a:solidFill>
              </a:rPr>
              <a:t> </a:t>
            </a:r>
            <a:r>
              <a:rPr lang="ru-RU" sz="3600" b="1" dirty="0" smtClean="0">
                <a:solidFill>
                  <a:srgbClr val="00B050"/>
                </a:solidFill>
              </a:rPr>
              <a:t>                                               </a:t>
            </a:r>
            <a:r>
              <a:rPr lang="ru-RU" sz="2800" b="1" dirty="0" smtClean="0">
                <a:solidFill>
                  <a:srgbClr val="00B050"/>
                </a:solidFill>
              </a:rPr>
              <a:t>(</a:t>
            </a:r>
            <a:r>
              <a:rPr lang="ru-RU" sz="2800" b="1" dirty="0" err="1">
                <a:solidFill>
                  <a:srgbClr val="00B050"/>
                </a:solidFill>
              </a:rPr>
              <a:t>А.С.Пушкин</a:t>
            </a:r>
            <a:r>
              <a:rPr lang="ru-RU" sz="2800" b="1" dirty="0" smtClean="0">
                <a:solidFill>
                  <a:srgbClr val="00B050"/>
                </a:solidFill>
              </a:rPr>
              <a:t>)</a:t>
            </a:r>
          </a:p>
          <a:p>
            <a:pPr>
              <a:buNone/>
            </a:pPr>
            <a:endParaRPr lang="ru-RU" sz="3600" b="1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3600" b="1" dirty="0"/>
              <a:t>Он в музыке полный невежда.</a:t>
            </a:r>
            <a:endParaRPr lang="ru-RU" sz="3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715148"/>
          </a:xfrm>
        </p:spPr>
        <p:txBody>
          <a:bodyPr/>
          <a:lstStyle/>
          <a:p>
            <a:pPr>
              <a:buNone/>
            </a:pPr>
            <a:r>
              <a:rPr lang="ru-RU" sz="3600" b="1" i="1" dirty="0" smtClean="0">
                <a:solidFill>
                  <a:srgbClr val="FFFF00"/>
                </a:solidFill>
              </a:rPr>
              <a:t>    Развиваем </a:t>
            </a:r>
            <a:r>
              <a:rPr lang="ru-RU" sz="3600" b="1" i="1" dirty="0">
                <a:solidFill>
                  <a:srgbClr val="FFFF00"/>
                </a:solidFill>
              </a:rPr>
              <a:t>словарный запас! </a:t>
            </a:r>
            <a:r>
              <a:rPr lang="ru-RU" sz="3600" b="1" i="1" dirty="0" smtClean="0">
                <a:solidFill>
                  <a:srgbClr val="FFFF00"/>
                </a:solidFill>
              </a:rPr>
              <a:t> Замените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FFFF00"/>
                </a:solidFill>
              </a:rPr>
              <a:t>иноязычные </a:t>
            </a:r>
            <a:r>
              <a:rPr lang="ru-RU" sz="3600" b="1" i="1" dirty="0">
                <a:solidFill>
                  <a:srgbClr val="FFFF00"/>
                </a:solidFill>
              </a:rPr>
              <a:t>слова русскими.</a:t>
            </a:r>
            <a:endParaRPr lang="ru-RU" sz="3600" b="1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Аналогия</a:t>
            </a:r>
            <a:r>
              <a:rPr lang="ru-RU" b="1" dirty="0">
                <a:solidFill>
                  <a:schemeClr val="bg1"/>
                </a:solidFill>
              </a:rPr>
              <a:t>, абстрактный, гипотеза, ресурсы, архитектор, кашне, кашпо.</a:t>
            </a:r>
          </a:p>
          <a:p>
            <a:pPr>
              <a:buNone/>
            </a:pPr>
            <a:endParaRPr lang="ru-RU" b="1" i="1" dirty="0" smtClean="0">
              <a:solidFill>
                <a:srgbClr val="FF00FF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FF00FF"/>
                </a:solidFill>
              </a:rPr>
              <a:t>    </a:t>
            </a:r>
            <a:r>
              <a:rPr lang="ru-RU" b="1" i="1" u="sng" dirty="0" smtClean="0">
                <a:solidFill>
                  <a:srgbClr val="FF00FF"/>
                </a:solidFill>
              </a:rPr>
              <a:t>Слова </a:t>
            </a:r>
            <a:r>
              <a:rPr lang="ru-RU" b="1" i="1" u="sng" dirty="0">
                <a:solidFill>
                  <a:srgbClr val="FF00FF"/>
                </a:solidFill>
              </a:rPr>
              <a:t>для справок</a:t>
            </a:r>
            <a:r>
              <a:rPr lang="ru-RU" b="1" u="sng" dirty="0">
                <a:solidFill>
                  <a:srgbClr val="FF00FF"/>
                </a:solidFill>
              </a:rPr>
              <a:t>: </a:t>
            </a:r>
            <a:r>
              <a:rPr lang="ru-RU" b="1" u="sng" dirty="0" smtClean="0">
                <a:solidFill>
                  <a:srgbClr val="FF00FF"/>
                </a:solidFill>
              </a:rPr>
              <a:t> </a:t>
            </a:r>
            <a:r>
              <a:rPr lang="ru-RU" b="1" dirty="0" smtClean="0">
                <a:solidFill>
                  <a:srgbClr val="FF00FF"/>
                </a:solidFill>
              </a:rPr>
              <a:t>ваза</a:t>
            </a:r>
            <a:r>
              <a:rPr lang="ru-RU" b="1" dirty="0">
                <a:solidFill>
                  <a:srgbClr val="FF00FF"/>
                </a:solidFill>
              </a:rPr>
              <a:t>, шарф, сходство, отвлеченный, зодчий, средства, предположение.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852936"/>
            <a:ext cx="30734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5" y="1196752"/>
            <a:ext cx="47525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FFFF"/>
                </a:solidFill>
              </a:rPr>
              <a:t>Домашнее задание:  п.43, упр. 243</a:t>
            </a:r>
          </a:p>
        </p:txBody>
      </p:sp>
    </p:spTree>
    <p:extLst>
      <p:ext uri="{BB962C8B-B14F-4D97-AF65-F5344CB8AC3E}">
        <p14:creationId xmlns:p14="http://schemas.microsoft.com/office/powerpoint/2010/main" val="20569891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астель">
  <a:themeElements>
    <a:clrScheme name="Пастель 9">
      <a:dk1>
        <a:srgbClr val="000000"/>
      </a:dk1>
      <a:lt1>
        <a:srgbClr val="99FF66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CAFFB8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9">
        <a:dk1>
          <a:srgbClr val="000000"/>
        </a:dk1>
        <a:lt1>
          <a:srgbClr val="99FF66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CAFFB8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208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Пастель</vt:lpstr>
      <vt:lpstr>Синтаксический разбор предложения.</vt:lpstr>
      <vt:lpstr>Презентация PowerPoint</vt:lpstr>
      <vt:lpstr> И волны, и суша покорны тебе; завидует недруг столь дивной судьбе. (А.С.Пушкин)  Вновь наступило ненастье. Не имя красит человека, а человек имя. (Пословица)  О край дождей и непогоды, кочующая тишина… (С.Есенин)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Нара</cp:lastModifiedBy>
  <cp:revision>20</cp:revision>
  <dcterms:created xsi:type="dcterms:W3CDTF">2007-10-15T20:30:25Z</dcterms:created>
  <dcterms:modified xsi:type="dcterms:W3CDTF">2013-05-20T20:13:13Z</dcterms:modified>
</cp:coreProperties>
</file>