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76" autoAdjust="0"/>
  </p:normalViewPr>
  <p:slideViewPr>
    <p:cSldViewPr>
      <p:cViewPr varScale="1">
        <p:scale>
          <a:sx n="104" d="100"/>
          <a:sy n="104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82AD-959C-4F64-A9E4-09FC4CD606DB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74DA-28EF-43B8-B72D-888FE7C21F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"/>
            <a:ext cx="8858312" cy="1285859"/>
          </a:xfrm>
        </p:spPr>
        <p:txBody>
          <a:bodyPr>
            <a:normAutofit fontScale="90000"/>
          </a:bodyPr>
          <a:lstStyle/>
          <a:p>
            <a:r>
              <a:rPr lang="ru-RU" b="1" i="1" u="sng" dirty="0">
                <a:solidFill>
                  <a:srgbClr val="0070C0"/>
                </a:solidFill>
              </a:rPr>
              <a:t>Тема: «Словосочетание». </a:t>
            </a:r>
            <a:r>
              <a:rPr lang="ru-RU" b="1" i="1" dirty="0">
                <a:solidFill>
                  <a:srgbClr val="0070C0"/>
                </a:solidFill>
              </a:rPr>
              <a:t/>
            </a:r>
            <a:br>
              <a:rPr lang="ru-RU" b="1" i="1" dirty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5929354"/>
          </a:xfrm>
        </p:spPr>
        <p:txBody>
          <a:bodyPr/>
          <a:lstStyle/>
          <a:p>
            <a:pPr lvl="0" algn="l"/>
            <a:endParaRPr lang="ru-RU" b="1" dirty="0" smtClean="0">
              <a:solidFill>
                <a:srgbClr val="C00000"/>
              </a:solidFill>
            </a:endParaRPr>
          </a:p>
          <a:p>
            <a:pPr lvl="0" algn="l"/>
            <a:endParaRPr lang="ru-RU" b="1" dirty="0">
              <a:solidFill>
                <a:srgbClr val="C00000"/>
              </a:solidFill>
            </a:endParaRPr>
          </a:p>
          <a:p>
            <a:pPr lvl="0" algn="l"/>
            <a:r>
              <a:rPr lang="ru-RU" b="1" i="1" u="sng" dirty="0" smtClean="0">
                <a:solidFill>
                  <a:srgbClr val="C00000"/>
                </a:solidFill>
              </a:rPr>
              <a:t>Цель урока: </a:t>
            </a:r>
            <a:r>
              <a:rPr lang="ru-RU" i="1" u="sng" dirty="0" smtClean="0"/>
              <a:t> </a:t>
            </a:r>
          </a:p>
          <a:p>
            <a:pPr lvl="0" algn="l"/>
            <a:r>
              <a:rPr lang="ru-RU" b="1" i="1" dirty="0" smtClean="0">
                <a:solidFill>
                  <a:schemeClr val="tx1"/>
                </a:solidFill>
              </a:rPr>
              <a:t>совершенствовать </a:t>
            </a:r>
            <a:r>
              <a:rPr lang="ru-RU" b="1" i="1" dirty="0">
                <a:solidFill>
                  <a:schemeClr val="tx1"/>
                </a:solidFill>
              </a:rPr>
              <a:t>навыки различия </a:t>
            </a:r>
            <a:r>
              <a:rPr lang="ru-RU" b="1" i="1" dirty="0" smtClean="0">
                <a:solidFill>
                  <a:schemeClr val="tx1"/>
                </a:solidFill>
              </a:rPr>
              <a:t>                                                                                              словосочетания </a:t>
            </a:r>
            <a:r>
              <a:rPr lang="ru-RU" b="1" i="1" dirty="0">
                <a:solidFill>
                  <a:schemeClr val="tx1"/>
                </a:solidFill>
              </a:rPr>
              <a:t>от </a:t>
            </a:r>
            <a:r>
              <a:rPr lang="ru-RU" b="1" i="1" dirty="0" smtClean="0">
                <a:solidFill>
                  <a:schemeClr val="tx1"/>
                </a:solidFill>
              </a:rPr>
              <a:t>предложения; выработка умения  устанавливать   смысловую  </a:t>
            </a:r>
            <a:r>
              <a:rPr lang="ru-RU" b="1" i="1" dirty="0">
                <a:solidFill>
                  <a:schemeClr val="tx1"/>
                </a:solidFill>
              </a:rPr>
              <a:t>и грамматическую связь в словосочетании.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85728"/>
            <a:ext cx="7572428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Очень </a:t>
            </a:r>
            <a:r>
              <a:rPr lang="ru-RU" b="1" i="1" dirty="0"/>
              <a:t>– </a:t>
            </a:r>
            <a:r>
              <a:rPr lang="ru-RU" b="1" i="1" dirty="0" err="1"/>
              <a:t>очень</a:t>
            </a:r>
            <a:r>
              <a:rPr lang="ru-RU" b="1" i="1" dirty="0"/>
              <a:t> странный вид:</a:t>
            </a:r>
            <a:br>
              <a:rPr lang="ru-RU" b="1" i="1" dirty="0"/>
            </a:br>
            <a:r>
              <a:rPr lang="ru-RU" b="1" i="1" dirty="0"/>
              <a:t>Речка за окном горит,</a:t>
            </a:r>
            <a:br>
              <a:rPr lang="ru-RU" b="1" i="1" dirty="0"/>
            </a:br>
            <a:r>
              <a:rPr lang="ru-RU" b="1" i="1" dirty="0"/>
              <a:t>Чей-то дом хвостом виляет,</a:t>
            </a:r>
            <a:br>
              <a:rPr lang="ru-RU" b="1" i="1" dirty="0"/>
            </a:br>
            <a:r>
              <a:rPr lang="ru-RU" b="1" i="1" dirty="0"/>
              <a:t>Песик из ружья стреляет,</a:t>
            </a:r>
            <a:br>
              <a:rPr lang="ru-RU" b="1" i="1" dirty="0"/>
            </a:br>
            <a:r>
              <a:rPr lang="ru-RU" b="1" i="1" dirty="0"/>
              <a:t>Мальчик чуть не слопал мышку.</a:t>
            </a:r>
          </a:p>
          <a:p>
            <a:pPr>
              <a:buNone/>
            </a:pPr>
            <a:r>
              <a:rPr lang="ru-RU" b="1" i="1" dirty="0" smtClean="0"/>
              <a:t>    Кот </a:t>
            </a:r>
            <a:r>
              <a:rPr lang="ru-RU" b="1" i="1" dirty="0"/>
              <a:t>в очках читает книжку.</a:t>
            </a:r>
            <a:br>
              <a:rPr lang="ru-RU" b="1" i="1" dirty="0"/>
            </a:br>
            <a:r>
              <a:rPr lang="ru-RU" b="1" i="1" dirty="0"/>
              <a:t>Старый дед влетел в окно,</a:t>
            </a:r>
            <a:br>
              <a:rPr lang="ru-RU" b="1" i="1" dirty="0"/>
            </a:br>
            <a:r>
              <a:rPr lang="ru-RU" b="1" i="1" dirty="0"/>
              <a:t>Воробей схватил зерно</a:t>
            </a:r>
            <a:br>
              <a:rPr lang="ru-RU" b="1" i="1" dirty="0"/>
            </a:br>
            <a:r>
              <a:rPr lang="ru-RU" b="1" i="1" dirty="0"/>
              <a:t>Да как крикнет, улетая:</a:t>
            </a:r>
            <a:br>
              <a:rPr lang="ru-RU" b="1" i="1" dirty="0"/>
            </a:br>
            <a:r>
              <a:rPr lang="ru-RU" b="1" i="1" dirty="0"/>
              <a:t>– Вот что значит запятая!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474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Знаки препинания 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Роль знаков препинания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Пунктуационные знаки завершения:</a:t>
                      </a:r>
                      <a:b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точка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вопросительный 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знак</a:t>
                      </a:r>
                      <a:b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восклицательный </a:t>
                      </a: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знак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Завершение предложений в тексте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Виды </a:t>
            </a:r>
            <a:r>
              <a:rPr lang="ru-RU" b="1" i="1" dirty="0"/>
              <a:t>словосочетаний по строению </a:t>
            </a:r>
            <a:endParaRPr lang="ru-RU" b="1" i="1" dirty="0" smtClean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1. На какое слово надо обратить внимание,  когда мы делим словосочетания на группы по строению?</a:t>
            </a:r>
          </a:p>
          <a:p>
            <a:pPr>
              <a:buNone/>
            </a:pPr>
            <a:r>
              <a:rPr lang="ru-RU" b="1" i="1" dirty="0" smtClean="0"/>
              <a:t>2. Что мы должны знать о главном слове?</a:t>
            </a:r>
          </a:p>
          <a:p>
            <a:pPr>
              <a:buNone/>
            </a:pPr>
            <a:r>
              <a:rPr lang="ru-RU" b="1" i="1" dirty="0" smtClean="0"/>
              <a:t>3. По какому признаку делятся словосочетания на виды?</a:t>
            </a:r>
            <a:endParaRPr lang="ru-RU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857232"/>
          <a:ext cx="8643998" cy="215900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321999"/>
                <a:gridCol w="4321999"/>
              </a:tblGrid>
              <a:tr h="1214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i="1" dirty="0">
                          <a:latin typeface="Times New Roman"/>
                          <a:ea typeface="Times New Roman"/>
                          <a:cs typeface="Times New Roman"/>
                        </a:rPr>
                        <a:t>Именные </a:t>
                      </a:r>
                      <a:endParaRPr lang="ru-RU" sz="4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i="1" dirty="0">
                          <a:latin typeface="Times New Roman"/>
                          <a:ea typeface="Times New Roman"/>
                          <a:cs typeface="Times New Roman"/>
                        </a:rPr>
                        <a:t>Глагольные</a:t>
                      </a:r>
                      <a:endParaRPr lang="ru-RU" sz="44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9445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357982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>
                <a:solidFill>
                  <a:srgbClr val="00B050"/>
                </a:solidFill>
              </a:rPr>
              <a:t>Виды именных словосочетаний.</a:t>
            </a:r>
            <a:endParaRPr lang="ru-RU" sz="40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142985"/>
          <a:ext cx="8572560" cy="216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624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Прилагательное + существительное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>
                          <a:latin typeface="Times New Roman"/>
                          <a:ea typeface="Times New Roman"/>
                          <a:cs typeface="Times New Roman"/>
                        </a:rPr>
                        <a:t>Существительное + существительное</a:t>
                      </a:r>
                      <a:endParaRPr lang="ru-RU" sz="3200" b="1" i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46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На зеркальной воде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1" dirty="0">
                          <a:latin typeface="Times New Roman"/>
                          <a:ea typeface="Times New Roman"/>
                          <a:cs typeface="Times New Roman"/>
                        </a:rPr>
                        <a:t>На зелени дерев</a:t>
                      </a:r>
                      <a:endParaRPr lang="ru-RU" sz="32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3571876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Мелькает желтый лист на зелени дерев,</a:t>
            </a:r>
            <a:b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Работу кончил серп на нивах золотистых,</a:t>
            </a:r>
            <a:b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покраснел уже вдали ковер лугов,</a:t>
            </a:r>
            <a:b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зрелые плоды висят в садах тенистых.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002060"/>
                </a:solidFill>
              </a:rPr>
              <a:t>                                                                      И.Греков</a:t>
            </a:r>
            <a:r>
              <a:rPr lang="ru-RU" sz="3200" b="1" i="1" dirty="0">
                <a:solidFill>
                  <a:srgbClr val="002060"/>
                </a:solidFill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ctr">
              <a:buNone/>
            </a:pPr>
            <a:r>
              <a:rPr lang="ru-RU" sz="4000" b="1" u="sng" dirty="0">
                <a:solidFill>
                  <a:srgbClr val="00B050"/>
                </a:solidFill>
              </a:rPr>
              <a:t>Виды глагольных словосочетаний</a:t>
            </a:r>
            <a:endParaRPr lang="ru-RU" sz="40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142984"/>
          <a:ext cx="8215402" cy="20070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07701"/>
                <a:gridCol w="4107701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Глагол + существительное</a:t>
                      </a:r>
                      <a:endParaRPr lang="ru-RU" sz="3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i="1" dirty="0">
                          <a:latin typeface="Times New Roman"/>
                          <a:ea typeface="Times New Roman"/>
                          <a:cs typeface="Times New Roman"/>
                        </a:rPr>
                        <a:t>Глагол + наречие</a:t>
                      </a:r>
                      <a:endParaRPr lang="ru-RU" sz="3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</a:tr>
              <a:tr h="50686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3357562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оврагам, по обрывам,</a:t>
            </a:r>
            <a:b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Через пальцы ивняка</a:t>
            </a:r>
            <a:b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Льется тихо и пугливо</a:t>
            </a:r>
            <a:b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4000" b="1" i="1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Желтолистая</a:t>
            </a: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река.</a:t>
            </a:r>
            <a:endParaRPr kumimoji="0" lang="ru-RU" sz="40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М.Исаковский.</a:t>
            </a:r>
            <a:endParaRPr kumimoji="0" lang="ru-RU" sz="4000" b="1" i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FF00"/>
                </a:solidFill>
              </a:rPr>
              <a:t>Физкультминутка. </a:t>
            </a:r>
            <a:endParaRPr lang="ru-RU" sz="4000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</a:rPr>
              <a:t>             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 – подняться, потянуться.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Два – согнуться, разогнуться.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Три – в ладони три хлопка,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головою три кивка.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На четыре – руки шире,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Пять – руками помахать.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Шесть – на месте повернуться.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Семь – притопнуть, поскакать.</a:t>
            </a:r>
            <a:b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Восемь – тихо помолчать.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/>
          <a:lstStyle/>
          <a:p>
            <a:pPr>
              <a:buNone/>
            </a:pPr>
            <a:endParaRPr lang="ru-RU" b="1" u="sng" dirty="0" smtClean="0"/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Итог урока:</a:t>
            </a:r>
            <a:endParaRPr lang="ru-RU" sz="3600" b="1" i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– </a:t>
            </a:r>
            <a:r>
              <a:rPr lang="ru-RU" sz="3600" b="1" i="1" dirty="0">
                <a:solidFill>
                  <a:srgbClr val="C00000"/>
                </a:solidFill>
              </a:rPr>
              <a:t>Сделайте основные выводы по теме сегодняшнего </a:t>
            </a:r>
            <a:r>
              <a:rPr lang="ru-RU" sz="3600" b="1" i="1" dirty="0" smtClean="0">
                <a:solidFill>
                  <a:srgbClr val="C00000"/>
                </a:solidFill>
              </a:rPr>
              <a:t>урока.</a:t>
            </a:r>
          </a:p>
          <a:p>
            <a:pPr>
              <a:buNone/>
            </a:pPr>
            <a:endParaRPr lang="ru-RU" b="1" i="1" dirty="0">
              <a:solidFill>
                <a:srgbClr val="C000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i="1" dirty="0" smtClean="0">
                <a:solidFill>
                  <a:srgbClr val="00B050"/>
                </a:solidFill>
              </a:rPr>
              <a:t>Домашнее задание: п. 26 выучить,     упр. 131</a:t>
            </a:r>
            <a:endParaRPr lang="ru-RU" sz="4000" b="1" i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286388"/>
            <a:ext cx="135732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161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Тема: «Словосочетание».  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Z@VеTнЫй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«Словосочетание».  </dc:title>
  <dc:creator>MC_VOLY</dc:creator>
  <cp:lastModifiedBy>Нара</cp:lastModifiedBy>
  <cp:revision>8</cp:revision>
  <dcterms:created xsi:type="dcterms:W3CDTF">2009-10-01T19:21:04Z</dcterms:created>
  <dcterms:modified xsi:type="dcterms:W3CDTF">2013-05-16T15:23:15Z</dcterms:modified>
</cp:coreProperties>
</file>