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59" r:id="rId6"/>
    <p:sldId id="266" r:id="rId7"/>
    <p:sldId id="267" r:id="rId8"/>
    <p:sldId id="262" r:id="rId9"/>
    <p:sldId id="261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6AD"/>
    <a:srgbClr val="00FF00"/>
    <a:srgbClr val="F97E4D"/>
    <a:srgbClr val="E048D5"/>
    <a:srgbClr val="DB2DCF"/>
    <a:srgbClr val="13909D"/>
    <a:srgbClr val="961A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6A95-96FA-45A1-9C1E-8A6EED81BE1E}" type="datetimeFigureOut">
              <a:rPr lang="ru-RU" smtClean="0"/>
              <a:pPr/>
              <a:t>16.10.2007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04A6-F181-406A-9714-659001FB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Апрель </a:t>
            </a:r>
            <a:r>
              <a:rPr lang="ru-RU" b="1" dirty="0">
                <a:solidFill>
                  <a:schemeClr val="bg1"/>
                </a:solidFill>
              </a:rPr>
              <a:t>– настоящий в..долей</a:t>
            </a:r>
            <a:r>
              <a:rPr lang="ru-RU" b="1" baseline="30000" dirty="0">
                <a:solidFill>
                  <a:schemeClr val="bg1"/>
                </a:solidFill>
              </a:rPr>
              <a:t>4</a:t>
            </a:r>
            <a:r>
              <a:rPr lang="ru-RU" b="1" dirty="0">
                <a:solidFill>
                  <a:schemeClr val="bg1"/>
                </a:solidFill>
              </a:rPr>
              <a:t>. Заиграли талой водой </a:t>
            </a:r>
            <a:r>
              <a:rPr lang="ru-RU" b="1" dirty="0" err="1">
                <a:solidFill>
                  <a:schemeClr val="bg1"/>
                </a:solidFill>
              </a:rPr>
              <a:t>овра</a:t>
            </a:r>
            <a:r>
              <a:rPr lang="ru-RU" b="1" dirty="0">
                <a:solidFill>
                  <a:schemeClr val="bg1"/>
                </a:solidFill>
              </a:rPr>
              <a:t>..</a:t>
            </a:r>
            <a:r>
              <a:rPr lang="ru-RU" b="1" dirty="0" err="1">
                <a:solidFill>
                  <a:schemeClr val="bg1"/>
                </a:solidFill>
              </a:rPr>
              <a:t>ки</a:t>
            </a:r>
            <a:r>
              <a:rPr lang="ru-RU" b="1" dirty="0">
                <a:solidFill>
                  <a:schemeClr val="bg1"/>
                </a:solidFill>
              </a:rPr>
              <a:t>. Моросит на снег </a:t>
            </a:r>
            <a:r>
              <a:rPr lang="ru-RU" b="1" baseline="30000" dirty="0">
                <a:solidFill>
                  <a:schemeClr val="bg1"/>
                </a:solidFill>
              </a:rPr>
              <a:t>3</a:t>
            </a:r>
            <a:r>
              <a:rPr lang="ru-RU" b="1" dirty="0">
                <a:solidFill>
                  <a:schemeClr val="bg1"/>
                </a:solidFill>
              </a:rPr>
              <a:t>первый весенний</a:t>
            </a:r>
            <a:r>
              <a:rPr lang="ru-RU" b="1" baseline="30000" dirty="0">
                <a:solidFill>
                  <a:schemeClr val="bg1"/>
                </a:solidFill>
              </a:rPr>
              <a:t>3</a:t>
            </a:r>
            <a:r>
              <a:rPr lang="ru-RU" b="1" dirty="0">
                <a:solidFill>
                  <a:schemeClr val="bg1"/>
                </a:solidFill>
              </a:rPr>
              <a:t> дождик. </a:t>
            </a:r>
            <a:r>
              <a:rPr lang="ru-RU" b="1" dirty="0" err="1">
                <a:solidFill>
                  <a:schemeClr val="bg1"/>
                </a:solidFill>
              </a:rPr>
              <a:t>Шир</a:t>
            </a:r>
            <a:r>
              <a:rPr lang="ru-RU" b="1" dirty="0">
                <a:solidFill>
                  <a:schemeClr val="bg1"/>
                </a:solidFill>
              </a:rPr>
              <a:t>..ко </a:t>
            </a:r>
            <a:r>
              <a:rPr lang="ru-RU" b="1" dirty="0" err="1">
                <a:solidFill>
                  <a:schemeClr val="bg1"/>
                </a:solidFill>
              </a:rPr>
              <a:t>ра</a:t>
            </a:r>
            <a:r>
              <a:rPr lang="ru-RU" b="1" dirty="0">
                <a:solidFill>
                  <a:schemeClr val="bg1"/>
                </a:solidFill>
              </a:rPr>
              <a:t>..лились лужи и разводья в низинах. Трогают..</a:t>
            </a:r>
            <a:r>
              <a:rPr lang="ru-RU" b="1" dirty="0" err="1">
                <a:solidFill>
                  <a:schemeClr val="bg1"/>
                </a:solidFill>
              </a:rPr>
              <a:t>ся</a:t>
            </a:r>
            <a:r>
              <a:rPr lang="ru-RU" b="1" dirty="0">
                <a:solidFill>
                  <a:schemeClr val="bg1"/>
                </a:solidFill>
              </a:rPr>
              <a:t> вешние воды. Идет лед.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 </a:t>
            </a:r>
          </a:p>
          <a:p>
            <a:pPr lvl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1. Вставить </a:t>
            </a:r>
            <a:r>
              <a:rPr lang="ru-RU" b="1" i="1" dirty="0">
                <a:solidFill>
                  <a:schemeClr val="bg1"/>
                </a:solidFill>
              </a:rPr>
              <a:t>пропущенные орфограммы.</a:t>
            </a:r>
            <a:endParaRPr lang="ru-RU" b="1" dirty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2. Синтаксический </a:t>
            </a:r>
            <a:r>
              <a:rPr lang="ru-RU" b="1" i="1" dirty="0">
                <a:solidFill>
                  <a:schemeClr val="bg1"/>
                </a:solidFill>
              </a:rPr>
              <a:t>разбор предложения.</a:t>
            </a:r>
            <a:endParaRPr lang="ru-RU" b="1" dirty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3. Морфологический </a:t>
            </a:r>
            <a:r>
              <a:rPr lang="ru-RU" b="1" i="1" dirty="0">
                <a:solidFill>
                  <a:schemeClr val="bg1"/>
                </a:solidFill>
              </a:rPr>
              <a:t>разбор слов.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Домашнее задание.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П. 112, упр. 647, слова на стр. 240-256 выучить.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714620"/>
            <a:ext cx="1857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500" dirty="0" smtClean="0">
                <a:solidFill>
                  <a:schemeClr val="bg1"/>
                </a:solidFill>
              </a:rPr>
              <a:t>      </a:t>
            </a:r>
            <a:endParaRPr lang="ru-RU" i="1" dirty="0" smtClean="0"/>
          </a:p>
          <a:p>
            <a:pPr>
              <a:buNone/>
            </a:pPr>
            <a:r>
              <a:rPr lang="ru-RU" sz="9600" b="1" i="1" dirty="0" smtClean="0"/>
              <a:t>- Какие слова в данном тексте несут основную смысловую нагрузку?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                                                     </a:t>
            </a:r>
            <a:r>
              <a:rPr lang="ru-RU" sz="9600" b="1" dirty="0" smtClean="0">
                <a:solidFill>
                  <a:srgbClr val="00B050"/>
                </a:solidFill>
              </a:rPr>
              <a:t>(глаголы)</a:t>
            </a:r>
          </a:p>
          <a:p>
            <a:pPr>
              <a:buNone/>
            </a:pPr>
            <a:r>
              <a:rPr lang="ru-RU" sz="9600" b="1" dirty="0" smtClean="0"/>
              <a:t>- </a:t>
            </a:r>
            <a:r>
              <a:rPr lang="ru-RU" sz="9600" b="1" i="1" dirty="0" smtClean="0"/>
              <a:t>Запишите глаголы, состав которых соответствует данным схемам: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                                                   ; </a:t>
            </a:r>
          </a:p>
          <a:p>
            <a:pPr>
              <a:buNone/>
            </a:pPr>
            <a:r>
              <a:rPr lang="ru-RU" sz="9600" b="1" dirty="0" smtClean="0"/>
              <a:t>                                                    </a:t>
            </a:r>
            <a:r>
              <a:rPr lang="ru-RU" sz="9600" b="1" dirty="0" smtClean="0">
                <a:solidFill>
                  <a:srgbClr val="00B050"/>
                </a:solidFill>
              </a:rPr>
              <a:t>(заиграл)</a:t>
            </a:r>
          </a:p>
          <a:p>
            <a:pPr>
              <a:buNone/>
            </a:pPr>
            <a:r>
              <a:rPr lang="ru-RU" sz="9600" b="1" dirty="0" smtClean="0"/>
              <a:t>                                   ; </a:t>
            </a:r>
          </a:p>
          <a:p>
            <a:pPr>
              <a:buNone/>
            </a:pPr>
            <a:r>
              <a:rPr lang="ru-RU" sz="9600" b="1" dirty="0" smtClean="0"/>
              <a:t>                                                    </a:t>
            </a:r>
            <a:r>
              <a:rPr lang="ru-RU" sz="9600" b="1" dirty="0" smtClean="0">
                <a:solidFill>
                  <a:srgbClr val="00B050"/>
                </a:solidFill>
              </a:rPr>
              <a:t>(трогаются)</a:t>
            </a:r>
          </a:p>
          <a:p>
            <a:pPr>
              <a:buNone/>
            </a:pPr>
            <a:r>
              <a:rPr lang="ru-RU" sz="9600" b="1" dirty="0" smtClean="0"/>
              <a:t> - </a:t>
            </a:r>
            <a:r>
              <a:rPr lang="ru-RU" sz="9600" b="1" i="1" dirty="0" smtClean="0"/>
              <a:t>На какие вопросы отвечают эти глаголы?</a:t>
            </a:r>
            <a:endParaRPr lang="ru-RU" sz="9600" b="1" dirty="0" smtClean="0"/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 - </a:t>
            </a:r>
            <a:r>
              <a:rPr lang="ru-RU" sz="9600" b="1" i="1" dirty="0" smtClean="0"/>
              <a:t>Какой из глаголов обозначает законченность действия?</a:t>
            </a:r>
            <a:endParaRPr lang="ru-RU" sz="9600" b="1" dirty="0" smtClean="0"/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- </a:t>
            </a:r>
            <a:r>
              <a:rPr lang="ru-RU" sz="9600" b="1" i="1" dirty="0" smtClean="0"/>
              <a:t>Какой из глаголов обозначает незаконченность действия?</a:t>
            </a:r>
            <a:endParaRPr lang="ru-RU" sz="9600" b="1" dirty="0" smtClean="0"/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- </a:t>
            </a:r>
            <a:r>
              <a:rPr lang="ru-RU" sz="9600" b="1" i="1" dirty="0" smtClean="0"/>
              <a:t>Надпишите над глаголами вид: совершенный вид – несовершенный вид.</a:t>
            </a:r>
            <a:r>
              <a:rPr lang="ru-RU" sz="2800" dirty="0" smtClean="0"/>
              <a:t>  </a:t>
            </a:r>
            <a:r>
              <a:rPr lang="ru-RU" sz="9600" b="1" i="1" dirty="0" smtClean="0"/>
              <a:t>Укажите в данном тексте все глаголы совершенного и несовершенного вида.</a:t>
            </a:r>
            <a:endParaRPr lang="ru-RU" sz="9600" b="1" dirty="0" smtClean="0"/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 </a:t>
            </a:r>
            <a:endParaRPr lang="ru-RU" sz="9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1472" y="2000240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000100" y="2071678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19483641">
            <a:off x="1042737" y="1971440"/>
            <a:ext cx="914400" cy="914400"/>
          </a:xfrm>
          <a:prstGeom prst="arc">
            <a:avLst>
              <a:gd name="adj1" fmla="val 16200000"/>
              <a:gd name="adj2" fmla="val 202259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2143108" y="1928802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928794" y="1928802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2428860" y="1928802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2643174" y="1928802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AutoShape 9"/>
          <p:cNvSpPr>
            <a:spLocks noChangeShapeType="1"/>
          </p:cNvSpPr>
          <p:nvPr/>
        </p:nvSpPr>
        <p:spPr bwMode="auto">
          <a:xfrm flipV="1">
            <a:off x="1492250" y="619125"/>
            <a:ext cx="127000" cy="1317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000364" y="1928802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 flipV="1">
            <a:off x="1071538" y="2571744"/>
            <a:ext cx="198438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1285852" y="2571744"/>
            <a:ext cx="214314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 flipV="1">
            <a:off x="2000232" y="2571744"/>
            <a:ext cx="198438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>
            <a:off x="2214546" y="2571744"/>
            <a:ext cx="214314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Дуга 53"/>
          <p:cNvSpPr/>
          <p:nvPr/>
        </p:nvSpPr>
        <p:spPr>
          <a:xfrm rot="17071401">
            <a:off x="610552" y="2610824"/>
            <a:ext cx="357190" cy="357190"/>
          </a:xfrm>
          <a:prstGeom prst="arc">
            <a:avLst>
              <a:gd name="adj1" fmla="val 16200000"/>
              <a:gd name="adj2" fmla="val 37628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1571604" y="2571744"/>
            <a:ext cx="357190" cy="357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dirty="0">
                <a:solidFill>
                  <a:schemeClr val="bg1"/>
                </a:solidFill>
              </a:rPr>
              <a:t>Тема урока: "Совершенный и несовершенный виды глагола"</a:t>
            </a:r>
            <a:r>
              <a:rPr lang="ru-RU" sz="5300" i="1" dirty="0">
                <a:solidFill>
                  <a:schemeClr val="bg1"/>
                </a:solidFill>
              </a:rPr>
              <a:t/>
            </a:r>
            <a:br>
              <a:rPr lang="ru-RU" sz="5300" i="1" dirty="0">
                <a:solidFill>
                  <a:schemeClr val="bg1"/>
                </a:solidFill>
              </a:rPr>
            </a:br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643702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>
                <a:solidFill>
                  <a:srgbClr val="FFFF00"/>
                </a:solidFill>
              </a:rPr>
              <a:t>Цели: </a:t>
            </a:r>
            <a:endParaRPr lang="ru-RU" sz="4400" i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Знать: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b="1" dirty="0">
                <a:solidFill>
                  <a:schemeClr val="bg1"/>
                </a:solidFill>
              </a:rPr>
              <a:t>что глаголы различаются на виды по вопросам и значению.</a:t>
            </a:r>
          </a:p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Уметь:</a:t>
            </a:r>
            <a:r>
              <a:rPr lang="ru-RU" b="1" dirty="0">
                <a:solidFill>
                  <a:schemeClr val="bg1"/>
                </a:solidFill>
              </a:rPr>
              <a:t>  владеть способом действия по распознаванию видов глагола;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              показать различия глаголов совершенного и несовершенного вида,                                                                                                  возможности  функционирования глаголов в речи.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525" y="2928934"/>
            <a:ext cx="2657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0" cy="54292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28794"/>
                <a:gridCol w="1714512"/>
                <a:gridCol w="1843094"/>
                <a:gridCol w="1657368"/>
                <a:gridCol w="2000232"/>
              </a:tblGrid>
              <a:tr h="1768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Вид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/>
                        <a:t>Неопред</a:t>
                      </a:r>
                      <a:r>
                        <a:rPr lang="ru-RU" sz="2800" dirty="0"/>
                        <a:t>. форма глагола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/>
                        <a:t>Настоящее время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Прошедшее</a:t>
                      </a:r>
                      <a:endParaRPr lang="ru-RU" sz="2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время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Будущее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время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2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Несовершенный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</a:rPr>
                        <a:t>(что делать?) </a:t>
                      </a:r>
                      <a:r>
                        <a:rPr lang="ru-RU" sz="2800" b="1" dirty="0"/>
                        <a:t>трогаться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</a:rPr>
                        <a:t>(что делаю?) </a:t>
                      </a:r>
                      <a:r>
                        <a:rPr lang="ru-RU" sz="2800" b="1" dirty="0"/>
                        <a:t>трогаюсь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</a:rPr>
                        <a:t>(что делал?) </a:t>
                      </a:r>
                      <a:r>
                        <a:rPr lang="ru-RU" sz="2800" b="1" dirty="0"/>
                        <a:t>трогался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</a:rPr>
                        <a:t>(что буду делать?)  </a:t>
                      </a:r>
                      <a:r>
                        <a:rPr lang="ru-RU" sz="2800" b="1" dirty="0"/>
                        <a:t>буду трогаться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6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/>
                        <a:t>Совершенный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(что сделать?)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заиграть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/>
                        <a:t>_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(что сделал?)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заиграл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(что сделаю?)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заиграю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с таблицей.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chemeClr val="bg1"/>
                </a:solidFill>
              </a:rPr>
              <a:t>Задание</a:t>
            </a:r>
            <a:r>
              <a:rPr lang="ru-RU" b="1" i="1" dirty="0" smtClean="0">
                <a:solidFill>
                  <a:schemeClr val="bg1"/>
                </a:solidFill>
              </a:rPr>
              <a:t>: найдите </a:t>
            </a:r>
            <a:r>
              <a:rPr lang="ru-RU" b="1" i="1" dirty="0">
                <a:solidFill>
                  <a:schemeClr val="bg1"/>
                </a:solidFill>
              </a:rPr>
              <a:t>и исправьте ошибки в употреблении глаголов.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/>
              <a:t> </a:t>
            </a:r>
            <a:endParaRPr lang="ru-RU" b="1" dirty="0"/>
          </a:p>
          <a:p>
            <a:pPr lvl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1. Я </a:t>
            </a:r>
            <a:r>
              <a:rPr lang="ru-RU" b="1" dirty="0">
                <a:solidFill>
                  <a:srgbClr val="FFFF00"/>
                </a:solidFill>
              </a:rPr>
              <a:t>дочитал книгу и шел спать.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2. Учащиеся 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задерживались в школе, но все же решили задачу.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E048D5"/>
                </a:solidFill>
              </a:rPr>
              <a:t>3. Я </a:t>
            </a:r>
            <a:r>
              <a:rPr lang="ru-RU" b="1" dirty="0">
                <a:solidFill>
                  <a:srgbClr val="E048D5"/>
                </a:solidFill>
              </a:rPr>
              <a:t>долго переписал сочинение.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97E4D"/>
                </a:solidFill>
              </a:rPr>
              <a:t>4. Ребенок </a:t>
            </a:r>
            <a:r>
              <a:rPr lang="ru-RU" b="1" dirty="0">
                <a:solidFill>
                  <a:srgbClr val="F97E4D"/>
                </a:solidFill>
              </a:rPr>
              <a:t>горько плакал и никак не успокоился.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FF00"/>
                </a:solidFill>
              </a:rPr>
              <a:t>5. Слушатели </a:t>
            </a:r>
            <a:r>
              <a:rPr lang="ru-RU" b="1" dirty="0">
                <a:solidFill>
                  <a:srgbClr val="00FF00"/>
                </a:solidFill>
              </a:rPr>
              <a:t>горячо аплодировали, и пианист играл еще одну пьесу.</a:t>
            </a:r>
          </a:p>
          <a:p>
            <a:pPr>
              <a:buNone/>
            </a:pPr>
            <a:r>
              <a:rPr lang="ru-RU" b="1" dirty="0">
                <a:solidFill>
                  <a:srgbClr val="00FF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203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Тема урока: "Совершенный и несовершенный виды глагола"  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"Совершенный и несовершенный виды глагола"</dc:title>
  <dc:creator>user</dc:creator>
  <cp:lastModifiedBy>user</cp:lastModifiedBy>
  <cp:revision>21</cp:revision>
  <dcterms:created xsi:type="dcterms:W3CDTF">2007-10-16T20:34:52Z</dcterms:created>
  <dcterms:modified xsi:type="dcterms:W3CDTF">2007-10-15T21:24:49Z</dcterms:modified>
</cp:coreProperties>
</file>