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0" r:id="rId4"/>
    <p:sldId id="273" r:id="rId5"/>
    <p:sldId id="259" r:id="rId6"/>
    <p:sldId id="260" r:id="rId7"/>
    <p:sldId id="317" r:id="rId8"/>
    <p:sldId id="262" r:id="rId9"/>
    <p:sldId id="263" r:id="rId10"/>
    <p:sldId id="264" r:id="rId11"/>
    <p:sldId id="265" r:id="rId12"/>
    <p:sldId id="283" r:id="rId13"/>
    <p:sldId id="294" r:id="rId14"/>
    <p:sldId id="295" r:id="rId15"/>
    <p:sldId id="296" r:id="rId16"/>
    <p:sldId id="298" r:id="rId17"/>
    <p:sldId id="300" r:id="rId18"/>
    <p:sldId id="286" r:id="rId19"/>
    <p:sldId id="307" r:id="rId20"/>
    <p:sldId id="308" r:id="rId21"/>
    <p:sldId id="287" r:id="rId22"/>
    <p:sldId id="306" r:id="rId23"/>
    <p:sldId id="289" r:id="rId24"/>
    <p:sldId id="302" r:id="rId25"/>
    <p:sldId id="313" r:id="rId26"/>
    <p:sldId id="303" r:id="rId27"/>
    <p:sldId id="310" r:id="rId28"/>
    <p:sldId id="311" r:id="rId29"/>
    <p:sldId id="304" r:id="rId30"/>
    <p:sldId id="316" r:id="rId31"/>
    <p:sldId id="31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6EB"/>
    <a:srgbClr val="0AA218"/>
    <a:srgbClr val="077712"/>
    <a:srgbClr val="0BC51D"/>
    <a:srgbClr val="E7ABD3"/>
    <a:srgbClr val="FF4343"/>
    <a:srgbClr val="4DE5F5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>
        <p:scale>
          <a:sx n="77" d="100"/>
          <a:sy n="77" d="100"/>
        </p:scale>
        <p:origin x="-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6591-9A38-4B29-8BE4-308822CF524E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03B3-E430-45A0-93D6-C8E26A2CF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7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FFC3-250E-4604-9724-703FB560BBE9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28C34-B41C-4151-8E13-8D019A11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8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9136-FB76-47BE-9084-D462196B8EC0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5241-1E53-43CB-A17D-1EDDF61DF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1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D6DE-7B33-43E9-9584-FD00243B2812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F2B8-B55C-4D49-B8D4-3734DDE2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9DBE-215D-416C-9D9E-906C7EC54AE9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562E-ADE5-4F90-A6F9-59C63EAFB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0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38D4-F53F-45D6-88FC-FE162656288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0D5E-5F93-4C90-A3A2-A370C2386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2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DBCA-EBEC-440B-9C66-FB6DC58E537D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F85E-EDA5-40E4-A511-815C35C7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50C7-B97B-472D-A4B6-DC281B9E932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637D-1A44-4DAD-A184-DA075A2AE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3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DF5C-CF3D-4218-AB70-51C0456377DA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D834-9BA8-45E9-8F42-EACD1B85E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2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9101-F4A5-4446-9C9B-AD32D78A4739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CF14-F38F-43B7-B614-1F4B22736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5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4982-E2B7-4BBD-A199-918E5C55C37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AE3B-7C77-44CD-9A5B-81AD1D494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39A3-DD8C-45C7-8FDE-D7262E42CD0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67BE-C084-44C7-9D40-8BB01D51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2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F6B20D-A43D-4D32-AA51-56F284D0B23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0A452-D984-4577-A629-1E79640DF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trip-guide.ru/img/312/727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cd.ru/ya_imgs/songt2555/5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ards.ru/photos/5/263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bards.ru/photos/4/19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bards.ru/photos/5/240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bards.ru/photos/16/942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ards.ru/photos/6/3132.jp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hyperlink" Target="http://www.bard.ru/sibtr/clouds-heade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://unisong.baikal.ru/autors/bikchent/images/photo/bikch_02.jpg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d.ru/sibtr/clouds-header.gi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ds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i[10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902" y="325418"/>
            <a:ext cx="7726795" cy="212365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2E235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РАЗВИТИЕ АВТОРСКОЙ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2E235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ПЕСНИ В РЕСПУБЛИКЕ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2E235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ТАТАРСТАН</a:t>
            </a:r>
            <a:endParaRPr lang="en-US" sz="4400" b="1" dirty="0">
              <a:ln/>
              <a:solidFill>
                <a:srgbClr val="2E235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0545" y="2628896"/>
            <a:ext cx="907177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n-lt"/>
              </a:rPr>
              <a:t>Автор проекта</a:t>
            </a:r>
            <a:r>
              <a:rPr lang="ru-R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Галимуллина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гУЛЬШАТ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D264A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ученица 9 класса МОУ «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Балтасинская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D264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средняя общеобразовательная школа» 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001" y="3929066"/>
            <a:ext cx="8303556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Руководитель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Шакирова </a:t>
            </a:r>
            <a:r>
              <a:rPr lang="ru-RU" sz="3600" b="1" dirty="0" err="1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Алия</a:t>
            </a:r>
            <a:r>
              <a:rPr lang="ru-RU" sz="3600" b="1" dirty="0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3600" b="1" dirty="0" err="1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Ханафиевна</a:t>
            </a:r>
            <a:r>
              <a:rPr lang="ru-RU" sz="3600" b="1" dirty="0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учитель русского языка и литературы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40284E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высшей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a817_9bbb0c9c_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428736"/>
            <a:ext cx="3000396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5072074"/>
            <a:ext cx="32147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66CC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Труверы</a:t>
            </a:r>
          </a:p>
        </p:txBody>
      </p:sp>
      <p:pic>
        <p:nvPicPr>
          <p:cNvPr id="7" name="Рисунок 6" descr="untitledz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142984"/>
            <a:ext cx="3214710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43570" y="5143512"/>
            <a:ext cx="25045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0066CC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Барды</a:t>
            </a:r>
          </a:p>
        </p:txBody>
      </p:sp>
      <p:sp>
        <p:nvSpPr>
          <p:cNvPr id="11270" name="WordArt 9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713788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Из истории авторской песни 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авторы-исполнители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628">
            <a:off x="299865" y="2893671"/>
            <a:ext cx="2427292" cy="2794004"/>
          </a:xfrm>
          <a:prstGeom prst="hexagon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 rot="21134844">
            <a:off x="-91488" y="1384550"/>
            <a:ext cx="3181877" cy="811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/>
              <a:t> </a:t>
            </a:r>
            <a:r>
              <a:rPr lang="ru-RU" sz="4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Скальды</a:t>
            </a:r>
          </a:p>
        </p:txBody>
      </p:sp>
      <p:pic>
        <p:nvPicPr>
          <p:cNvPr id="5" name="Рисунок 4" descr="1239028400_dru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13">
            <a:off x="5960085" y="2460674"/>
            <a:ext cx="2762250" cy="3810000"/>
          </a:xfrm>
          <a:prstGeom prst="hexagon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 rot="403500">
            <a:off x="6333626" y="1393888"/>
            <a:ext cx="24509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Друиды</a:t>
            </a:r>
          </a:p>
        </p:txBody>
      </p:sp>
      <p:pic>
        <p:nvPicPr>
          <p:cNvPr id="7" name="Рисунок 6" descr="481px-Two_Druid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50" y="1503348"/>
            <a:ext cx="3505209" cy="3929070"/>
          </a:xfrm>
          <a:prstGeom prst="hexagon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5429264"/>
            <a:ext cx="332264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Кельтские</a:t>
            </a:r>
          </a:p>
          <a:p>
            <a:pPr>
              <a:defRPr/>
            </a:pPr>
            <a:r>
              <a:rPr lang="ru-RU" sz="4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жрецы</a:t>
            </a:r>
          </a:p>
        </p:txBody>
      </p:sp>
      <p:sp>
        <p:nvSpPr>
          <p:cNvPr id="12296" name="WordArt 10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713788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Из истории авторской песни 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авторы-исполнители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A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843213" y="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/>
          </a:p>
        </p:txBody>
      </p:sp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971550" y="1989138"/>
            <a:ext cx="5113338" cy="3311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-автора мелодии,</a:t>
            </a:r>
          </a:p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-автора стихов,</a:t>
            </a:r>
          </a:p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-исполнителя,</a:t>
            </a:r>
          </a:p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-аккомпаниатора.</a:t>
            </a:r>
          </a:p>
        </p:txBody>
      </p:sp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0" y="500063"/>
            <a:ext cx="914400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Авторская песня подразумевает в одном лице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A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50-</a:t>
            </a:r>
            <a:r>
              <a:rPr lang="ru-RU" dirty="0" smtClean="0"/>
              <a:t>8</a:t>
            </a:r>
            <a:r>
              <a:rPr lang="en-US" dirty="0" smtClean="0"/>
              <a:t>0-e </a:t>
            </a:r>
            <a:r>
              <a:rPr lang="ru-RU" dirty="0" smtClean="0"/>
              <a:t>годы. Расцвет авторской песни</a:t>
            </a:r>
            <a:endParaRPr lang="ru-RU" dirty="0"/>
          </a:p>
        </p:txBody>
      </p:sp>
      <p:pic>
        <p:nvPicPr>
          <p:cNvPr id="14339" name="Picture 7" descr="i[1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00500"/>
            <a:ext cx="17287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429000" y="2428875"/>
            <a:ext cx="192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Окуджава Булат</a:t>
            </a:r>
          </a:p>
          <a:p>
            <a:pPr eaLnBrk="1" hangingPunct="1"/>
            <a:r>
              <a:rPr lang="ru-RU" sz="1800"/>
              <a:t>     Шалвович</a:t>
            </a:r>
          </a:p>
        </p:txBody>
      </p:sp>
      <p:pic>
        <p:nvPicPr>
          <p:cNvPr id="14341" name="Picture 7" descr="Z0TCA846HW7CAB1TAASCAFBXR9XCAH2ISWSCASKKWQYCAPRDU2ICABXLZSNCA32YDVKCAA70TG8CA8OIYJQCAY6XXPECA4NVE9ZCAGSZYYLCAGZ43XJCA3UCYS8CAMMG01NCA8LA9RWCAV8WM2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28813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215063" y="4643438"/>
            <a:ext cx="2155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Галич Александр  </a:t>
            </a:r>
          </a:p>
          <a:p>
            <a:pPr eaLnBrk="1" hangingPunct="1"/>
            <a:r>
              <a:rPr lang="ru-RU" sz="1800"/>
              <a:t>     Аркадьевич </a:t>
            </a:r>
          </a:p>
        </p:txBody>
      </p:sp>
      <p:pic>
        <p:nvPicPr>
          <p:cNvPr id="14343" name="Picture 5" descr="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1000125" y="4857750"/>
            <a:ext cx="1703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Визбор Юрий </a:t>
            </a:r>
          </a:p>
          <a:p>
            <a:pPr eaLnBrk="1" hangingPunct="1"/>
            <a:r>
              <a:rPr lang="ru-RU" sz="1800"/>
              <a:t>  Иосифович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A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10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50-</a:t>
            </a:r>
            <a:r>
              <a:rPr lang="ru-RU" dirty="0" smtClean="0"/>
              <a:t>8</a:t>
            </a:r>
            <a:r>
              <a:rPr lang="en-US" dirty="0" smtClean="0"/>
              <a:t>0-e </a:t>
            </a:r>
            <a:r>
              <a:rPr lang="ru-RU" dirty="0" smtClean="0"/>
              <a:t>годы. Расцвет авторской песни</a:t>
            </a:r>
            <a:endParaRPr lang="ru-RU" dirty="0"/>
          </a:p>
        </p:txBody>
      </p:sp>
      <p:pic>
        <p:nvPicPr>
          <p:cNvPr id="15363" name="Picture 11" descr="JV9CA47J420CAHX9QASCAM6FW7LCAAMOUTOCALSNDQ6CAJBRKIVCA7TA1DRCAJN0MZZCAPAWXA9CAREH42CCA8XUGF5CABKT1BRCAVZ0UKNCA539AKGCAKERS4MCAQOFKZJCA0ORYHKCAGJDN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86188"/>
            <a:ext cx="20875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14375" y="2357438"/>
            <a:ext cx="1990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Клячкин Евгений</a:t>
            </a:r>
          </a:p>
          <a:p>
            <a:pPr eaLnBrk="1" hangingPunct="1"/>
            <a:r>
              <a:rPr lang="ru-RU" sz="1800"/>
              <a:t>     Исаакович</a:t>
            </a:r>
          </a:p>
        </p:txBody>
      </p:sp>
      <p:pic>
        <p:nvPicPr>
          <p:cNvPr id="15365" name="Picture 7" descr="6CACA778S0ACAUPTFZBCAX4069LCAODOY4LCAUL0NBHCAJRD49CCAZPG48ECAZNLV9XCATJ454PCAWPPN3ICARDXXGXCAP8L3YYCA0T6LVUCAMTYH4XCAKQ0BRTCAB1G126CATEZJ5OCASJKS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8813"/>
            <a:ext cx="2087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3857625" y="5072063"/>
            <a:ext cx="1563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Кукин Юрий </a:t>
            </a:r>
          </a:p>
          <a:p>
            <a:pPr eaLnBrk="1" hangingPunct="1"/>
            <a:r>
              <a:rPr lang="ru-RU" sz="1800"/>
              <a:t>Алексеевич</a:t>
            </a:r>
          </a:p>
        </p:txBody>
      </p:sp>
      <p:pic>
        <p:nvPicPr>
          <p:cNvPr id="15367" name="Picture 6" descr="156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643313"/>
            <a:ext cx="2209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786438" y="2071688"/>
            <a:ext cx="276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Городницкий Александр</a:t>
            </a:r>
          </a:p>
          <a:p>
            <a:pPr eaLnBrk="1" hangingPunct="1"/>
            <a:r>
              <a:rPr lang="ru-RU" sz="1800"/>
              <a:t>           Моисеевич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AB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50-</a:t>
            </a:r>
            <a:r>
              <a:rPr lang="ru-RU" dirty="0" smtClean="0"/>
              <a:t>8</a:t>
            </a:r>
            <a:r>
              <a:rPr lang="en-US" dirty="0" smtClean="0"/>
              <a:t>0-e </a:t>
            </a:r>
            <a:r>
              <a:rPr lang="ru-RU" dirty="0" smtClean="0"/>
              <a:t>годы. Расцвет авторской песни</a:t>
            </a:r>
            <a:endParaRPr lang="ru-RU" dirty="0"/>
          </a:p>
        </p:txBody>
      </p:sp>
      <p:pic>
        <p:nvPicPr>
          <p:cNvPr id="16387" name="Picture 5" descr="IKSCASUAUYTCAHQE7T1CALFKDEPCA506MHXCA40NUQ3CA1V7PYUCAKO86LKCAW00TOBCATTAJEICAJPOPTRCAGFTOP4CA3U6MX5CACNOSGHCAN2J60QCA93C3CUCAS2ZG21CAT64WSHCAX7TP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1727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285875" y="4857750"/>
            <a:ext cx="2398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800"/>
              <a:t>Высоцкий Владимир</a:t>
            </a:r>
          </a:p>
          <a:p>
            <a:pPr algn="ctr"/>
            <a:r>
              <a:rPr lang="ru-RU" sz="1800"/>
              <a:t> Семёнович</a:t>
            </a:r>
          </a:p>
        </p:txBody>
      </p:sp>
      <p:pic>
        <p:nvPicPr>
          <p:cNvPr id="16389" name="Picture 6" descr="1936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14688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357813" y="1928813"/>
            <a:ext cx="229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Берковский Виктор </a:t>
            </a:r>
          </a:p>
          <a:p>
            <a:pPr eaLnBrk="1" hangingPunct="1"/>
            <a:r>
              <a:rPr lang="ru-RU" sz="1800"/>
              <a:t>       Семёнович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Бардовское</a:t>
            </a:r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движение в Татарстане</a:t>
            </a:r>
          </a:p>
        </p:txBody>
      </p:sp>
      <p:pic>
        <p:nvPicPr>
          <p:cNvPr id="17411" name="i-main-pic" descr="Картинка 2 из 27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41052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КГ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71875"/>
            <a:ext cx="34925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42875" y="1214438"/>
            <a:ext cx="9001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 1964 году в стенах Казанского Государственного университета был создан клуб авторской песни МТС</a:t>
            </a:r>
          </a:p>
          <a:p>
            <a:pPr eaLnBrk="1" hangingPunct="1"/>
            <a:r>
              <a:rPr lang="ru-RU"/>
              <a:t>                      (Мы творим и спорим).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 22 октября 1966 года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Состоялся первый концерт авторской песни в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здании КГУ, организатором которого был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Владимир Никонов.</a:t>
            </a:r>
          </a:p>
          <a:p>
            <a:pPr algn="ctr">
              <a:buFont typeface="Wingdings 2" pitchFamily="18" charset="2"/>
              <a:buNone/>
            </a:pPr>
            <a:r>
              <a:rPr lang="ru-RU" smtClean="0"/>
              <a:t>Весна 1967 года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Состоялся второй концерт авторской песни в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Казани.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</a:t>
            </a:r>
          </a:p>
        </p:txBody>
      </p:sp>
      <p:sp>
        <p:nvSpPr>
          <p:cNvPr id="7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Бардовское</a:t>
            </a:r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движение в Татарстане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http://www.gazeta.ksu.ru/photos/0501/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345598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4941888"/>
            <a:ext cx="39814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434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Владимир Муравьёв</a:t>
            </a:r>
          </a:p>
        </p:txBody>
      </p:sp>
      <p:sp>
        <p:nvSpPr>
          <p:cNvPr id="19460" name="WordArt 8"/>
          <p:cNvSpPr>
            <a:spLocks noChangeArrowheads="1" noChangeShapeType="1" noTextEdit="1"/>
          </p:cNvSpPr>
          <p:nvPr/>
        </p:nvSpPr>
        <p:spPr bwMode="auto">
          <a:xfrm>
            <a:off x="5219700" y="5013325"/>
            <a:ext cx="2914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434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Валерий Боков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053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kern="1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Барды и авторы-исполнители Татарстана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шестидесятые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-33338" y="4763"/>
            <a:ext cx="91053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Барды и авторы-исполнители Татарстана</a:t>
            </a:r>
          </a:p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шестидесятые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63" name="i-main-pic" descr="Картинка 3 из 1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313112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26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388778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19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0" y="1571625"/>
            <a:ext cx="922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Республиканский фестиваль авторской песни «Айша»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580063" y="5734050"/>
            <a:ext cx="217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жеребьёвка</a:t>
            </a:r>
          </a:p>
        </p:txBody>
      </p:sp>
      <p:sp>
        <p:nvSpPr>
          <p:cNvPr id="8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Бардовское</a:t>
            </a:r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движение в Татарстане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698500"/>
            <a:ext cx="896143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Цель работы - </a:t>
            </a:r>
            <a:r>
              <a:rPr lang="ru-RU" sz="3200" b="1">
                <a:solidFill>
                  <a:srgbClr val="533EA9"/>
                </a:solidFill>
                <a:latin typeface="Verdana" pitchFamily="34" charset="0"/>
                <a:cs typeface="Times New Roman" pitchFamily="18" charset="0"/>
              </a:rPr>
              <a:t>изучение истории </a:t>
            </a:r>
          </a:p>
          <a:p>
            <a:r>
              <a:rPr lang="ru-RU" sz="3200" b="1">
                <a:solidFill>
                  <a:srgbClr val="533EA9"/>
                </a:solidFill>
                <a:latin typeface="Verdana" pitchFamily="34" charset="0"/>
                <a:cs typeface="Times New Roman" pitchFamily="18" charset="0"/>
              </a:rPr>
              <a:t>возникновения, процесса развития авторской песни в Республике Татарстан, современного состояния,</a:t>
            </a:r>
          </a:p>
          <a:p>
            <a:r>
              <a:rPr lang="ru-RU" sz="3200" b="1">
                <a:solidFill>
                  <a:srgbClr val="533EA9"/>
                </a:solidFill>
                <a:latin typeface="Verdana" pitchFamily="34" charset="0"/>
                <a:cs typeface="Times New Roman" pitchFamily="18" charset="0"/>
              </a:rPr>
              <a:t>в том числе и инноватики и роли авторской песни в жизни людей, в авторском музыкальном самодеятельном творчестве.</a:t>
            </a:r>
            <a:endParaRPr lang="ru-RU" sz="3200">
              <a:solidFill>
                <a:srgbClr val="533E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40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431958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gb" descr="http://boldyreva.bard.ru/ais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3829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1571625"/>
            <a:ext cx="922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chemeClr val="bg1"/>
                </a:solidFill>
              </a:rPr>
              <a:t>Республиканский фестиваль авторской песни «Айша»</a:t>
            </a:r>
          </a:p>
        </p:txBody>
      </p:sp>
      <p:sp>
        <p:nvSpPr>
          <p:cNvPr id="7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Бардовское</a:t>
            </a:r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движение в Татарстане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http://www.gazeta.ksu.ru/photos/0501/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50825" y="4581525"/>
            <a:ext cx="29146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434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Валерий Боков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2038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>
            <a:off x="2843213" y="2276475"/>
            <a:ext cx="30670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434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Бальцер Сергей</a:t>
            </a: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133600"/>
            <a:ext cx="1628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WordArt 10"/>
          <p:cNvSpPr>
            <a:spLocks noChangeArrowheads="1" noChangeShapeType="1" noTextEdit="1"/>
          </p:cNvSpPr>
          <p:nvPr/>
        </p:nvSpPr>
        <p:spPr bwMode="auto">
          <a:xfrm>
            <a:off x="5581650" y="4797425"/>
            <a:ext cx="3382963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FF4343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Шабашвили Эмир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053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Барды и авторы-исполнители Татарстана</a:t>
            </a:r>
          </a:p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«семидесятники»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6663" y="417032"/>
            <a:ext cx="7358705" cy="969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Барды и авторы-исполнители Татарстана</a:t>
            </a:r>
          </a:p>
          <a:p>
            <a:pPr algn="ctr"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«семидесятники»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81225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2886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Сергеев Леонид</a:t>
            </a:r>
          </a:p>
          <a:p>
            <a:pPr eaLnBrk="1" hangingPunct="1"/>
            <a:r>
              <a:rPr lang="ru-RU"/>
              <a:t>Александрович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92600"/>
            <a:ext cx="25923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987675" y="2636838"/>
            <a:ext cx="3195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Ченцов Владимир</a:t>
            </a:r>
          </a:p>
          <a:p>
            <a:pPr eaLnBrk="1" hangingPunct="1"/>
            <a:r>
              <a:rPr lang="ru-RU"/>
              <a:t> Константинович</a:t>
            </a:r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2105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5803900" y="5084763"/>
            <a:ext cx="3340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Синицына Татьяна</a:t>
            </a:r>
          </a:p>
          <a:p>
            <a:pPr eaLnBrk="1" hangingPunct="1"/>
            <a:r>
              <a:rPr lang="ru-RU"/>
              <a:t>        Гарьевна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0" descr="А. Ма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18129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5" descr="Б. Льв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16338"/>
            <a:ext cx="187166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6" descr="Б. Харис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19367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85794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70-80 гг."Уленшпигель".Клуб "Апрель".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14688" y="2928938"/>
            <a:ext cx="2668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Борис Львович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95963" y="4724400"/>
            <a:ext cx="3081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Виталий Харисов</a:t>
            </a:r>
          </a:p>
        </p:txBody>
      </p:sp>
      <p:sp>
        <p:nvSpPr>
          <p:cNvPr id="8" name="Rectangle 5"/>
          <p:cNvSpPr>
            <a:spLocks noGrp="1"/>
          </p:cNvSpPr>
          <p:nvPr>
            <p:ph type="title"/>
          </p:nvPr>
        </p:nvSpPr>
        <p:spPr bwMode="auto">
          <a:xfrm>
            <a:off x="428596" y="0"/>
            <a:ext cx="8229600" cy="92867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Бардовское</a:t>
            </a:r>
            <a:r>
              <a:rPr lang="ru-RU" sz="37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движение в Татарстане</a:t>
            </a: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214313" y="4714875"/>
            <a:ext cx="2927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Анатолий Макин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8" descr="http://m-u-s-i-c.narod.ru/ks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51000"/>
            <a:ext cx="38163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84213" y="4941888"/>
            <a:ext cx="374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Клуб </a:t>
            </a:r>
            <a:r>
              <a:rPr lang="ru-RU" b="1"/>
              <a:t>"Перекрёсток"</a:t>
            </a:r>
            <a:r>
              <a:rPr lang="ru-RU"/>
              <a:t> </a:t>
            </a:r>
          </a:p>
        </p:txBody>
      </p:sp>
      <p:pic>
        <p:nvPicPr>
          <p:cNvPr id="27652" name="Рисунок 25" descr="http://m-u-s-i-c.narod.ru/ksp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3887787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148263" y="2133600"/>
            <a:ext cx="2947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Клуб "</a:t>
            </a:r>
            <a:r>
              <a:rPr lang="ru-RU" b="1"/>
              <a:t>Особняк"</a:t>
            </a:r>
            <a:r>
              <a:rPr lang="ru-RU" sz="1800"/>
              <a:t> </a:t>
            </a: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285720" y="0"/>
            <a:ext cx="858679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700" b="1" dirty="0" err="1">
                <a:latin typeface="+mj-lt"/>
                <a:ea typeface="+mj-ea"/>
                <a:cs typeface="+mj-cs"/>
              </a:rPr>
              <a:t>Бардовское</a:t>
            </a:r>
            <a:r>
              <a:rPr lang="ru-RU" sz="3700" b="1" dirty="0">
                <a:latin typeface="+mj-lt"/>
                <a:ea typeface="+mj-ea"/>
                <a:cs typeface="+mj-cs"/>
              </a:rPr>
              <a:t> движение в Татарстане</a:t>
            </a:r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 bwMode="auto">
          <a:xfrm>
            <a:off x="500034" y="64291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90-е годы. Начало столетия.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-main-pic" descr="Картинка 7 из 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1052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971550" y="1412875"/>
            <a:ext cx="7150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Сформировался продюсерский центр АП </a:t>
            </a:r>
          </a:p>
          <a:p>
            <a:pPr eaLnBrk="1" hangingPunct="1"/>
            <a:r>
              <a:rPr lang="ru-RU"/>
              <a:t>         А. Гомазкова и Ю. Зиганшиной. 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8163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/>
          </p:cNvSpPr>
          <p:nvPr/>
        </p:nvSpPr>
        <p:spPr bwMode="auto">
          <a:xfrm>
            <a:off x="285720" y="0"/>
            <a:ext cx="857256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700" b="1" dirty="0" err="1">
                <a:latin typeface="+mj-lt"/>
                <a:ea typeface="+mj-ea"/>
                <a:cs typeface="+mj-cs"/>
              </a:rPr>
              <a:t>Бардовское</a:t>
            </a:r>
            <a:r>
              <a:rPr lang="ru-RU" sz="3700" b="1" dirty="0">
                <a:latin typeface="+mj-lt"/>
                <a:ea typeface="+mj-ea"/>
                <a:cs typeface="+mj-cs"/>
              </a:rPr>
              <a:t> движение в Татарстане</a:t>
            </a: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 bwMode="auto">
          <a:xfrm>
            <a:off x="428596" y="57148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90-е годы. Начало столетия.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22510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2357438" y="1571625"/>
            <a:ext cx="4044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 </a:t>
            </a:r>
            <a:r>
              <a:rPr lang="ru-RU" sz="4400"/>
              <a:t>Стас Аршинов</a:t>
            </a:r>
          </a:p>
        </p:txBody>
      </p:sp>
      <p:pic>
        <p:nvPicPr>
          <p:cNvPr id="30724" name="Picture 8" descr="313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21161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/>
          </p:cNvSpPr>
          <p:nvPr/>
        </p:nvSpPr>
        <p:spPr bwMode="auto">
          <a:xfrm>
            <a:off x="285720" y="0"/>
            <a:ext cx="858679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700" b="1" dirty="0" err="1">
                <a:latin typeface="+mj-lt"/>
                <a:ea typeface="+mj-ea"/>
                <a:cs typeface="+mj-cs"/>
              </a:rPr>
              <a:t>Бардовское</a:t>
            </a:r>
            <a:r>
              <a:rPr lang="ru-RU" sz="3700" b="1" dirty="0">
                <a:latin typeface="+mj-lt"/>
                <a:ea typeface="+mj-ea"/>
                <a:cs typeface="+mj-cs"/>
              </a:rPr>
              <a:t> движение в Татарстане</a:t>
            </a:r>
          </a:p>
        </p:txBody>
      </p:sp>
      <p:sp>
        <p:nvSpPr>
          <p:cNvPr id="8" name="Rectangle 2"/>
          <p:cNvSpPr>
            <a:spLocks noGrp="1"/>
          </p:cNvSpPr>
          <p:nvPr>
            <p:ph type="title"/>
          </p:nvPr>
        </p:nvSpPr>
        <p:spPr bwMode="auto">
          <a:xfrm>
            <a:off x="428596" y="57148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90-е годы. Начало столетия.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-main-pic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5328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2038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14375" y="5911850"/>
            <a:ext cx="170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Бальцер </a:t>
            </a:r>
          </a:p>
          <a:p>
            <a:pPr eaLnBrk="1" hangingPunct="1"/>
            <a:r>
              <a:rPr lang="ru-RU"/>
              <a:t> Сергей</a:t>
            </a:r>
          </a:p>
        </p:txBody>
      </p:sp>
      <p:pic>
        <p:nvPicPr>
          <p:cNvPr id="32773" name="i-main-pic" descr="Картинка 1 из 6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2592387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571875" y="3357563"/>
            <a:ext cx="2101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Дмитрий </a:t>
            </a:r>
          </a:p>
          <a:p>
            <a:pPr eaLnBrk="1" hangingPunct="1"/>
            <a:r>
              <a:rPr lang="ru-RU"/>
              <a:t>Бикчентаев</a:t>
            </a:r>
          </a:p>
        </p:txBody>
      </p:sp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214688"/>
            <a:ext cx="16462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858000" y="5911850"/>
            <a:ext cx="1644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Фролова</a:t>
            </a:r>
          </a:p>
          <a:p>
            <a:pPr eaLnBrk="1" hangingPunct="1"/>
            <a:r>
              <a:rPr lang="ru-RU"/>
              <a:t>  Елена</a:t>
            </a:r>
          </a:p>
        </p:txBody>
      </p:sp>
      <p:sp>
        <p:nvSpPr>
          <p:cNvPr id="10" name="Rectangle 5"/>
          <p:cNvSpPr txBox="1">
            <a:spLocks/>
          </p:cNvSpPr>
          <p:nvPr/>
        </p:nvSpPr>
        <p:spPr bwMode="auto">
          <a:xfrm>
            <a:off x="285720" y="0"/>
            <a:ext cx="8572560" cy="100010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700" b="1" dirty="0" err="1">
                <a:latin typeface="+mj-lt"/>
                <a:ea typeface="+mj-ea"/>
                <a:cs typeface="+mj-cs"/>
              </a:rPr>
              <a:t>Бардовское</a:t>
            </a:r>
            <a:r>
              <a:rPr lang="ru-RU" sz="3700" b="1" dirty="0">
                <a:latin typeface="+mj-lt"/>
                <a:ea typeface="+mj-ea"/>
                <a:cs typeface="+mj-cs"/>
              </a:rPr>
              <a:t> движение в Татарстане</a:t>
            </a:r>
          </a:p>
        </p:txBody>
      </p:sp>
      <p:sp>
        <p:nvSpPr>
          <p:cNvPr id="12" name="Rectangle 2"/>
          <p:cNvSpPr>
            <a:spLocks noGrp="1"/>
          </p:cNvSpPr>
          <p:nvPr>
            <p:ph type="title"/>
          </p:nvPr>
        </p:nvSpPr>
        <p:spPr bwMode="auto">
          <a:xfrm>
            <a:off x="357158" y="35716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90-е годы. Начало столетия.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00375"/>
            <a:ext cx="1781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-main-pic" descr="Картинка 1 из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5517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571625" y="5911850"/>
            <a:ext cx="167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Галеева </a:t>
            </a:r>
          </a:p>
          <a:p>
            <a:pPr eaLnBrk="1" hangingPunct="1"/>
            <a:r>
              <a:rPr lang="ru-RU"/>
              <a:t>Эльмира</a:t>
            </a:r>
          </a:p>
        </p:txBody>
      </p:sp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71938"/>
            <a:ext cx="2857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5715000" y="3000375"/>
            <a:ext cx="1624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Гилязов </a:t>
            </a:r>
          </a:p>
          <a:p>
            <a:pPr eaLnBrk="1" hangingPunct="1"/>
            <a:r>
              <a:rPr lang="ru-RU"/>
              <a:t> Ришат</a:t>
            </a: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500034" y="0"/>
            <a:ext cx="8229600" cy="92867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700" b="1" dirty="0" err="1">
                <a:latin typeface="+mj-lt"/>
                <a:ea typeface="+mj-ea"/>
                <a:cs typeface="+mj-cs"/>
              </a:rPr>
              <a:t>Бардовское</a:t>
            </a:r>
            <a:r>
              <a:rPr lang="ru-RU" sz="3700" b="1" dirty="0">
                <a:latin typeface="+mj-lt"/>
                <a:ea typeface="+mj-ea"/>
                <a:cs typeface="+mj-cs"/>
              </a:rPr>
              <a:t> движение в Татарстане</a:t>
            </a: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 bwMode="auto">
          <a:xfrm>
            <a:off x="428596" y="357166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90-е годы. Начало столетия.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500034" y="50004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90-е годы. Начало столетия.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500063" y="1643063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</a:t>
            </a:r>
            <a:r>
              <a:rPr lang="ru-RU" b="1" smtClean="0"/>
              <a:t> </a:t>
            </a:r>
            <a:r>
              <a:rPr lang="ru-RU" sz="2400" b="1" smtClean="0"/>
              <a:t>2009 год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В начале августа в </a:t>
            </a:r>
            <a:r>
              <a:rPr lang="ru-RU" sz="2400" b="1" smtClean="0"/>
              <a:t>Елабуге </a:t>
            </a:r>
            <a:r>
              <a:rPr lang="ru-RU" sz="2400" smtClean="0"/>
              <a:t>прошел </a:t>
            </a:r>
            <a:r>
              <a:rPr lang="ru-RU" sz="2400" b="1" smtClean="0"/>
              <a:t>IX фестиваль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 авторской песни «ВДОХновение-2009</a:t>
            </a:r>
            <a:r>
              <a:rPr lang="ru-RU" sz="2400" smtClean="0"/>
              <a:t>».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Уже в седьмой раз </a:t>
            </a:r>
            <a:r>
              <a:rPr lang="ru-RU" sz="2400" b="1" smtClean="0"/>
              <a:t>фестиваль поэзии и авторской</a:t>
            </a:r>
          </a:p>
          <a:p>
            <a:pPr>
              <a:buFont typeface="Wingdings 2" pitchFamily="18" charset="2"/>
              <a:buNone/>
            </a:pPr>
            <a:r>
              <a:rPr lang="ru-RU" sz="2400" b="1" smtClean="0"/>
              <a:t>песни "Галактика любви"</a:t>
            </a:r>
            <a:r>
              <a:rPr lang="ru-RU" sz="2400" smtClean="0"/>
              <a:t> собирает в Казани поэтов и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прозаиков Татарстана и соседних регионов.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     Первый и единственный в Елабуге клуб </a:t>
            </a:r>
            <a:r>
              <a:rPr lang="ru-RU" sz="2400" b="1" smtClean="0"/>
              <a:t>«Настроение»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бардовской песни отметил свой первый день рождения. </a:t>
            </a:r>
          </a:p>
        </p:txBody>
      </p:sp>
      <p:sp>
        <p:nvSpPr>
          <p:cNvPr id="4" name="Rectangle 5"/>
          <p:cNvSpPr txBox="1">
            <a:spLocks/>
          </p:cNvSpPr>
          <p:nvPr/>
        </p:nvSpPr>
        <p:spPr bwMode="auto">
          <a:xfrm>
            <a:off x="285720" y="0"/>
            <a:ext cx="858679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3700" b="1" dirty="0" err="1">
                <a:latin typeface="+mj-lt"/>
                <a:ea typeface="+mj-ea"/>
                <a:cs typeface="+mj-cs"/>
              </a:rPr>
              <a:t>Бардовское</a:t>
            </a:r>
            <a:r>
              <a:rPr lang="ru-RU" sz="3700" b="1" dirty="0">
                <a:latin typeface="+mj-lt"/>
                <a:ea typeface="+mj-ea"/>
                <a:cs typeface="+mj-cs"/>
              </a:rPr>
              <a:t> движение в Татарстане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88" y="2217738"/>
            <a:ext cx="7959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/>
              <a:t>-проследить историю возникновения и развития авторского музыкального самодеятельного творчества </a:t>
            </a:r>
            <a:r>
              <a:rPr lang="ru-RU" sz="3600" b="1"/>
              <a:t>(АМСТ) </a:t>
            </a:r>
            <a:r>
              <a:rPr lang="ru-RU" sz="3600"/>
              <a:t>в Республике Татарстан; </a:t>
            </a:r>
          </a:p>
          <a:p>
            <a:r>
              <a:rPr lang="ru-RU" sz="3600"/>
              <a:t>-рассмотреть деятельность КСП и авторов-исполнителей в Республике Татарстан.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872410" cy="15430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4F4F"/>
                </a:solidFill>
                <a:latin typeface="Verdana" pitchFamily="34" charset="0"/>
                <a:cs typeface="Times New Roman" pitchFamily="18" charset="0"/>
              </a:rPr>
              <a:t>Цель предопределила решение следующих </a:t>
            </a:r>
            <a:br>
              <a:rPr lang="ru-RU" sz="3200" dirty="0" smtClean="0">
                <a:solidFill>
                  <a:srgbClr val="FF4F4F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4F4F"/>
                </a:solidFill>
                <a:latin typeface="Verdana" pitchFamily="34" charset="0"/>
                <a:cs typeface="Times New Roman" pitchFamily="18" charset="0"/>
              </a:rPr>
              <a:t>исследовательских </a:t>
            </a:r>
            <a:r>
              <a:rPr lang="ru-RU" sz="4000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задач</a:t>
            </a:r>
            <a:r>
              <a:rPr lang="ru-RU" sz="3200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Вывод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smtClean="0"/>
              <a:t>АМСТ в Татарстане явилось в 60-е годы ХХ века новой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вехой в развитии культуры отечества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(т. н. «авторская песня»), помогло сохранить поэтическую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традицию русской поэзии «Золотого» и «Серебряного»века,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русскую культуру, позволило в конечном итоге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ликвидировать антинародный режим. Авторская песня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сохраняет нравственные идеалы и моральные ценности </a:t>
            </a:r>
          </a:p>
          <a:p>
            <a:pPr>
              <a:buFont typeface="Wingdings 2" pitchFamily="18" charset="2"/>
              <a:buNone/>
            </a:pPr>
            <a:r>
              <a:rPr lang="ru-RU" sz="2400" smtClean="0"/>
              <a:t>общества.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6EB">
            <a:alpha val="6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29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Библиографический список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572125"/>
          </a:xfrm>
        </p:spPr>
        <p:txBody>
          <a:bodyPr/>
          <a:lstStyle/>
          <a:p>
            <a:r>
              <a:rPr lang="ru-RU" sz="1500" smtClean="0"/>
              <a:t>1. Авторская песня: Книга для ученика и учителя // Сост. В. И. Новиков. М.: Олимп, 1998.</a:t>
            </a:r>
            <a:endParaRPr lang="ru-RU" sz="1500" b="1" smtClean="0"/>
          </a:p>
          <a:p>
            <a:r>
              <a:rPr lang="ru-RU" sz="1500" smtClean="0"/>
              <a:t>2. Гибадуллина Фарида.  Екатерина Болдырёва в Казани! Теперь на совсем // Известие Татарстана № 4 - 30 января 2009 года.</a:t>
            </a:r>
            <a:endParaRPr lang="ru-RU" sz="1500" b="1" smtClean="0"/>
          </a:p>
          <a:p>
            <a:r>
              <a:rPr lang="ru-RU" sz="1500" smtClean="0"/>
              <a:t>3. Дорога без конца. Авторская песня  в Казани. Журнал «Казань» № 1-2008.</a:t>
            </a:r>
            <a:endParaRPr lang="ru-RU" sz="1500" b="1" smtClean="0"/>
          </a:p>
          <a:p>
            <a:r>
              <a:rPr lang="ru-RU" sz="1500" smtClean="0"/>
              <a:t>4. Гитара для всех. Виталий Харисов. Журнал «Казань» № 11-2001.</a:t>
            </a:r>
            <a:endParaRPr lang="ru-RU" sz="1500" b="1" smtClean="0"/>
          </a:p>
          <a:p>
            <a:r>
              <a:rPr lang="ru-RU" sz="1500" smtClean="0"/>
              <a:t>5.Романс с продолжением. Алексей Гомазков. Журнал «Казань» № 11-2001.</a:t>
            </a:r>
            <a:endParaRPr lang="ru-RU" sz="1500" b="1" smtClean="0"/>
          </a:p>
          <a:p>
            <a:r>
              <a:rPr lang="ru-RU" sz="1500" smtClean="0"/>
              <a:t>6.Айшинский фестиваль глазами неофитов. Александр Воронин. Журнал «Казань» № 11-2001.</a:t>
            </a:r>
            <a:endParaRPr lang="ru-RU" sz="1500" b="1" smtClean="0"/>
          </a:p>
          <a:p>
            <a:r>
              <a:rPr lang="ru-RU" sz="1500" smtClean="0"/>
              <a:t> 7. Иванычева Ольга. Екатерина Болдырёва вернулась в Казань // Казанские  ведомости №8 - 16 января 2009 года.</a:t>
            </a:r>
            <a:endParaRPr lang="ru-RU" sz="1500" b="1" smtClean="0"/>
          </a:p>
          <a:p>
            <a:r>
              <a:rPr lang="ru-RU" sz="1500" smtClean="0"/>
              <a:t>8. К 50-летию Дмитрия Бикчентаева  // Казанские ведомости № 80 - 30 апреля 2009 года.</a:t>
            </a:r>
          </a:p>
          <a:p>
            <a:r>
              <a:rPr lang="ru-RU" sz="1500" smtClean="0"/>
              <a:t>9. Музыченко Влад. Для всех, кто любит песню // Казанские ведомости - 28 ноября 2008 года.</a:t>
            </a:r>
          </a:p>
          <a:p>
            <a:r>
              <a:rPr lang="ru-RU" sz="1500" smtClean="0"/>
              <a:t>10. Серова Инна. Рекомендацию для «Филантропа» он получил от Игоря Лученка  // Вечерняя Казань №49 (№ 3199).</a:t>
            </a:r>
          </a:p>
          <a:p>
            <a:r>
              <a:rPr lang="ru-RU" sz="1500" smtClean="0"/>
              <a:t>11.Талагаева Марина. Дмитрий Бикчентаев не попадёт на бардовский диск // Вечерняя Казань - 9 августа 2003 года.</a:t>
            </a:r>
          </a:p>
          <a:p>
            <a:r>
              <a:rPr lang="ru-RU" sz="1500" smtClean="0"/>
              <a:t>10.Юхновская О. «Колокола » - в честь Муравьёва // Вечерняя Казань № 1 -  январь 2007 год.</a:t>
            </a:r>
          </a:p>
          <a:p>
            <a:r>
              <a:rPr lang="ru-RU" sz="1500" smtClean="0"/>
              <a:t>11. </a:t>
            </a:r>
            <a:r>
              <a:rPr lang="en-US" sz="1500" u="sng" smtClean="0">
                <a:hlinkClick r:id="rId2"/>
              </a:rPr>
              <a:t>www.bards.ru</a:t>
            </a:r>
            <a:endParaRPr lang="ru-RU" sz="1500" b="1" smtClean="0"/>
          </a:p>
          <a:p>
            <a:endParaRPr lang="ru-R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011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Объект исследования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3600" dirty="0">
                <a:latin typeface="Verdana" pitchFamily="34" charset="0"/>
              </a:rPr>
              <a:t>авторская песня  как общемировое культурное  явление и его специфические формы в Татарстане</a:t>
            </a:r>
            <a:r>
              <a:rPr lang="ru-RU" sz="3600" dirty="0"/>
              <a:t>. </a:t>
            </a:r>
          </a:p>
          <a:p>
            <a:pPr>
              <a:defRPr/>
            </a:pPr>
            <a:endParaRPr lang="ru-RU" sz="1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763" y="487363"/>
            <a:ext cx="1841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1214438"/>
            <a:ext cx="1841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706438"/>
            <a:ext cx="9144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18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     Научная новизна</a:t>
            </a:r>
            <a:r>
              <a:rPr lang="ru-RU" sz="180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исследования заключается в научном осмыслении феномена АП в современной социокультурной ситуации в Республике Татарстан.</a:t>
            </a:r>
          </a:p>
          <a:p>
            <a:endParaRPr lang="ru-RU" sz="1800"/>
          </a:p>
          <a:p>
            <a:pPr eaLnBrk="0" hangingPunct="0"/>
            <a:r>
              <a:rPr lang="ru-RU" sz="18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  </a:t>
            </a:r>
            <a:r>
              <a:rPr lang="ru-RU" sz="18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Практическая значимость исследования </a:t>
            </a:r>
          </a:p>
          <a:p>
            <a:pPr eaLnBrk="0" hangingPunct="0"/>
            <a:r>
              <a:rPr lang="ru-RU" sz="1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проявляется в анализе общероссийского и регионального опыта организации форм АП;</a:t>
            </a:r>
          </a:p>
          <a:p>
            <a:pPr eaLnBrk="0" hangingPunct="0"/>
            <a:r>
              <a:rPr lang="ru-RU" sz="1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 в осмыслении понятия АП в современной отечественной социокультурной ситуации. </a:t>
            </a:r>
          </a:p>
          <a:p>
            <a:pPr eaLnBrk="0" hangingPunct="0"/>
            <a:endParaRPr lang="ru-RU" sz="1800"/>
          </a:p>
          <a:p>
            <a:pPr eaLnBrk="0" hangingPunct="0"/>
            <a:r>
              <a:rPr lang="ru-RU" sz="1800" b="1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      Методы исследования</a:t>
            </a:r>
            <a:r>
              <a:rPr lang="ru-RU" sz="18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определялись в соответствии с целью и задачами исследования. </a:t>
            </a:r>
          </a:p>
          <a:p>
            <a:pPr eaLnBrk="0" hangingPunct="0"/>
            <a:r>
              <a:rPr lang="ru-RU" sz="1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Ведущим является описательный метод, под которым мы понимаем систему научно-исследовательских приемов, применяемых для характеристики явления АМСТ на данном этапе развития. </a:t>
            </a:r>
          </a:p>
          <a:p>
            <a:pPr eaLnBrk="0" hangingPunct="0"/>
            <a:r>
              <a:rPr lang="ru-RU" sz="1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В рамках этого метода мы производили наблюдение, устанавливали признаки изучаемого явления. </a:t>
            </a:r>
            <a:endParaRPr lang="ru-RU" sz="180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-3175"/>
            <a:ext cx="74041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В работе используются следующие</a:t>
            </a:r>
            <a:r>
              <a:rPr lang="ru-RU" sz="18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8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исходные понятия и термины.</a:t>
            </a:r>
          </a:p>
          <a:p>
            <a:endParaRPr lang="ru-RU" sz="1700">
              <a:solidFill>
                <a:srgbClr val="C00000"/>
              </a:solidFill>
            </a:endParaRPr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Авторское музыкальное самодеятельное творчество (АМСТ)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–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общемировое культурное явление, создание и исполнение музыкальных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произведений авторами.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Авторская песня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часть АМСТ - социокультурное явление, возникшее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в 50-х гг. ХХ века, как альтернативный официальному вид отечественной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поэзии, произведения которого исполнялись под аккомпанемент;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в настоящее время - вид песни с глубоким содержанием текста.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Бард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в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настоящее время то же, что и автор-исполнитель.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Клуб Самодеятельной Песни (КСП)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общность людей, занимающихся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АМСТ, изучением его истории, архивированием образцов АМСТ, органи-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зацией мероприятий в области АМСТ и коммуникацией членов клуба.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Конкурс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соревнование, проводящееся, как правило, на заранее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известных условиях.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Любительство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самодеятельное движение в сфере свободного времени,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проявление социально-культурной активности людей.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Музыкальное творчество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свободная деятельность людей, направлен-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ная на создание новых, никогда ранее не бывших образцов музыкальной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культуры общества.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Самодеятельное творчество 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свободная деятельность людей, направ-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ленная на создание образцов культуры на непрофессиональной основе.</a:t>
            </a:r>
            <a:endParaRPr lang="ru-RU" sz="1700"/>
          </a:p>
          <a:p>
            <a:pPr eaLnBrk="0" hangingPunct="0"/>
            <a:r>
              <a:rPr lang="ru-RU" sz="1700" b="1">
                <a:solidFill>
                  <a:srgbClr val="7030A0"/>
                </a:solidFill>
                <a:latin typeface="Verdana" pitchFamily="34" charset="0"/>
                <a:cs typeface="Times New Roman" pitchFamily="18" charset="0"/>
              </a:rPr>
              <a:t>Фестиваль</a:t>
            </a:r>
            <a:r>
              <a:rPr lang="ru-RU" sz="17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- </a:t>
            </a:r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массовое празднество, показ, смотр лучших достижений </a:t>
            </a:r>
          </a:p>
          <a:p>
            <a:pPr eaLnBrk="0" hangingPunct="0"/>
            <a:r>
              <a:rPr lang="ru-RU" sz="17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искусства, творчества.</a:t>
            </a:r>
            <a:endParaRPr lang="ru-RU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этапы исследовательской работы</a:t>
            </a:r>
            <a:endParaRPr lang="ru-RU" sz="4400" b="1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500063" y="1857375"/>
            <a:ext cx="7786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Введение</a:t>
            </a:r>
          </a:p>
          <a:p>
            <a:r>
              <a:rPr lang="ru-RU" sz="2400"/>
              <a:t>Глава 1. Авторская песня 60-80 гг.</a:t>
            </a:r>
          </a:p>
          <a:p>
            <a:r>
              <a:rPr lang="ru-RU" sz="2400"/>
              <a:t>1.1 . Шестидесятые</a:t>
            </a:r>
          </a:p>
          <a:p>
            <a:r>
              <a:rPr lang="ru-RU" sz="2400"/>
              <a:t>1.2 . «Семидесятники»</a:t>
            </a:r>
          </a:p>
          <a:p>
            <a:r>
              <a:rPr lang="ru-RU" sz="2400"/>
              <a:t>1.</a:t>
            </a:r>
            <a:r>
              <a:rPr lang="en-US" sz="2400"/>
              <a:t>3</a:t>
            </a:r>
            <a:r>
              <a:rPr lang="ru-RU" sz="2400"/>
              <a:t>. 70-80годы. Рождение ансамбля "Уленшпигель" </a:t>
            </a:r>
          </a:p>
          <a:p>
            <a:r>
              <a:rPr lang="ru-RU" sz="2400"/>
              <a:t>Глава 2. Развитие авторской песни на современном этапе </a:t>
            </a:r>
          </a:p>
          <a:p>
            <a:r>
              <a:rPr lang="ru-RU" sz="2400"/>
              <a:t>2.1. 90-е годы. Начало столетия</a:t>
            </a:r>
            <a:r>
              <a:rPr lang="ru-RU"/>
              <a:t> </a:t>
            </a:r>
          </a:p>
          <a:p>
            <a:r>
              <a:rPr lang="ru-RU" sz="2400"/>
              <a:t>2.2. Основные формы развития авторской песни в Татарстане </a:t>
            </a:r>
          </a:p>
          <a:p>
            <a:r>
              <a:rPr lang="ru-RU" sz="2400"/>
              <a:t>Заключение</a:t>
            </a:r>
          </a:p>
          <a:p>
            <a:r>
              <a:rPr lang="ru-RU" sz="2400"/>
              <a:t>Библиографический</a:t>
            </a:r>
            <a:r>
              <a:rPr lang="ru-RU"/>
              <a:t> </a:t>
            </a:r>
            <a:r>
              <a:rPr lang="ru-RU" sz="2400"/>
              <a:t>список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trubo-gla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77068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553524">
            <a:off x="3389570" y="1476556"/>
            <a:ext cx="5339702" cy="1179015"/>
          </a:xfrm>
          <a:prstGeom prst="rect">
            <a:avLst/>
          </a:prstGeom>
          <a:noFill/>
        </p:spPr>
        <p:txBody>
          <a:bodyPr wrap="none">
            <a:prstTxWarp prst="textFadeLeft">
              <a:avLst>
                <a:gd name="adj" fmla="val 35219"/>
              </a:avLst>
            </a:prstTxWarp>
            <a:spAutoFit/>
          </a:bodyPr>
          <a:lstStyle/>
          <a:p>
            <a:pPr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Трубадуры</a:t>
            </a:r>
          </a:p>
        </p:txBody>
      </p:sp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713788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Из истории авторской песни 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авторы-исполнители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igr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000372"/>
            <a:ext cx="278608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1500174"/>
            <a:ext cx="3786214" cy="1357322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ru-RU" sz="16600" b="1" dirty="0">
                <a:ln w="19050">
                  <a:noFill/>
                  <a:prstDash val="solid"/>
                </a:ln>
                <a:solidFill>
                  <a:srgbClr val="0066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миннезингеры</a:t>
            </a:r>
            <a:endParaRPr lang="ru-RU" sz="5400" b="1" dirty="0">
              <a:ln w="19050">
                <a:noFill/>
                <a:prstDash val="solid"/>
              </a:ln>
              <a:solidFill>
                <a:srgbClr val="0066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_8804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1643050"/>
            <a:ext cx="30480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357686" y="4572008"/>
            <a:ext cx="4429156" cy="150019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мейстерзингеры</a:t>
            </a:r>
          </a:p>
        </p:txBody>
      </p:sp>
      <p:sp>
        <p:nvSpPr>
          <p:cNvPr id="10246" name="WordArt 8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78893" cy="1428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cs typeface="Arial"/>
              </a:rPr>
              <a:t>Из истории авторской песни 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Первые авторы-исполнители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1698</TotalTime>
  <Words>1186</Words>
  <Application>Microsoft Office PowerPoint</Application>
  <PresentationFormat>Экран (4:3)</PresentationFormat>
  <Paragraphs>213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Times New Roman</vt:lpstr>
      <vt:lpstr>Wingdings 2</vt:lpstr>
      <vt:lpstr>Wingdings</vt:lpstr>
      <vt:lpstr>Wingdings 3</vt:lpstr>
      <vt:lpstr>Calibri</vt:lpstr>
      <vt:lpstr>Verdana</vt:lpstr>
      <vt:lpstr>Book Antiqua</vt:lpstr>
      <vt:lpstr>Апекс</vt:lpstr>
      <vt:lpstr>Презентация PowerPoint</vt:lpstr>
      <vt:lpstr>Презентация PowerPoint</vt:lpstr>
      <vt:lpstr>Цель предопределила решение следующих  исследовательских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50-80-e годы. Расцвет авторской песни</vt:lpstr>
      <vt:lpstr>50-80-e годы. Расцвет авторской песни</vt:lpstr>
      <vt:lpstr>50-80-e годы. Расцвет авторской песни</vt:lpstr>
      <vt:lpstr>Бардовское движение в Татарстане</vt:lpstr>
      <vt:lpstr>Бардовское движение в Татарстане</vt:lpstr>
      <vt:lpstr>Презентация PowerPoint</vt:lpstr>
      <vt:lpstr>Бардовское движение в Татарстане</vt:lpstr>
      <vt:lpstr>Бардовское движение в Татарстане</vt:lpstr>
      <vt:lpstr>Презентация PowerPoint</vt:lpstr>
      <vt:lpstr>Презентация PowerPoint</vt:lpstr>
      <vt:lpstr>Бардовское движение в Татарстане</vt:lpstr>
      <vt:lpstr>90-е годы. Начало столетия.</vt:lpstr>
      <vt:lpstr>90-е годы. Начало столетия.</vt:lpstr>
      <vt:lpstr>90-е годы. Начало столетия.</vt:lpstr>
      <vt:lpstr>90-е годы. Начало столетия.</vt:lpstr>
      <vt:lpstr>90-е годы. Начало столетия.</vt:lpstr>
      <vt:lpstr>90-е годы. Начало столетия.</vt:lpstr>
      <vt:lpstr>Вывод</vt:lpstr>
      <vt:lpstr>Библиографический список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Раиля</dc:creator>
  <cp:lastModifiedBy>Раиля</cp:lastModifiedBy>
  <cp:revision>95</cp:revision>
  <dcterms:modified xsi:type="dcterms:W3CDTF">2012-04-17T14:28:25Z</dcterms:modified>
</cp:coreProperties>
</file>