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2E6C"/>
    <a:srgbClr val="28245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9AF2CC-1CD2-46CB-A4F2-897AD89ABC6F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9DB108-B730-448A-AE18-3B0161B83F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AF2CC-1CD2-46CB-A4F2-897AD89ABC6F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DB108-B730-448A-AE18-3B0161B83F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AF2CC-1CD2-46CB-A4F2-897AD89ABC6F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DB108-B730-448A-AE18-3B0161B83F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AF2CC-1CD2-46CB-A4F2-897AD89ABC6F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DB108-B730-448A-AE18-3B0161B83F9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AF2CC-1CD2-46CB-A4F2-897AD89ABC6F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DB108-B730-448A-AE18-3B0161B83F9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AF2CC-1CD2-46CB-A4F2-897AD89ABC6F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DB108-B730-448A-AE18-3B0161B83F9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AF2CC-1CD2-46CB-A4F2-897AD89ABC6F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DB108-B730-448A-AE18-3B0161B83F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AF2CC-1CD2-46CB-A4F2-897AD89ABC6F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DB108-B730-448A-AE18-3B0161B83F9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9AF2CC-1CD2-46CB-A4F2-897AD89ABC6F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DB108-B730-448A-AE18-3B0161B83F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99AF2CC-1CD2-46CB-A4F2-897AD89ABC6F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9DB108-B730-448A-AE18-3B0161B83F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9AF2CC-1CD2-46CB-A4F2-897AD89ABC6F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9DB108-B730-448A-AE18-3B0161B83F9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9AF2CC-1CD2-46CB-A4F2-897AD89ABC6F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9DB108-B730-448A-AE18-3B0161B83F9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0073_cat0_637d02f1y_62f959b7t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642918"/>
            <a:ext cx="8572559" cy="5364182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20" y="214290"/>
            <a:ext cx="528641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Не можешь </a:t>
            </a:r>
            <a:r>
              <a:rPr lang="ru-RU" sz="4800" dirty="0" smtClean="0">
                <a:solidFill>
                  <a:srgbClr val="322E6C"/>
                </a:solidFill>
                <a:latin typeface="Monotype Corsiva" pitchFamily="66" charset="0"/>
              </a:rPr>
              <a:t>– сумей,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Не знаешь </a:t>
            </a:r>
            <a:r>
              <a:rPr lang="ru-RU" sz="4800" dirty="0" smtClean="0">
                <a:solidFill>
                  <a:srgbClr val="322E6C"/>
                </a:solidFill>
                <a:latin typeface="Monotype Corsiva" pitchFamily="66" charset="0"/>
              </a:rPr>
              <a:t>– узнай,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Не бойся </a:t>
            </a:r>
            <a:r>
              <a:rPr lang="ru-RU" sz="4800" dirty="0" smtClean="0">
                <a:solidFill>
                  <a:srgbClr val="322E6C"/>
                </a:solidFill>
                <a:latin typeface="Monotype Corsiva" pitchFamily="66" charset="0"/>
              </a:rPr>
              <a:t>тропы отвесной,</a:t>
            </a:r>
          </a:p>
          <a:p>
            <a:pPr>
              <a:buNone/>
            </a:pPr>
            <a:r>
              <a:rPr lang="ru-RU" sz="4800" dirty="0" smtClean="0">
                <a:solidFill>
                  <a:srgbClr val="322E6C"/>
                </a:solidFill>
                <a:latin typeface="Monotype Corsiva" pitchFamily="66" charset="0"/>
              </a:rPr>
              <a:t>Пробуй, ищи, свершай, достигай,</a:t>
            </a:r>
          </a:p>
          <a:p>
            <a:pPr>
              <a:buNone/>
            </a:pPr>
            <a:r>
              <a:rPr lang="ru-RU" sz="4800" dirty="0" smtClean="0">
                <a:solidFill>
                  <a:srgbClr val="322E6C"/>
                </a:solidFill>
                <a:latin typeface="Monotype Corsiva" pitchFamily="66" charset="0"/>
              </a:rPr>
              <a:t>Чтоб жизнь твоя стала песней.</a:t>
            </a:r>
            <a:endParaRPr lang="ru-RU" sz="4800" dirty="0">
              <a:solidFill>
                <a:srgbClr val="322E6C"/>
              </a:solidFill>
              <a:latin typeface="Monotype Corsiva" pitchFamily="66" charset="0"/>
            </a:endParaRPr>
          </a:p>
        </p:txBody>
      </p:sp>
      <p:pic>
        <p:nvPicPr>
          <p:cNvPr id="7" name="Содержимое 6" descr="39367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86446" y="2000240"/>
            <a:ext cx="3214710" cy="437198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image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6248" y="1928802"/>
            <a:ext cx="3658399" cy="4525962"/>
          </a:xfr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322E6C"/>
                </a:solidFill>
                <a:latin typeface="Monotype Corsiva" pitchFamily="66" charset="0"/>
              </a:rPr>
              <a:t>НЕ с глаголами</a:t>
            </a:r>
            <a:endParaRPr lang="ru-RU" sz="9600" dirty="0">
              <a:solidFill>
                <a:srgbClr val="322E6C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не с глаголами табл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642918"/>
            <a:ext cx="5214974" cy="621508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322E6C"/>
                </a:solidFill>
                <a:latin typeface="Century Schoolbook" pitchFamily="18" charset="0"/>
              </a:rPr>
              <a:t>Познакомимся с теорией</a:t>
            </a:r>
            <a:endParaRPr lang="ru-RU" sz="3600" dirty="0">
              <a:solidFill>
                <a:srgbClr val="322E6C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43438" y="428604"/>
            <a:ext cx="4500562" cy="50720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322E6C"/>
                </a:solidFill>
                <a:latin typeface="Century Schoolbook" pitchFamily="18" charset="0"/>
              </a:rPr>
              <a:t>В синем небе звезды блещут,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322E6C"/>
                </a:solidFill>
                <a:latin typeface="Century Schoolbook" pitchFamily="18" charset="0"/>
              </a:rPr>
              <a:t>В синем море волны плещут.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322E6C"/>
                </a:solidFill>
                <a:latin typeface="Century Schoolbook" pitchFamily="18" charset="0"/>
              </a:rPr>
              <a:t>Туча по небу идет,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322E6C"/>
                </a:solidFill>
                <a:latin typeface="Century Schoolbook" pitchFamily="18" charset="0"/>
              </a:rPr>
              <a:t>Бочка по морю плывет.</a:t>
            </a:r>
            <a:endParaRPr lang="ru-RU" sz="3600" b="1" i="1" dirty="0">
              <a:solidFill>
                <a:srgbClr val="322E6C"/>
              </a:solidFill>
              <a:latin typeface="Century Schoolbook" pitchFamily="18" charset="0"/>
            </a:endParaRPr>
          </a:p>
        </p:txBody>
      </p:sp>
      <p:pic>
        <p:nvPicPr>
          <p:cNvPr id="7" name="Содержимое 6" descr="cs5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14282" y="2357430"/>
            <a:ext cx="4214842" cy="3051387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285720" y="1071546"/>
          <a:ext cx="854395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1978"/>
                <a:gridCol w="42719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Пиши НЕ с глаголом раздельно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Пиши НЕ с глаголом слитно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57158" y="1571612"/>
            <a:ext cx="8572560" cy="49545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latin typeface="Century Schoolbook" pitchFamily="18" charset="0"/>
              </a:rPr>
              <a:t>Слово (не) воробей, вылетит – (не) поймаешь;</a:t>
            </a:r>
          </a:p>
          <a:p>
            <a:pPr>
              <a:buNone/>
            </a:pPr>
            <a:endParaRPr lang="ru-RU" i="1" dirty="0" smtClean="0">
              <a:latin typeface="Century Schoolbook" pitchFamily="18" charset="0"/>
            </a:endParaRPr>
          </a:p>
          <a:p>
            <a:pPr>
              <a:buNone/>
            </a:pPr>
            <a:r>
              <a:rPr lang="ru-RU" i="1" dirty="0" smtClean="0">
                <a:latin typeface="Century Schoolbook" pitchFamily="18" charset="0"/>
              </a:rPr>
              <a:t>(Не) будет хлеба – не будет и обеда;</a:t>
            </a:r>
          </a:p>
          <a:p>
            <a:pPr>
              <a:buNone/>
            </a:pPr>
            <a:endParaRPr lang="ru-RU" i="1" dirty="0" smtClean="0">
              <a:latin typeface="Century Schoolbook" pitchFamily="18" charset="0"/>
            </a:endParaRPr>
          </a:p>
          <a:p>
            <a:pPr>
              <a:buNone/>
            </a:pPr>
            <a:r>
              <a:rPr lang="ru-RU" i="1" dirty="0" smtClean="0">
                <a:latin typeface="Century Schoolbook" pitchFamily="18" charset="0"/>
              </a:rPr>
              <a:t>(Не) посеешь – урожай (не) соберешь;</a:t>
            </a:r>
          </a:p>
          <a:p>
            <a:pPr>
              <a:buNone/>
            </a:pPr>
            <a:endParaRPr lang="ru-RU" i="1" dirty="0" smtClean="0">
              <a:latin typeface="Century Schoolbook" pitchFamily="18" charset="0"/>
            </a:endParaRPr>
          </a:p>
          <a:p>
            <a:pPr>
              <a:buNone/>
            </a:pPr>
            <a:r>
              <a:rPr lang="ru-RU" i="1" dirty="0" smtClean="0">
                <a:latin typeface="Century Schoolbook" pitchFamily="18" charset="0"/>
              </a:rPr>
              <a:t>Лентяю все (не) можется да (не) здоровится.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72547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Century Schoolbook" pitchFamily="18" charset="0"/>
              </a:rPr>
              <a:t>Задание: распределите в две колонки глаголы</a:t>
            </a:r>
            <a:endParaRPr lang="ru-RU" sz="2800" dirty="0">
              <a:solidFill>
                <a:schemeClr val="tx1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500042"/>
            <a:ext cx="5214942" cy="5507249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3200" dirty="0" smtClean="0">
              <a:solidFill>
                <a:srgbClr val="322E6C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322E6C"/>
                </a:solidFill>
                <a:latin typeface="Comic Sans MS" pitchFamily="66" charset="0"/>
              </a:rPr>
              <a:t>Это вам не трали – вали,</a:t>
            </a:r>
          </a:p>
          <a:p>
            <a:pPr>
              <a:buNone/>
            </a:pPr>
            <a:r>
              <a:rPr lang="ru-RU" sz="3200" dirty="0" smtClean="0">
                <a:solidFill>
                  <a:srgbClr val="322E6C"/>
                </a:solidFill>
                <a:latin typeface="Comic Sans MS" pitchFamily="66" charset="0"/>
              </a:rPr>
              <a:t>Мы же все-таки устали!</a:t>
            </a:r>
          </a:p>
          <a:p>
            <a:pPr>
              <a:buNone/>
            </a:pPr>
            <a:r>
              <a:rPr lang="ru-RU" sz="3200" dirty="0" smtClean="0">
                <a:solidFill>
                  <a:srgbClr val="322E6C"/>
                </a:solidFill>
                <a:latin typeface="Comic Sans MS" pitchFamily="66" charset="0"/>
              </a:rPr>
              <a:t>Долго шли на корабле мы,</a:t>
            </a:r>
          </a:p>
          <a:p>
            <a:pPr>
              <a:buNone/>
            </a:pPr>
            <a:r>
              <a:rPr lang="ru-RU" sz="3200" dirty="0" smtClean="0">
                <a:solidFill>
                  <a:srgbClr val="322E6C"/>
                </a:solidFill>
                <a:latin typeface="Comic Sans MS" pitchFamily="66" charset="0"/>
              </a:rPr>
              <a:t>Много рифов испытали.</a:t>
            </a:r>
          </a:p>
          <a:p>
            <a:pPr>
              <a:buNone/>
            </a:pPr>
            <a:r>
              <a:rPr lang="ru-RU" sz="3200" dirty="0" smtClean="0">
                <a:solidFill>
                  <a:srgbClr val="322E6C"/>
                </a:solidFill>
                <a:latin typeface="Comic Sans MS" pitchFamily="66" charset="0"/>
              </a:rPr>
              <a:t>А сейчас уж отдохнем,</a:t>
            </a:r>
          </a:p>
          <a:p>
            <a:pPr>
              <a:buNone/>
            </a:pPr>
            <a:r>
              <a:rPr lang="ru-RU" sz="3200" dirty="0" smtClean="0">
                <a:solidFill>
                  <a:srgbClr val="322E6C"/>
                </a:solidFill>
                <a:latin typeface="Comic Sans MS" pitchFamily="66" charset="0"/>
              </a:rPr>
              <a:t>И опять мы в путь пойдем!</a:t>
            </a:r>
          </a:p>
          <a:p>
            <a:pPr>
              <a:buNone/>
            </a:pPr>
            <a:endParaRPr lang="ru-RU" sz="3200" dirty="0"/>
          </a:p>
        </p:txBody>
      </p:sp>
      <p:pic>
        <p:nvPicPr>
          <p:cNvPr id="6" name="Содержимое 5" descr="1250631505_11554_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628" y="3286124"/>
            <a:ext cx="3967162" cy="325717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/>
          <a:lstStyle/>
          <a:p>
            <a:pPr algn="ctr"/>
            <a:r>
              <a:rPr lang="ru-RU" dirty="0" smtClean="0">
                <a:latin typeface="Comic Sans MS" pitchFamily="66" charset="0"/>
              </a:rPr>
              <a:t>Физкультминутка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451f0f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000108"/>
            <a:ext cx="3571900" cy="4071966"/>
          </a:xfrm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214810" y="285728"/>
            <a:ext cx="4714908" cy="61436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322E6C"/>
                </a:solidFill>
              </a:rPr>
              <a:t>Быстро встаньте, улыбнитесь,</a:t>
            </a:r>
          </a:p>
          <a:p>
            <a:pPr algn="ctr">
              <a:buNone/>
            </a:pPr>
            <a:r>
              <a:rPr lang="ru-RU" dirty="0" smtClean="0">
                <a:solidFill>
                  <a:srgbClr val="322E6C"/>
                </a:solidFill>
              </a:rPr>
              <a:t>Выше, выше подтянитесь.</a:t>
            </a:r>
          </a:p>
          <a:p>
            <a:pPr algn="ctr">
              <a:buNone/>
            </a:pPr>
            <a:r>
              <a:rPr lang="ru-RU" dirty="0" smtClean="0">
                <a:solidFill>
                  <a:srgbClr val="322E6C"/>
                </a:solidFill>
              </a:rPr>
              <a:t>Ну-ка плечи распрямите,</a:t>
            </a:r>
          </a:p>
          <a:p>
            <a:pPr algn="ctr">
              <a:buNone/>
            </a:pPr>
            <a:r>
              <a:rPr lang="ru-RU" dirty="0" smtClean="0">
                <a:solidFill>
                  <a:srgbClr val="322E6C"/>
                </a:solidFill>
              </a:rPr>
              <a:t>Поднимите, опустите,</a:t>
            </a:r>
          </a:p>
          <a:p>
            <a:pPr algn="ctr">
              <a:buNone/>
            </a:pPr>
            <a:r>
              <a:rPr lang="ru-RU" dirty="0" smtClean="0">
                <a:solidFill>
                  <a:srgbClr val="322E6C"/>
                </a:solidFill>
              </a:rPr>
              <a:t>Влево, вправо повернулись,</a:t>
            </a:r>
          </a:p>
          <a:p>
            <a:pPr algn="ctr">
              <a:buNone/>
            </a:pPr>
            <a:r>
              <a:rPr lang="ru-RU" dirty="0" smtClean="0">
                <a:solidFill>
                  <a:srgbClr val="322E6C"/>
                </a:solidFill>
              </a:rPr>
              <a:t>Рук коленями коснулись.</a:t>
            </a:r>
          </a:p>
          <a:p>
            <a:pPr algn="ctr">
              <a:buNone/>
            </a:pPr>
            <a:r>
              <a:rPr lang="ru-RU" dirty="0" smtClean="0">
                <a:solidFill>
                  <a:srgbClr val="322E6C"/>
                </a:solidFill>
              </a:rPr>
              <a:t>Сели, встали, сели, встали,</a:t>
            </a:r>
          </a:p>
          <a:p>
            <a:pPr algn="ctr">
              <a:buNone/>
            </a:pPr>
            <a:r>
              <a:rPr lang="ru-RU" dirty="0" smtClean="0">
                <a:solidFill>
                  <a:srgbClr val="322E6C"/>
                </a:solidFill>
              </a:rPr>
              <a:t>И на месте побежали!</a:t>
            </a:r>
            <a:endParaRPr lang="ru-RU" dirty="0">
              <a:solidFill>
                <a:srgbClr val="322E6C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8115328" cy="12332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C00000"/>
                </a:solidFill>
                <a:latin typeface="Century Schoolbook" pitchFamily="18" charset="0"/>
              </a:rPr>
              <a:t>Составить рассказ по опорным словам</a:t>
            </a:r>
            <a:endParaRPr lang="ru-RU" sz="4800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Century Schoolbook" pitchFamily="18" charset="0"/>
              </a:rPr>
              <a:t>Домашнее задание</a:t>
            </a:r>
            <a:endParaRPr lang="ru-RU" sz="3600" dirty="0">
              <a:latin typeface="Century Schoolbook" pitchFamily="18" charset="0"/>
            </a:endParaRPr>
          </a:p>
        </p:txBody>
      </p:sp>
      <p:pic>
        <p:nvPicPr>
          <p:cNvPr id="7" name="Содержимое 6" descr="54131014_1264143567_pisatel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714612" y="3214686"/>
            <a:ext cx="4286280" cy="321471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стро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285728"/>
            <a:ext cx="8001056" cy="5721372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rop_17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7" y="1142984"/>
            <a:ext cx="6929486" cy="550072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939784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322E6C"/>
                </a:solidFill>
                <a:latin typeface="Monotype Corsiva" pitchFamily="66" charset="0"/>
              </a:rPr>
              <a:t>Спасибо за урок!</a:t>
            </a:r>
            <a:endParaRPr lang="ru-RU" sz="7200" dirty="0">
              <a:solidFill>
                <a:srgbClr val="322E6C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стро2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15252" y="1481138"/>
            <a:ext cx="7113496" cy="45259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ГЛАГОЛ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286412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>
                <a:latin typeface="Arial Narrow" pitchFamily="34" charset="0"/>
              </a:rPr>
              <a:t>Задание: </a:t>
            </a:r>
            <a:r>
              <a:rPr lang="ru-RU" dirty="0" smtClean="0">
                <a:latin typeface="Arial Narrow" pitchFamily="34" charset="0"/>
              </a:rPr>
              <a:t>выпишите выделенные слова, вставляя пропущенные буквы и знаки препинания.</a:t>
            </a:r>
          </a:p>
          <a:p>
            <a:r>
              <a:rPr lang="ru-RU" dirty="0" smtClean="0">
                <a:latin typeface="Arial Narrow" pitchFamily="34" charset="0"/>
              </a:rPr>
              <a:t> Устно объясните их написание.</a:t>
            </a:r>
          </a:p>
          <a:p>
            <a:endParaRPr lang="ru-RU" dirty="0" smtClean="0">
              <a:latin typeface="Arial Narrow" pitchFamily="34" charset="0"/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282456"/>
                </a:solidFill>
                <a:latin typeface="Century Schoolbook" pitchFamily="18" charset="0"/>
              </a:rPr>
              <a:t>З…</a:t>
            </a:r>
            <a:r>
              <a:rPr lang="ru-RU" i="1" dirty="0" err="1" smtClean="0">
                <a:solidFill>
                  <a:srgbClr val="282456"/>
                </a:solidFill>
                <a:latin typeface="Century Schoolbook" pitchFamily="18" charset="0"/>
              </a:rPr>
              <a:t>леный</a:t>
            </a:r>
            <a:r>
              <a:rPr lang="ru-RU" i="1" dirty="0" smtClean="0">
                <a:solidFill>
                  <a:srgbClr val="282456"/>
                </a:solidFill>
                <a:latin typeface="Century Schoolbook" pitchFamily="18" charset="0"/>
              </a:rPr>
              <a:t> и таинственный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282456"/>
                </a:solidFill>
                <a:latin typeface="Century Schoolbook" pitchFamily="18" charset="0"/>
              </a:rPr>
              <a:t>Средь моря остров спит…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282456"/>
                </a:solidFill>
                <a:latin typeface="Century Schoolbook" pitchFamily="18" charset="0"/>
              </a:rPr>
              <a:t>Быть может, там воинственных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282456"/>
                </a:solidFill>
                <a:latin typeface="Century Schoolbook" pitchFamily="18" charset="0"/>
              </a:rPr>
              <a:t>Ош…бок мир лежит?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282456"/>
                </a:solidFill>
                <a:latin typeface="Century Schoolbook" pitchFamily="18" charset="0"/>
              </a:rPr>
              <a:t>А (?)может(?) мы с веселыми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282456"/>
                </a:solidFill>
                <a:latin typeface="Century Schoolbook" pitchFamily="18" charset="0"/>
              </a:rPr>
              <a:t>Там </a:t>
            </a:r>
            <a:r>
              <a:rPr lang="ru-RU" i="1" dirty="0" err="1" smtClean="0">
                <a:solidFill>
                  <a:srgbClr val="282456"/>
                </a:solidFill>
                <a:latin typeface="Century Schoolbook" pitchFamily="18" charset="0"/>
              </a:rPr>
              <a:t>встрет</a:t>
            </a:r>
            <a:r>
              <a:rPr lang="ru-RU" i="1" dirty="0" smtClean="0">
                <a:solidFill>
                  <a:srgbClr val="282456"/>
                </a:solidFill>
                <a:latin typeface="Century Schoolbook" pitchFamily="18" charset="0"/>
              </a:rPr>
              <a:t>…</a:t>
            </a:r>
            <a:r>
              <a:rPr lang="ru-RU" i="1" dirty="0" err="1" smtClean="0">
                <a:solidFill>
                  <a:srgbClr val="282456"/>
                </a:solidFill>
                <a:latin typeface="Century Schoolbook" pitchFamily="18" charset="0"/>
              </a:rPr>
              <a:t>мся</a:t>
            </a:r>
            <a:r>
              <a:rPr lang="ru-RU" i="1" dirty="0" smtClean="0">
                <a:solidFill>
                  <a:srgbClr val="282456"/>
                </a:solidFill>
                <a:latin typeface="Century Schoolbook" pitchFamily="18" charset="0"/>
              </a:rPr>
              <a:t> глаголами?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282456"/>
                </a:solidFill>
                <a:latin typeface="Century Schoolbook" pitchFamily="18" charset="0"/>
              </a:rPr>
              <a:t>Там, за бортом, направо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282456"/>
                </a:solidFill>
                <a:latin typeface="Century Schoolbook" pitchFamily="18" charset="0"/>
              </a:rPr>
              <a:t>Уже видна (</a:t>
            </a:r>
            <a:r>
              <a:rPr lang="ru-RU" i="1" dirty="0" err="1" smtClean="0">
                <a:solidFill>
                  <a:srgbClr val="282456"/>
                </a:solidFill>
                <a:latin typeface="Century Schoolbook" pitchFamily="18" charset="0"/>
              </a:rPr>
              <a:t>З,з</a:t>
            </a:r>
            <a:r>
              <a:rPr lang="ru-RU" i="1" dirty="0" smtClean="0">
                <a:solidFill>
                  <a:srgbClr val="282456"/>
                </a:solidFill>
                <a:latin typeface="Century Schoolbook" pitchFamily="18" charset="0"/>
              </a:rPr>
              <a:t>)</a:t>
            </a:r>
            <a:r>
              <a:rPr lang="ru-RU" i="1" dirty="0" err="1" smtClean="0">
                <a:solidFill>
                  <a:srgbClr val="282456"/>
                </a:solidFill>
                <a:latin typeface="Century Schoolbook" pitchFamily="18" charset="0"/>
              </a:rPr>
              <a:t>емля</a:t>
            </a:r>
            <a:r>
              <a:rPr lang="ru-RU" i="1" dirty="0" smtClean="0">
                <a:solidFill>
                  <a:srgbClr val="282456"/>
                </a:solidFill>
                <a:latin typeface="Century Schoolbook" pitchFamily="18" charset="0"/>
              </a:rPr>
              <a:t>.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282456"/>
                </a:solidFill>
                <a:latin typeface="Century Schoolbook" pitchFamily="18" charset="0"/>
              </a:rPr>
              <a:t>И до земли остался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282456"/>
                </a:solidFill>
                <a:latin typeface="Century Schoolbook" pitchFamily="18" charset="0"/>
              </a:rPr>
              <a:t>Лишь п…ворот руля.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282456"/>
                </a:solidFill>
                <a:latin typeface="Century Schoolbook" pitchFamily="18" charset="0"/>
              </a:rPr>
              <a:t>А остро…охраняют огромных три кита.</a:t>
            </a:r>
            <a:endParaRPr lang="ru-RU" i="1" dirty="0">
              <a:solidFill>
                <a:srgbClr val="282456"/>
              </a:solidFill>
              <a:latin typeface="Century Schoolbook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</a:rPr>
              <a:t>Словарный диктант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322E6C"/>
                </a:solidFill>
                <a:latin typeface="Century Schoolbook" pitchFamily="18" charset="0"/>
              </a:rPr>
              <a:t>З</a:t>
            </a: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е</a:t>
            </a:r>
            <a:r>
              <a:rPr lang="ru-RU" dirty="0" smtClean="0">
                <a:solidFill>
                  <a:srgbClr val="322E6C"/>
                </a:solidFill>
                <a:latin typeface="Century Schoolbook" pitchFamily="18" charset="0"/>
              </a:rPr>
              <a:t>леный и таинственный</a:t>
            </a:r>
          </a:p>
          <a:p>
            <a:pPr algn="ctr">
              <a:buNone/>
            </a:pPr>
            <a:r>
              <a:rPr lang="ru-RU" dirty="0" smtClean="0">
                <a:solidFill>
                  <a:srgbClr val="322E6C"/>
                </a:solidFill>
                <a:latin typeface="Century Schoolbook" pitchFamily="18" charset="0"/>
              </a:rPr>
              <a:t>Средь моря остров спит…</a:t>
            </a:r>
          </a:p>
          <a:p>
            <a:pPr algn="ctr">
              <a:buNone/>
            </a:pPr>
            <a:r>
              <a:rPr lang="ru-RU" dirty="0" smtClean="0">
                <a:solidFill>
                  <a:srgbClr val="322E6C"/>
                </a:solidFill>
                <a:latin typeface="Century Schoolbook" pitchFamily="18" charset="0"/>
              </a:rPr>
              <a:t>Быть может, там воинственных</a:t>
            </a:r>
          </a:p>
          <a:p>
            <a:pPr algn="ctr">
              <a:buNone/>
            </a:pPr>
            <a:r>
              <a:rPr lang="ru-RU" dirty="0" smtClean="0">
                <a:solidFill>
                  <a:srgbClr val="322E6C"/>
                </a:solidFill>
                <a:latin typeface="Century Schoolbook" pitchFamily="18" charset="0"/>
              </a:rPr>
              <a:t>Ош</a:t>
            </a: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и</a:t>
            </a:r>
            <a:r>
              <a:rPr lang="ru-RU" dirty="0" smtClean="0">
                <a:solidFill>
                  <a:srgbClr val="322E6C"/>
                </a:solidFill>
                <a:latin typeface="Century Schoolbook" pitchFamily="18" charset="0"/>
              </a:rPr>
              <a:t>бок мир лежит?</a:t>
            </a:r>
          </a:p>
          <a:p>
            <a:pPr algn="ctr">
              <a:buNone/>
            </a:pPr>
            <a:r>
              <a:rPr lang="ru-RU" dirty="0" smtClean="0">
                <a:solidFill>
                  <a:srgbClr val="322E6C"/>
                </a:solidFill>
                <a:latin typeface="Century Schoolbook" pitchFamily="18" charset="0"/>
              </a:rPr>
              <a:t>А</a:t>
            </a: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,</a:t>
            </a:r>
            <a:r>
              <a:rPr lang="ru-RU" dirty="0" smtClean="0">
                <a:solidFill>
                  <a:srgbClr val="322E6C"/>
                </a:solidFill>
                <a:latin typeface="Century Schoolbook" pitchFamily="18" charset="0"/>
              </a:rPr>
              <a:t> может</a:t>
            </a: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,</a:t>
            </a:r>
            <a:r>
              <a:rPr lang="ru-RU" dirty="0" smtClean="0">
                <a:solidFill>
                  <a:srgbClr val="322E6C"/>
                </a:solidFill>
                <a:latin typeface="Century Schoolbook" pitchFamily="18" charset="0"/>
              </a:rPr>
              <a:t> мы с веселыми</a:t>
            </a:r>
          </a:p>
          <a:p>
            <a:pPr algn="ctr">
              <a:buNone/>
            </a:pPr>
            <a:r>
              <a:rPr lang="ru-RU" dirty="0" smtClean="0">
                <a:solidFill>
                  <a:srgbClr val="322E6C"/>
                </a:solidFill>
                <a:latin typeface="Century Schoolbook" pitchFamily="18" charset="0"/>
              </a:rPr>
              <a:t>Там встрет</a:t>
            </a: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и</a:t>
            </a:r>
            <a:r>
              <a:rPr lang="ru-RU" dirty="0" smtClean="0">
                <a:solidFill>
                  <a:srgbClr val="322E6C"/>
                </a:solidFill>
                <a:latin typeface="Century Schoolbook" pitchFamily="18" charset="0"/>
              </a:rPr>
              <a:t>мся глаголами?</a:t>
            </a:r>
          </a:p>
          <a:p>
            <a:pPr algn="ctr">
              <a:buNone/>
            </a:pPr>
            <a:r>
              <a:rPr lang="ru-RU" dirty="0" smtClean="0">
                <a:solidFill>
                  <a:srgbClr val="322E6C"/>
                </a:solidFill>
                <a:latin typeface="Century Schoolbook" pitchFamily="18" charset="0"/>
              </a:rPr>
              <a:t>Там, за бортом, направо</a:t>
            </a:r>
          </a:p>
          <a:p>
            <a:pPr algn="ctr">
              <a:buNone/>
            </a:pPr>
            <a:r>
              <a:rPr lang="ru-RU" dirty="0" smtClean="0">
                <a:solidFill>
                  <a:srgbClr val="322E6C"/>
                </a:solidFill>
                <a:latin typeface="Century Schoolbook" pitchFamily="18" charset="0"/>
              </a:rPr>
              <a:t>Уже видна </a:t>
            </a: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з</a:t>
            </a:r>
            <a:r>
              <a:rPr lang="ru-RU" dirty="0" smtClean="0">
                <a:solidFill>
                  <a:srgbClr val="322E6C"/>
                </a:solidFill>
                <a:latin typeface="Century Schoolbook" pitchFamily="18" charset="0"/>
              </a:rPr>
              <a:t>емля.</a:t>
            </a:r>
          </a:p>
          <a:p>
            <a:pPr algn="ctr">
              <a:buNone/>
            </a:pPr>
            <a:r>
              <a:rPr lang="ru-RU" dirty="0" smtClean="0">
                <a:solidFill>
                  <a:srgbClr val="322E6C"/>
                </a:solidFill>
                <a:latin typeface="Century Schoolbook" pitchFamily="18" charset="0"/>
              </a:rPr>
              <a:t>И до земли остался</a:t>
            </a:r>
          </a:p>
          <a:p>
            <a:pPr algn="ctr">
              <a:buNone/>
            </a:pPr>
            <a:r>
              <a:rPr lang="ru-RU" dirty="0" smtClean="0">
                <a:solidFill>
                  <a:srgbClr val="322E6C"/>
                </a:solidFill>
                <a:latin typeface="Century Schoolbook" pitchFamily="18" charset="0"/>
              </a:rPr>
              <a:t>Лишь п</a:t>
            </a: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о</a:t>
            </a:r>
            <a:r>
              <a:rPr lang="ru-RU" dirty="0" smtClean="0">
                <a:solidFill>
                  <a:srgbClr val="322E6C"/>
                </a:solidFill>
                <a:latin typeface="Century Schoolbook" pitchFamily="18" charset="0"/>
              </a:rPr>
              <a:t>ворот руля.</a:t>
            </a:r>
          </a:p>
          <a:p>
            <a:pPr algn="ctr">
              <a:buNone/>
            </a:pPr>
            <a:r>
              <a:rPr lang="ru-RU" dirty="0" smtClean="0">
                <a:solidFill>
                  <a:srgbClr val="322E6C"/>
                </a:solidFill>
                <a:latin typeface="Century Schoolbook" pitchFamily="18" charset="0"/>
              </a:rPr>
              <a:t>А остро</a:t>
            </a:r>
            <a:r>
              <a:rPr lang="ru-RU" dirty="0" smtClean="0">
                <a:solidFill>
                  <a:srgbClr val="FF0000"/>
                </a:solidFill>
                <a:latin typeface="Century Schoolbook" pitchFamily="18" charset="0"/>
              </a:rPr>
              <a:t>в</a:t>
            </a:r>
            <a:r>
              <a:rPr lang="ru-RU" dirty="0" smtClean="0">
                <a:solidFill>
                  <a:srgbClr val="322E6C"/>
                </a:solidFill>
                <a:latin typeface="Century Schoolbook" pitchFamily="18" charset="0"/>
              </a:rPr>
              <a:t> охраняют огромных три кита.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Century Schoolbook" pitchFamily="18" charset="0"/>
              </a:rPr>
              <a:t>Проверь себя</a:t>
            </a:r>
            <a:endParaRPr lang="ru-RU" sz="3600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еречная учителка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7554" y="2285992"/>
            <a:ext cx="2500329" cy="350046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>
                <a:latin typeface="Century Schoolbook" pitchFamily="18" charset="0"/>
              </a:rPr>
              <a:t>…дать понятие о глаголе как части речи и назвать его признаки</a:t>
            </a:r>
            <a:endParaRPr lang="ru-RU" sz="3600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ризнаки гл табл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142984"/>
            <a:ext cx="7572428" cy="542928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Century Schoolbook" pitchFamily="18" charset="0"/>
              </a:rPr>
              <a:t>Проверь себя</a:t>
            </a:r>
            <a:endParaRPr lang="ru-RU" sz="4000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/>
          <a:lstStyle/>
          <a:p>
            <a:r>
              <a:rPr lang="ru-RU" dirty="0" smtClean="0">
                <a:latin typeface="Arial Narrow" pitchFamily="34" charset="0"/>
              </a:rPr>
              <a:t>Задание: найдите в тексте глаголы и выпишите их в тетрадь</a:t>
            </a:r>
          </a:p>
          <a:p>
            <a:pPr>
              <a:buNone/>
            </a:pPr>
            <a:endParaRPr lang="ru-RU" dirty="0" smtClean="0">
              <a:latin typeface="Arial Narrow" pitchFamily="34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322E6C"/>
                </a:solidFill>
                <a:latin typeface="Century Schoolbook" pitchFamily="18" charset="0"/>
              </a:rPr>
              <a:t>        </a:t>
            </a:r>
            <a:r>
              <a:rPr lang="ru-RU" sz="3200" i="1" dirty="0" smtClean="0">
                <a:solidFill>
                  <a:srgbClr val="322E6C"/>
                </a:solidFill>
                <a:latin typeface="Century Schoolbook" pitchFamily="18" charset="0"/>
              </a:rPr>
              <a:t>Несколько лет подряд мы ездили по туристической путевке на юг. Каждый раз мы видели много интересного. Нас водили на экскурсии. Мы любовались чудесными горными вершинами, слушали беспрерывный шум моря.</a:t>
            </a:r>
            <a:endParaRPr lang="ru-RU" sz="3200" i="1" dirty="0">
              <a:solidFill>
                <a:srgbClr val="322E6C"/>
              </a:solidFill>
              <a:latin typeface="Century Schoolbook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Century Schoolbook" pitchFamily="18" charset="0"/>
              </a:rPr>
              <a:t>Второе испытание</a:t>
            </a:r>
            <a:endParaRPr lang="ru-RU" sz="3600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upl_97-1354641709_C8942ppKWw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500174"/>
            <a:ext cx="3214710" cy="3357586"/>
          </a:xfrm>
        </p:spPr>
      </p:pic>
      <p:pic>
        <p:nvPicPr>
          <p:cNvPr id="7" name="Содержимое 6" descr="upl_97-1354641709_C8942ppKWw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86380" y="2357430"/>
            <a:ext cx="3071834" cy="307183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entury Schoolbook" pitchFamily="18" charset="0"/>
              </a:rPr>
              <a:t>Чем похожи эти глаголы?</a:t>
            </a:r>
            <a:endParaRPr lang="ru-RU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322E6C"/>
                </a:solidFill>
                <a:latin typeface="Century Schoolbook" pitchFamily="18" charset="0"/>
              </a:rPr>
              <a:t>У всех одинаковый вопрос, число, время</a:t>
            </a:r>
            <a:endParaRPr lang="ru-RU" sz="4400" dirty="0">
              <a:solidFill>
                <a:srgbClr val="322E6C"/>
              </a:solidFill>
              <a:latin typeface="Century Schoolbook" pitchFamily="18" charset="0"/>
            </a:endParaRPr>
          </a:p>
        </p:txBody>
      </p:sp>
      <p:pic>
        <p:nvPicPr>
          <p:cNvPr id="5" name="Содержимое 4" descr="_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67312" y="1600994"/>
            <a:ext cx="3000375" cy="428625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Century Schoolbook" pitchFamily="18" charset="0"/>
              </a:rPr>
              <a:t>Проверь себя</a:t>
            </a:r>
            <a:endParaRPr lang="ru-RU" sz="3600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</TotalTime>
  <Words>414</Words>
  <Application>Microsoft Office PowerPoint</Application>
  <PresentationFormat>Экран (4:3)</PresentationFormat>
  <Paragraphs>77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Слайд 1</vt:lpstr>
      <vt:lpstr>ГЛАГОЛ</vt:lpstr>
      <vt:lpstr>Словарный диктант</vt:lpstr>
      <vt:lpstr>Проверь себя</vt:lpstr>
      <vt:lpstr>…дать понятие о глаголе как части речи и назвать его признаки</vt:lpstr>
      <vt:lpstr>Проверь себя</vt:lpstr>
      <vt:lpstr>Второе испытание</vt:lpstr>
      <vt:lpstr>Чем похожи эти глаголы?</vt:lpstr>
      <vt:lpstr>Проверь себя</vt:lpstr>
      <vt:lpstr>Слайд 10</vt:lpstr>
      <vt:lpstr>НЕ с глаголами</vt:lpstr>
      <vt:lpstr>Познакомимся с теорией</vt:lpstr>
      <vt:lpstr>Слайд 13</vt:lpstr>
      <vt:lpstr>Задание: распределите в две колонки глаголы</vt:lpstr>
      <vt:lpstr>Физкультминутка</vt:lpstr>
      <vt:lpstr>Слайд 16</vt:lpstr>
      <vt:lpstr>Домашнее задание</vt:lpstr>
      <vt:lpstr>Слайд 18</vt:lpstr>
      <vt:lpstr>Спасибо за урок!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Zver</cp:lastModifiedBy>
  <cp:revision>10</cp:revision>
  <dcterms:created xsi:type="dcterms:W3CDTF">2013-04-17T19:20:30Z</dcterms:created>
  <dcterms:modified xsi:type="dcterms:W3CDTF">2013-04-17T21:21:37Z</dcterms:modified>
</cp:coreProperties>
</file>