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1 уровень</c:v>
                </c:pt>
                <c:pt idx="1">
                  <c:v>2 уровень</c:v>
                </c:pt>
                <c:pt idx="2">
                  <c:v>3 уровень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3.7</c:v>
                </c:pt>
                <c:pt idx="1">
                  <c:v>4.5999999999999996</c:v>
                </c:pt>
                <c:pt idx="2">
                  <c:v>2.2999999999999998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1 уровень</c:v>
                </c:pt>
                <c:pt idx="1">
                  <c:v>2 уровень</c:v>
                </c:pt>
                <c:pt idx="2">
                  <c:v>3 уровень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1 уровень</c:v>
                </c:pt>
                <c:pt idx="1">
                  <c:v>2 уровень</c:v>
                </c:pt>
                <c:pt idx="2">
                  <c:v>3 уровень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axId val="113624192"/>
        <c:axId val="113626112"/>
      </c:barChart>
      <c:catAx>
        <c:axId val="113624192"/>
        <c:scaling>
          <c:orientation val="minMax"/>
        </c:scaling>
        <c:axPos val="b"/>
        <c:tickLblPos val="nextTo"/>
        <c:crossAx val="113626112"/>
        <c:crosses val="autoZero"/>
        <c:auto val="1"/>
        <c:lblAlgn val="ctr"/>
        <c:lblOffset val="100"/>
      </c:catAx>
      <c:valAx>
        <c:axId val="113626112"/>
        <c:scaling>
          <c:orientation val="minMax"/>
        </c:scaling>
        <c:axPos val="l"/>
        <c:majorGridlines/>
        <c:numFmt formatCode="General" sourceLinked="1"/>
        <c:tickLblPos val="nextTo"/>
        <c:crossAx val="113624192"/>
        <c:crosses val="autoZero"/>
        <c:crossBetween val="between"/>
      </c:valAx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1                   2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части слова</c:v>
                </c:pt>
                <c:pt idx="1">
                  <c:v>морф. разб.</c:v>
                </c:pt>
                <c:pt idx="2">
                  <c:v>словообраз</c:v>
                </c:pt>
                <c:pt idx="3">
                  <c:v>орфография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</c:v>
                </c:pt>
                <c:pt idx="1">
                  <c:v>37</c:v>
                </c:pt>
                <c:pt idx="2">
                  <c:v>37</c:v>
                </c:pt>
                <c:pt idx="3">
                  <c:v>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части слова</c:v>
                </c:pt>
                <c:pt idx="1">
                  <c:v>морф. разб.</c:v>
                </c:pt>
                <c:pt idx="2">
                  <c:v>словообраз</c:v>
                </c:pt>
                <c:pt idx="3">
                  <c:v>орфография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54</c:v>
                </c:pt>
                <c:pt idx="1">
                  <c:v>26</c:v>
                </c:pt>
                <c:pt idx="2">
                  <c:v>40</c:v>
                </c:pt>
                <c:pt idx="3">
                  <c:v>32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части слова</c:v>
                </c:pt>
                <c:pt idx="1">
                  <c:v>морф. разб.</c:v>
                </c:pt>
                <c:pt idx="2">
                  <c:v>словообраз</c:v>
                </c:pt>
                <c:pt idx="3">
                  <c:v>орфография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23</c:v>
                </c:pt>
                <c:pt idx="1">
                  <c:v>37</c:v>
                </c:pt>
                <c:pt idx="2">
                  <c:v>23</c:v>
                </c:pt>
                <c:pt idx="3">
                  <c:v>38</c:v>
                </c:pt>
              </c:numCache>
            </c:numRef>
          </c:val>
        </c:ser>
        <c:marker val="1"/>
        <c:axId val="114858624"/>
        <c:axId val="103899520"/>
      </c:lineChart>
      <c:catAx>
        <c:axId val="114858624"/>
        <c:scaling>
          <c:orientation val="minMax"/>
        </c:scaling>
        <c:axPos val="b"/>
        <c:numFmt formatCode="General" sourceLinked="1"/>
        <c:tickLblPos val="nextTo"/>
        <c:crossAx val="103899520"/>
        <c:crosses val="autoZero"/>
        <c:auto val="1"/>
        <c:lblAlgn val="ctr"/>
        <c:lblOffset val="100"/>
      </c:catAx>
      <c:valAx>
        <c:axId val="103899520"/>
        <c:scaling>
          <c:orientation val="minMax"/>
        </c:scaling>
        <c:axPos val="l"/>
        <c:majorGridlines/>
        <c:numFmt formatCode="General" sourceLinked="1"/>
        <c:tickLblPos val="nextTo"/>
        <c:crossAx val="1148586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/>
            </a:solidFill>
            <a:ln w="25400" cap="flat" cmpd="sng" algn="ctr">
              <a:solidFill>
                <a:schemeClr val="accent3">
                  <a:shade val="50000"/>
                </a:schemeClr>
              </a:solidFill>
              <a:prstDash val="solid"/>
            </a:ln>
            <a:effectLst/>
          </c:spPr>
          <c:cat>
            <c:strRef>
              <c:f>Лист1!$A$2:$A$5</c:f>
              <c:strCache>
                <c:ptCount val="3"/>
                <c:pt idx="0">
                  <c:v>1 уровень</c:v>
                </c:pt>
                <c:pt idx="1">
                  <c:v>2 уровень</c:v>
                </c:pt>
                <c:pt idx="2">
                  <c:v>3 уровень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60</c:v>
                </c:pt>
                <c:pt idx="1">
                  <c:v>14</c:v>
                </c:pt>
                <c:pt idx="2">
                  <c:v>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1 уровень</c:v>
                </c:pt>
                <c:pt idx="1">
                  <c:v>2 уровень</c:v>
                </c:pt>
                <c:pt idx="2">
                  <c:v>3 уровень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1 уровень</c:v>
                </c:pt>
                <c:pt idx="1">
                  <c:v>2 уровень</c:v>
                </c:pt>
                <c:pt idx="2">
                  <c:v>3 уровень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axId val="75700096"/>
        <c:axId val="79987456"/>
      </c:barChart>
      <c:catAx>
        <c:axId val="75700096"/>
        <c:scaling>
          <c:orientation val="minMax"/>
        </c:scaling>
        <c:axPos val="b"/>
        <c:numFmt formatCode="General" sourceLinked="1"/>
        <c:tickLblPos val="nextTo"/>
        <c:crossAx val="79987456"/>
        <c:crosses val="autoZero"/>
        <c:auto val="1"/>
        <c:lblAlgn val="ctr"/>
        <c:lblOffset val="100"/>
      </c:catAx>
      <c:valAx>
        <c:axId val="79987456"/>
        <c:scaling>
          <c:orientation val="minMax"/>
        </c:scaling>
        <c:axPos val="l"/>
        <c:majorGridlines/>
        <c:numFmt formatCode="General" sourceLinked="1"/>
        <c:tickLblPos val="nextTo"/>
        <c:crossAx val="757000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спряжение</c:v>
                </c:pt>
                <c:pt idx="1">
                  <c:v>наклонение</c:v>
                </c:pt>
                <c:pt idx="2">
                  <c:v>не с глаголом</c:v>
                </c:pt>
                <c:pt idx="3">
                  <c:v>возвратность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46</c:v>
                </c:pt>
                <c:pt idx="1">
                  <c:v>60</c:v>
                </c:pt>
                <c:pt idx="2">
                  <c:v>66</c:v>
                </c:pt>
                <c:pt idx="3">
                  <c:v>33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спряжение</c:v>
                </c:pt>
                <c:pt idx="1">
                  <c:v>наклонение</c:v>
                </c:pt>
                <c:pt idx="2">
                  <c:v>не с глаголом</c:v>
                </c:pt>
                <c:pt idx="3">
                  <c:v>возвратность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41</c:v>
                </c:pt>
                <c:pt idx="1">
                  <c:v>14</c:v>
                </c:pt>
                <c:pt idx="2">
                  <c:v>8</c:v>
                </c:pt>
                <c:pt idx="3">
                  <c:v>33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спряжение</c:v>
                </c:pt>
                <c:pt idx="1">
                  <c:v>наклонение</c:v>
                </c:pt>
                <c:pt idx="2">
                  <c:v>не с глаголом</c:v>
                </c:pt>
                <c:pt idx="3">
                  <c:v>возвратность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13</c:v>
                </c:pt>
                <c:pt idx="1">
                  <c:v>26</c:v>
                </c:pt>
                <c:pt idx="2">
                  <c:v>26</c:v>
                </c:pt>
                <c:pt idx="3">
                  <c:v>33</c:v>
                </c:pt>
              </c:numCache>
            </c:numRef>
          </c:val>
        </c:ser>
        <c:marker val="1"/>
        <c:axId val="114541696"/>
        <c:axId val="114856704"/>
      </c:lineChart>
      <c:catAx>
        <c:axId val="114541696"/>
        <c:scaling>
          <c:orientation val="minMax"/>
        </c:scaling>
        <c:axPos val="b"/>
        <c:tickLblPos val="nextTo"/>
        <c:crossAx val="114856704"/>
        <c:crosses val="autoZero"/>
        <c:auto val="1"/>
        <c:lblAlgn val="ctr"/>
        <c:lblOffset val="100"/>
      </c:catAx>
      <c:valAx>
        <c:axId val="114856704"/>
        <c:scaling>
          <c:orientation val="minMax"/>
        </c:scaling>
        <c:axPos val="l"/>
        <c:majorGridlines/>
        <c:numFmt formatCode="General" sourceLinked="1"/>
        <c:tickLblPos val="nextTo"/>
        <c:crossAx val="1145416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/>
            </a:solidFill>
            <a:ln w="25400" cap="flat" cmpd="sng" algn="ctr">
              <a:solidFill>
                <a:schemeClr val="accent6">
                  <a:shade val="50000"/>
                </a:schemeClr>
              </a:solidFill>
              <a:prstDash val="solid"/>
            </a:ln>
            <a:effectLst/>
          </c:spPr>
          <c:cat>
            <c:strRef>
              <c:f>Лист1!$A$2:$A$5</c:f>
              <c:strCache>
                <c:ptCount val="3"/>
                <c:pt idx="0">
                  <c:v>1 уровень</c:v>
                </c:pt>
                <c:pt idx="1">
                  <c:v>2 уровень</c:v>
                </c:pt>
                <c:pt idx="2">
                  <c:v>3 уровень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48</c:v>
                </c:pt>
                <c:pt idx="1">
                  <c:v>26</c:v>
                </c:pt>
                <c:pt idx="2">
                  <c:v>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1 уровень</c:v>
                </c:pt>
                <c:pt idx="1">
                  <c:v>2 уровень</c:v>
                </c:pt>
                <c:pt idx="2">
                  <c:v>3 уровень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1 уровень</c:v>
                </c:pt>
                <c:pt idx="1">
                  <c:v>2 уровень</c:v>
                </c:pt>
                <c:pt idx="2">
                  <c:v>3 уровень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axId val="118593408"/>
        <c:axId val="118600064"/>
      </c:barChart>
      <c:catAx>
        <c:axId val="118593408"/>
        <c:scaling>
          <c:orientation val="minMax"/>
        </c:scaling>
        <c:axPos val="b"/>
        <c:tickLblPos val="nextTo"/>
        <c:crossAx val="118600064"/>
        <c:crosses val="autoZero"/>
        <c:auto val="1"/>
        <c:lblAlgn val="ctr"/>
        <c:lblOffset val="100"/>
      </c:catAx>
      <c:valAx>
        <c:axId val="118600064"/>
        <c:scaling>
          <c:orientation val="minMax"/>
        </c:scaling>
        <c:axPos val="l"/>
        <c:majorGridlines/>
        <c:numFmt formatCode="General" sourceLinked="1"/>
        <c:tickLblPos val="nextTo"/>
        <c:crossAx val="1185934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причастие</c:v>
                </c:pt>
                <c:pt idx="1">
                  <c:v>действительные</c:v>
                </c:pt>
                <c:pt idx="2">
                  <c:v>страдательные</c:v>
                </c:pt>
                <c:pt idx="3">
                  <c:v>не с причастием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48</c:v>
                </c:pt>
                <c:pt idx="1">
                  <c:v>53</c:v>
                </c:pt>
                <c:pt idx="2">
                  <c:v>59</c:v>
                </c:pt>
                <c:pt idx="3">
                  <c:v>58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причастие</c:v>
                </c:pt>
                <c:pt idx="1">
                  <c:v>действительные</c:v>
                </c:pt>
                <c:pt idx="2">
                  <c:v>страдательные</c:v>
                </c:pt>
                <c:pt idx="3">
                  <c:v>не с причастием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26</c:v>
                </c:pt>
                <c:pt idx="1">
                  <c:v>27</c:v>
                </c:pt>
                <c:pt idx="2">
                  <c:v>21</c:v>
                </c:pt>
                <c:pt idx="3">
                  <c:v>21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причастие</c:v>
                </c:pt>
                <c:pt idx="1">
                  <c:v>действительные</c:v>
                </c:pt>
                <c:pt idx="2">
                  <c:v>страдательные</c:v>
                </c:pt>
                <c:pt idx="3">
                  <c:v>не с причастием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26</c:v>
                </c:pt>
                <c:pt idx="1">
                  <c:v>20</c:v>
                </c:pt>
                <c:pt idx="2">
                  <c:v>20</c:v>
                </c:pt>
                <c:pt idx="3">
                  <c:v>21</c:v>
                </c:pt>
              </c:numCache>
            </c:numRef>
          </c:val>
        </c:ser>
        <c:marker val="1"/>
        <c:axId val="130847104"/>
        <c:axId val="131142784"/>
      </c:lineChart>
      <c:catAx>
        <c:axId val="130847104"/>
        <c:scaling>
          <c:orientation val="minMax"/>
        </c:scaling>
        <c:axPos val="b"/>
        <c:tickLblPos val="nextTo"/>
        <c:crossAx val="131142784"/>
        <c:crosses val="autoZero"/>
        <c:auto val="1"/>
        <c:lblAlgn val="ctr"/>
        <c:lblOffset val="100"/>
      </c:catAx>
      <c:valAx>
        <c:axId val="131142784"/>
        <c:scaling>
          <c:orientation val="minMax"/>
        </c:scaling>
        <c:axPos val="l"/>
        <c:majorGridlines/>
        <c:numFmt formatCode="General" sourceLinked="1"/>
        <c:tickLblPos val="nextTo"/>
        <c:crossAx val="1308471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63A44A-4497-4222-9B75-EEA3C16B557E}" type="datetimeFigureOut">
              <a:rPr lang="ru-RU" smtClean="0"/>
              <a:pPr>
                <a:defRPr/>
              </a:pPr>
              <a:t>28.03.2010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25A86-588D-4C35-B123-3211A8E9FC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12527E-CE61-4FA0-8806-27DECC4E7589}" type="datetimeFigureOut">
              <a:rPr lang="ru-RU" smtClean="0"/>
              <a:pPr>
                <a:defRPr/>
              </a:pPr>
              <a:t>28.03.2010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9BAF44-9AEB-4DE6-8769-3D69A8A63C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AC6CE0-BDBD-48A4-B8FD-F5CE90D342CE}" type="datetimeFigureOut">
              <a:rPr lang="ru-RU" smtClean="0"/>
              <a:pPr>
                <a:defRPr/>
              </a:pPr>
              <a:t>28.03.2010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5D944E-06BA-47D7-8347-8D091705B9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37847B-805A-47CD-87E9-D76249D68AA6}" type="datetimeFigureOut">
              <a:rPr lang="ru-RU" smtClean="0"/>
              <a:pPr>
                <a:defRPr/>
              </a:pPr>
              <a:t>28.03.2010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A7A7AC-AED3-4F31-A539-D50E669ED7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4361B9-26C9-464D-9A37-949BEDA9CD17}" type="datetimeFigureOut">
              <a:rPr lang="ru-RU" smtClean="0"/>
              <a:pPr>
                <a:defRPr/>
              </a:pPr>
              <a:t>28.03.2010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8172A6-C04A-497C-A90A-935A6334CB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6B62F8-1D7B-415B-A374-0A7EE4FC375C}" type="datetimeFigureOut">
              <a:rPr lang="ru-RU" smtClean="0"/>
              <a:pPr>
                <a:defRPr/>
              </a:pPr>
              <a:t>28.03.2010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ECB0B9-6A64-47F0-AE52-266D9BB75A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98EB2-679B-4345-A189-1AC40A218221}" type="datetimeFigureOut">
              <a:rPr lang="ru-RU" smtClean="0"/>
              <a:pPr>
                <a:defRPr/>
              </a:pPr>
              <a:t>28.03.2010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02D98B-5E31-41CC-BF0C-82E5FA131D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21A379-F391-442B-B971-47AEF3046B32}" type="datetimeFigureOut">
              <a:rPr lang="ru-RU" smtClean="0"/>
              <a:pPr>
                <a:defRPr/>
              </a:pPr>
              <a:t>28.03.2010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5D39EF-650D-41AD-9367-D628B8B938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342284-ACC3-4DA7-8447-E4326EF9B1C0}" type="datetimeFigureOut">
              <a:rPr lang="ru-RU" smtClean="0"/>
              <a:pPr>
                <a:defRPr/>
              </a:pPr>
              <a:t>28.03.2010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B73B9E-852B-4110-AA48-54E2AC2ACA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1764FA-680D-445E-9009-D79B08CF979B}" type="datetimeFigureOut">
              <a:rPr lang="ru-RU" smtClean="0"/>
              <a:pPr>
                <a:defRPr/>
              </a:pPr>
              <a:t>28.03.2010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9BDD2-5C58-4BAF-A48A-D039CCA8B1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95634E-F3AE-4092-B826-C44622B5EFB7}" type="datetimeFigureOut">
              <a:rPr lang="ru-RU" smtClean="0"/>
              <a:pPr>
                <a:defRPr/>
              </a:pPr>
              <a:t>28.03.2010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3D96B0-14EC-4738-97E1-4021118A8E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43EAAAB-B51D-49B7-B131-1337EDEA6044}" type="datetimeFigureOut">
              <a:rPr lang="ru-RU" smtClean="0"/>
              <a:pPr>
                <a:defRPr/>
              </a:pPr>
              <a:t>28.03.2010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5BB9013-367B-4BF8-B2A8-8F07822FA5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928688"/>
            <a:ext cx="7772400" cy="1470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err="1" smtClean="0"/>
              <a:t>Разноуровневое</a:t>
            </a:r>
            <a:r>
              <a:rPr lang="ru-RU" b="1" i="1" dirty="0" smtClean="0"/>
              <a:t> обучение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6063"/>
            <a:ext cx="6400800" cy="33575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Различение учащихся по уровню </a:t>
            </a:r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</a:rPr>
              <a:t>обучаемости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 в зависимости от времени, необходимого для усвоения материала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Подвижность уровней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Повелительное наклонение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6 класс</a:t>
            </a: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b="1" dirty="0" smtClean="0"/>
              <a:t>1. Что обозначают глаголы в повелительном наклонении?</a:t>
            </a:r>
          </a:p>
          <a:p>
            <a:r>
              <a:rPr lang="ru-RU" b="1" dirty="0" smtClean="0"/>
              <a:t>2. Образуйте форму повелительного наклонения от глаголов: </a:t>
            </a:r>
            <a:r>
              <a:rPr lang="ru-RU" b="1" i="1" dirty="0" smtClean="0">
                <a:solidFill>
                  <a:srgbClr val="00B050"/>
                </a:solidFill>
              </a:rPr>
              <a:t>бросить, лечь, закипеть, остаться, </a:t>
            </a:r>
          </a:p>
          <a:p>
            <a:r>
              <a:rPr lang="ru-RU" b="1" i="1" dirty="0" smtClean="0">
                <a:solidFill>
                  <a:srgbClr val="00B050"/>
                </a:solidFill>
              </a:rPr>
              <a:t>летать.</a:t>
            </a:r>
          </a:p>
          <a:p>
            <a:r>
              <a:rPr lang="ru-RU" b="1" dirty="0" smtClean="0"/>
              <a:t>Произведите морфемный разбор глаголов: </a:t>
            </a:r>
          </a:p>
          <a:p>
            <a:r>
              <a:rPr lang="ru-RU" b="1" dirty="0" smtClean="0"/>
              <a:t> </a:t>
            </a:r>
            <a:r>
              <a:rPr lang="ru-RU" b="1" i="1" dirty="0" smtClean="0">
                <a:solidFill>
                  <a:srgbClr val="00B050"/>
                </a:solidFill>
              </a:rPr>
              <a:t>по</a:t>
            </a:r>
            <a:r>
              <a:rPr lang="ru-RU" b="1" i="1" dirty="0" smtClean="0"/>
              <a:t>и</a:t>
            </a:r>
            <a:r>
              <a:rPr lang="ru-RU" b="1" i="1" dirty="0" smtClean="0">
                <a:solidFill>
                  <a:srgbClr val="00B050"/>
                </a:solidFill>
              </a:rPr>
              <a:t>щите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smtClean="0"/>
              <a:t>                                  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поищ</a:t>
            </a:r>
            <a:r>
              <a:rPr lang="ru-RU" b="1" i="1" dirty="0" err="1" smtClean="0"/>
              <a:t>и</a:t>
            </a:r>
            <a:r>
              <a:rPr lang="ru-RU" b="1" i="1" dirty="0" err="1" smtClean="0">
                <a:solidFill>
                  <a:srgbClr val="00B050"/>
                </a:solidFill>
              </a:rPr>
              <a:t>те</a:t>
            </a:r>
            <a:endParaRPr lang="ru-RU" b="1" i="1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Повелительное наклонение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6 класс</a:t>
            </a: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b="1" dirty="0" smtClean="0"/>
              <a:t>4. В каком наклонении использован глагол:</a:t>
            </a:r>
          </a:p>
          <a:p>
            <a:r>
              <a:rPr lang="ru-RU" sz="4000" b="1" i="1" dirty="0" smtClean="0">
                <a:solidFill>
                  <a:srgbClr val="00B050"/>
                </a:solidFill>
              </a:rPr>
              <a:t>«Пошел бы ты, принес бы воды».</a:t>
            </a:r>
          </a:p>
          <a:p>
            <a:r>
              <a:rPr lang="ru-RU" sz="4000" b="1" dirty="0" smtClean="0"/>
              <a:t>5. В названии какой детской игрушки глагол в повелительном наклонении пишется слитно с частицей  </a:t>
            </a:r>
            <a:r>
              <a:rPr lang="ru-RU" sz="4000" b="1" i="1" dirty="0" smtClean="0">
                <a:solidFill>
                  <a:srgbClr val="00B050"/>
                </a:solidFill>
              </a:rPr>
              <a:t>-</a:t>
            </a:r>
            <a:r>
              <a:rPr lang="ru-RU" sz="4000" b="1" i="1" dirty="0" err="1" smtClean="0">
                <a:solidFill>
                  <a:srgbClr val="00B050"/>
                </a:solidFill>
              </a:rPr>
              <a:t>ка</a:t>
            </a:r>
            <a:r>
              <a:rPr lang="ru-RU" sz="4000" b="1" i="1" dirty="0" smtClean="0">
                <a:solidFill>
                  <a:srgbClr val="00B050"/>
                </a:solidFill>
              </a:rPr>
              <a:t>?</a:t>
            </a:r>
            <a:endParaRPr lang="ru-RU" sz="4000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Результаты работы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i="1" dirty="0" smtClean="0"/>
              <a:t>Подвижность уровней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Причастие</a:t>
            </a:r>
            <a:b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7 класс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b="1" dirty="0" smtClean="0"/>
              <a:t>1. От какой части речи и с помощью чего образуется причастие?</a:t>
            </a:r>
          </a:p>
          <a:p>
            <a:r>
              <a:rPr lang="ru-RU" b="1" dirty="0" smtClean="0"/>
              <a:t>2. Образуйте страдательные и действительные причастия от слов: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брить, помыть, снимать.</a:t>
            </a:r>
          </a:p>
          <a:p>
            <a:r>
              <a:rPr lang="ru-RU" b="1" dirty="0" smtClean="0"/>
              <a:t>3. Вставьте пропущенные буквы: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стел..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щийся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туман, потер..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нная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книга,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сдерж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..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нный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смех,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нескош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..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нная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трава.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Причастие</a:t>
            </a:r>
            <a:b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7 класс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b="1" dirty="0" smtClean="0"/>
              <a:t>4. найдите характеристику причастия, в которой содержатся несовместимые признаки</a:t>
            </a:r>
            <a:r>
              <a:rPr lang="ru-RU" dirty="0" smtClean="0"/>
              <a:t>:</a:t>
            </a:r>
          </a:p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Страд., полное, несов. вид,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неперех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Дейст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.,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полн.,перех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., возврат.</a:t>
            </a:r>
          </a:p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Страд., крат.,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прош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. врем.,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невозвр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ru-RU" b="1" dirty="0" smtClean="0"/>
              <a:t>5. Расставьте знаки препинания и сделайте синтаксический разбор предложения: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«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Флюка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затрушевшая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мостю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добжела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в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мысню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»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Результаты работы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Подвижность групп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/>
              <a:t>Основные принципы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400" b="1" dirty="0" smtClean="0"/>
              <a:t>1. Всеобщая талантливость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400" b="1" dirty="0" smtClean="0"/>
              <a:t>2. Взаимное превосходство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400" b="1" dirty="0" smtClean="0"/>
              <a:t>3.Неизбежность перемен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/>
              <a:t>Уровни </a:t>
            </a:r>
            <a:r>
              <a:rPr lang="ru-RU" b="1" i="1" dirty="0" err="1" smtClean="0"/>
              <a:t>обучаемости</a:t>
            </a:r>
            <a:endParaRPr lang="ru-RU" b="1" i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 – минимальный (государственный стандарт)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2 – базовый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b="1" dirty="0" smtClean="0">
                <a:solidFill>
                  <a:srgbClr val="7030A0"/>
                </a:solidFill>
              </a:rPr>
              <a:t>3. вариативный (творческий)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Методика выявления уровня </a:t>
            </a:r>
            <a:r>
              <a:rPr lang="ru-RU" dirty="0" err="1" smtClean="0"/>
              <a:t>обучаемости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b="1" dirty="0" smtClean="0"/>
              <a:t>1Отбор материала из базисного содержания.</a:t>
            </a:r>
          </a:p>
          <a:p>
            <a:r>
              <a:rPr lang="ru-RU" b="1" dirty="0" smtClean="0"/>
              <a:t>2. </a:t>
            </a:r>
            <a:r>
              <a:rPr lang="ru-RU" b="1" dirty="0" smtClean="0">
                <a:solidFill>
                  <a:schemeClr val="tx1"/>
                </a:solidFill>
              </a:rPr>
              <a:t>повторение</a:t>
            </a:r>
            <a:r>
              <a:rPr lang="ru-RU" b="1" dirty="0" smtClean="0"/>
              <a:t> материала, необходимого для усвоения новой информации.</a:t>
            </a:r>
          </a:p>
          <a:p>
            <a:r>
              <a:rPr lang="ru-RU" b="1" dirty="0" smtClean="0"/>
              <a:t>3. образец применения знаний в сходной ситуации.</a:t>
            </a:r>
          </a:p>
          <a:p>
            <a:r>
              <a:rPr lang="ru-RU" b="1" dirty="0" smtClean="0"/>
              <a:t>4. образец применения знаний в новой ситуации.</a:t>
            </a:r>
          </a:p>
          <a:p>
            <a:r>
              <a:rPr lang="ru-RU" b="1" dirty="0" smtClean="0"/>
              <a:t>5. Самостоятельная работа.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/>
              <a:t>Ключ к определению уровня </a:t>
            </a:r>
            <a:r>
              <a:rPr lang="ru-RU" b="1" i="1" dirty="0" err="1" smtClean="0"/>
              <a:t>обучаемости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1 -3 задания – 1 уровень. (Оценка «3»)</a:t>
            </a:r>
          </a:p>
          <a:p>
            <a:r>
              <a:rPr lang="ru-RU" sz="4400" b="1" dirty="0" smtClean="0">
                <a:solidFill>
                  <a:srgbClr val="002060"/>
                </a:solidFill>
              </a:rPr>
              <a:t>4 задание – 2 уровень.</a:t>
            </a:r>
          </a:p>
          <a:p>
            <a:r>
              <a:rPr lang="ru-RU" sz="4400" b="1" dirty="0" smtClean="0">
                <a:solidFill>
                  <a:srgbClr val="002060"/>
                </a:solidFill>
              </a:rPr>
              <a:t> (Оценка «4»)</a:t>
            </a:r>
          </a:p>
          <a:p>
            <a:r>
              <a:rPr lang="ru-RU" sz="4400" b="1" dirty="0" smtClean="0">
                <a:solidFill>
                  <a:srgbClr val="7030A0"/>
                </a:solidFill>
              </a:rPr>
              <a:t>5 задание - 3 уровень. </a:t>
            </a:r>
          </a:p>
          <a:p>
            <a:r>
              <a:rPr lang="ru-RU" sz="4400" b="1" dirty="0" smtClean="0">
                <a:solidFill>
                  <a:srgbClr val="7030A0"/>
                </a:solidFill>
              </a:rPr>
              <a:t> (Оценка «5»)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/>
              <a:t>Этапы самостоятельной работы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sz="4000" b="1" dirty="0" smtClean="0"/>
              <a:t>1. Вопрос на повторение.</a:t>
            </a:r>
          </a:p>
          <a:p>
            <a:r>
              <a:rPr lang="ru-RU" sz="4000" b="1" dirty="0" smtClean="0"/>
              <a:t>2. Вопрос по данной теме.</a:t>
            </a:r>
          </a:p>
          <a:p>
            <a:r>
              <a:rPr lang="ru-RU" sz="4000" b="1" dirty="0" smtClean="0"/>
              <a:t>3 . Задание по образцу.</a:t>
            </a:r>
          </a:p>
          <a:p>
            <a:r>
              <a:rPr lang="ru-RU" sz="4000" b="1" dirty="0" smtClean="0"/>
              <a:t>4. Задание частично-поискового характера.</a:t>
            </a:r>
          </a:p>
          <a:p>
            <a:r>
              <a:rPr lang="ru-RU" sz="4000" b="1" dirty="0" smtClean="0"/>
              <a:t>5. Творческое задание.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/>
                </a:solidFill>
              </a:rPr>
              <a:t>Способы словообразования</a:t>
            </a:r>
            <a:br>
              <a:rPr lang="ru-RU" b="1" i="1" dirty="0" smtClean="0">
                <a:solidFill>
                  <a:schemeClr val="accent2"/>
                </a:solidFill>
              </a:rPr>
            </a:br>
            <a:r>
              <a:rPr lang="ru-RU" b="1" i="1" dirty="0" smtClean="0">
                <a:solidFill>
                  <a:schemeClr val="accent2"/>
                </a:solidFill>
              </a:rPr>
              <a:t>5 класс</a:t>
            </a:r>
            <a:endParaRPr lang="ru-RU" b="1" i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1. При помощи каких частей слова образуются новые слова?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2. Какие способы словообразования вы знаете?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3. Определите способ словообразования</a:t>
            </a:r>
            <a:r>
              <a:rPr lang="ru-RU" b="1" dirty="0" smtClean="0"/>
              <a:t>: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Пригореть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Угарный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Подосиновик 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Способы словообразования</a:t>
            </a:r>
            <a:b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5 класс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b="1" dirty="0" smtClean="0"/>
              <a:t>4. Восстановите словообразовательную цепочку:</a:t>
            </a: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Ледник ……………………………доледниковый</a:t>
            </a: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Пень………………………………….пенечек</a:t>
            </a:r>
          </a:p>
          <a:p>
            <a:r>
              <a:rPr lang="ru-RU" b="1" dirty="0" smtClean="0"/>
              <a:t>5. Определите способ словообразования:</a:t>
            </a: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Мешок</a:t>
            </a: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Ошеломить</a:t>
            </a: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Опростоволоситься 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i="1" dirty="0" smtClean="0"/>
              <a:t>Результаты работы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71448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421</Words>
  <Application>Microsoft Office PowerPoint</Application>
  <PresentationFormat>Экран (4:3)</PresentationFormat>
  <Paragraphs>69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Разноуровневое обучение</vt:lpstr>
      <vt:lpstr>Основные принципы</vt:lpstr>
      <vt:lpstr>Уровни обучаемости</vt:lpstr>
      <vt:lpstr>Методика выявления уровня обучаемости</vt:lpstr>
      <vt:lpstr>Ключ к определению уровня обучаемости</vt:lpstr>
      <vt:lpstr>Этапы самостоятельной работы</vt:lpstr>
      <vt:lpstr>Способы словообразования 5 класс</vt:lpstr>
      <vt:lpstr>Способы словообразования 5 класс</vt:lpstr>
      <vt:lpstr>Результаты работы</vt:lpstr>
      <vt:lpstr>Подвижность уровней</vt:lpstr>
      <vt:lpstr>Повелительное наклонение 6 класс</vt:lpstr>
      <vt:lpstr>Повелительное наклонение 6 класс</vt:lpstr>
      <vt:lpstr>Результаты работы</vt:lpstr>
      <vt:lpstr>Подвижность уровней</vt:lpstr>
      <vt:lpstr>Причастие 7 класс</vt:lpstr>
      <vt:lpstr>Причастие 7 класс</vt:lpstr>
      <vt:lpstr>Результаты работы</vt:lpstr>
      <vt:lpstr>Подвижность групп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Разноуровневое обучение</dc:title>
  <dc:creator>Admin</dc:creator>
  <cp:lastModifiedBy>Admin</cp:lastModifiedBy>
  <cp:revision>20</cp:revision>
  <dcterms:created xsi:type="dcterms:W3CDTF">2010-03-27T09:55:02Z</dcterms:created>
  <dcterms:modified xsi:type="dcterms:W3CDTF">2010-03-28T18:33:03Z</dcterms:modified>
</cp:coreProperties>
</file>