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709" autoAdjust="0"/>
  </p:normalViewPr>
  <p:slideViewPr>
    <p:cSldViewPr>
      <p:cViewPr varScale="1">
        <p:scale>
          <a:sx n="74" d="100"/>
          <a:sy n="74" d="100"/>
        </p:scale>
        <p:origin x="-12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40326AF-81B4-436A-9A6D-72C85ED63499}" type="datetimeFigureOut">
              <a:rPr lang="ru-RU"/>
              <a:pPr>
                <a:defRPr/>
              </a:pPr>
              <a:t>04.04.2012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5E806D4-FCE4-41A8-A48E-9E3836F83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7EC49D5-27F7-45D7-A9E9-0A83A71AD8E0}" type="datetimeFigureOut">
              <a:rPr lang="ru-RU"/>
              <a:pPr>
                <a:defRPr/>
              </a:pPr>
              <a:t>04.04.2012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4096C36-E167-44B3-B5FE-3BDD192C8D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2BF60-92A9-4D81-A571-89D424BD18BC}" type="datetimeFigureOut">
              <a:rPr lang="ru-RU"/>
              <a:pPr>
                <a:defRPr/>
              </a:pPr>
              <a:t>04.04.2012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761E8-A4F8-438C-9A98-DE36434C1B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9470C-87E1-415E-BC91-C04E260B39A7}" type="datetimeFigureOut">
              <a:rPr lang="ru-RU"/>
              <a:pPr>
                <a:defRPr/>
              </a:pPr>
              <a:t>04.04.2012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F9C9E-65F2-479F-942F-9A618FCE1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50B4F-ECA7-4D5E-999B-25B6FACB001F}" type="datetimeFigureOut">
              <a:rPr lang="ru-RU"/>
              <a:pPr>
                <a:defRPr/>
              </a:pPr>
              <a:t>04.04.2012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74476-B648-4A61-9C66-EAF1DC5383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C5EED0-66F6-417A-BACF-B601989D3F48}" type="datetimeFigureOut">
              <a:rPr lang="ru-RU"/>
              <a:pPr>
                <a:defRPr/>
              </a:pPr>
              <a:t>04.04.2012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9399A3-E9D3-466A-A5FF-14AFB3335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D3DD1-E659-4564-9DF3-B19D5ED27C45}" type="datetimeFigureOut">
              <a:rPr lang="ru-RU"/>
              <a:pPr>
                <a:defRPr/>
              </a:pPr>
              <a:t>04.04.2012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7C03-88E8-4F05-8BEB-C52B681E1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CB08A8-8796-425C-9F5C-B39B795A65BF}" type="datetimeFigureOut">
              <a:rPr lang="ru-RU"/>
              <a:pPr>
                <a:defRPr/>
              </a:pPr>
              <a:t>04.04.2012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6802C3-8D29-405D-8CAC-13F4BB5FCF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1C64-4F82-498C-8237-3D3414BDB40E}" type="datetimeFigureOut">
              <a:rPr lang="ru-RU"/>
              <a:pPr>
                <a:defRPr/>
              </a:pPr>
              <a:t>04.04.2012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75B54-88E1-42BE-8760-9C242480D6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9BE86-4C21-414C-9136-817F17FC9188}" type="datetimeFigureOut">
              <a:rPr lang="ru-RU"/>
              <a:pPr>
                <a:defRPr/>
              </a:pPr>
              <a:t>04.04.2012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13DBD-344D-4E5C-B69F-9EF82FD322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BF1477-4537-45B9-A68F-6C07A1052F3C}" type="datetimeFigureOut">
              <a:rPr lang="ru-RU"/>
              <a:pPr>
                <a:defRPr/>
              </a:pPr>
              <a:t>04.04.2012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26F3F1-1471-4417-99EB-EB102777CA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112B939-DC99-4DF6-8339-443D48CFBA72}" type="datetimeFigureOut">
              <a:rPr lang="ru-RU"/>
              <a:pPr>
                <a:defRPr/>
              </a:pPr>
              <a:t>04.04.2012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E14ACA-7D7A-4B40-AB5F-936C79A3F5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6B458C1-0F9B-454C-A711-EA887E8E4E1D}" type="datetimeFigureOut">
              <a:rPr lang="ru-RU"/>
              <a:pPr>
                <a:defRPr/>
              </a:pPr>
              <a:t>04.04.2012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86ECDC3-C8EA-491E-BCAA-4CF6A8936A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8" r:id="rId5"/>
    <p:sldLayoutId id="2147483693" r:id="rId6"/>
    <p:sldLayoutId id="2147483692" r:id="rId7"/>
    <p:sldLayoutId id="2147483699" r:id="rId8"/>
    <p:sldLayoutId id="2147483700" r:id="rId9"/>
    <p:sldLayoutId id="2147483691" r:id="rId10"/>
    <p:sldLayoutId id="2147483690" r:id="rId11"/>
  </p:sldLayoutIdLst>
  <p:transition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00175"/>
            <a:ext cx="7667680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 страницам комедии Н.В.Гоголя «Ревизор»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75" y="3643313"/>
            <a:ext cx="7772400" cy="914400"/>
          </a:xfrm>
        </p:spPr>
        <p:txBody>
          <a:bodyPr>
            <a:normAutofit/>
          </a:bodyPr>
          <a:lstStyle/>
          <a:p>
            <a:pPr marR="0">
              <a:lnSpc>
                <a:spcPct val="90000"/>
              </a:lnSpc>
            </a:pPr>
            <a:r>
              <a:rPr lang="ru-RU" smtClean="0">
                <a:solidFill>
                  <a:srgbClr val="FF0000"/>
                </a:solidFill>
              </a:rPr>
              <a:t>Учитель русского языка и литературы</a:t>
            </a:r>
          </a:p>
          <a:p>
            <a:pPr marR="0">
              <a:lnSpc>
                <a:spcPct val="90000"/>
              </a:lnSpc>
            </a:pPr>
            <a:r>
              <a:rPr lang="ru-RU" smtClean="0">
                <a:solidFill>
                  <a:srgbClr val="FF0000"/>
                </a:solidFill>
              </a:rPr>
              <a:t>Казырбаева  Лилия  Фанисламовна</a:t>
            </a: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5" descr="C:\Documents and Settings\Администратор.MICROSOF-6B9456\Мои документы\Мои рисунки\лабарда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4643438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6" descr="C:\Documents and Settings\Администратор.MICROSOF-6B9456\Мои документы\Мои рисунки\письм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3143250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7" descr="C:\Documents and Settings\Администратор.MICROSOF-6B9456\Мои документы\Мои рисунки\трист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88" y="2928938"/>
            <a:ext cx="131445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8" descr="C:\Documents and Settings\Администратор.MICROSOF-6B9456\Мои документы\Мои рисунки\две крысы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25" y="1428750"/>
            <a:ext cx="13049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9" descr="C:\Documents and Settings\Администратор.MICROSOF-6B9456\Мои документы\Мои рисунки\арбуз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72125" y="485775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10" descr="C:\Documents and Settings\Администратор.MICROSOF-6B9456\Мои документы\Мои рисунки\поднос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50" y="1285875"/>
            <a:ext cx="1928813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Прямоугольник 10"/>
          <p:cNvSpPr>
            <a:spLocks noChangeArrowheads="1"/>
          </p:cNvSpPr>
          <p:nvPr/>
        </p:nvSpPr>
        <p:spPr bwMode="auto">
          <a:xfrm>
            <a:off x="1571625" y="357188"/>
            <a:ext cx="70008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C00000"/>
                </a:solidFill>
                <a:latin typeface="Calibri" pitchFamily="34" charset="0"/>
              </a:rPr>
              <a:t>угадать, какому персонажу (или персонажам) принадлежит предмет:</a:t>
            </a:r>
          </a:p>
        </p:txBody>
      </p:sp>
      <p:sp>
        <p:nvSpPr>
          <p:cNvPr id="23560" name="TextBox 15"/>
          <p:cNvSpPr txBox="1">
            <a:spLocks noChangeArrowheads="1"/>
          </p:cNvSpPr>
          <p:nvPr/>
        </p:nvSpPr>
        <p:spPr bwMode="auto">
          <a:xfrm>
            <a:off x="2143125" y="1785938"/>
            <a:ext cx="25225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Серебряный поднос</a:t>
            </a:r>
          </a:p>
        </p:txBody>
      </p:sp>
      <p:sp>
        <p:nvSpPr>
          <p:cNvPr id="23561" name="TextBox 16"/>
          <p:cNvSpPr txBox="1">
            <a:spLocks noChangeArrowheads="1"/>
          </p:cNvSpPr>
          <p:nvPr/>
        </p:nvSpPr>
        <p:spPr bwMode="auto">
          <a:xfrm>
            <a:off x="2143125" y="3643313"/>
            <a:ext cx="10175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письмо</a:t>
            </a:r>
          </a:p>
        </p:txBody>
      </p:sp>
      <p:sp>
        <p:nvSpPr>
          <p:cNvPr id="23562" name="TextBox 17"/>
          <p:cNvSpPr txBox="1">
            <a:spLocks noChangeArrowheads="1"/>
          </p:cNvSpPr>
          <p:nvPr/>
        </p:nvSpPr>
        <p:spPr bwMode="auto">
          <a:xfrm>
            <a:off x="2214563" y="5214938"/>
            <a:ext cx="1289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лабардан</a:t>
            </a:r>
          </a:p>
        </p:txBody>
      </p:sp>
      <p:sp>
        <p:nvSpPr>
          <p:cNvPr id="23563" name="TextBox 18"/>
          <p:cNvSpPr txBox="1">
            <a:spLocks noChangeArrowheads="1"/>
          </p:cNvSpPr>
          <p:nvPr/>
        </p:nvSpPr>
        <p:spPr bwMode="auto">
          <a:xfrm>
            <a:off x="6786563" y="1928813"/>
            <a:ext cx="1406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Две крысы</a:t>
            </a:r>
          </a:p>
        </p:txBody>
      </p:sp>
      <p:sp>
        <p:nvSpPr>
          <p:cNvPr id="23564" name="TextBox 19"/>
          <p:cNvSpPr txBox="1">
            <a:spLocks noChangeArrowheads="1"/>
          </p:cNvSpPr>
          <p:nvPr/>
        </p:nvSpPr>
        <p:spPr bwMode="auto">
          <a:xfrm>
            <a:off x="6929438" y="3500438"/>
            <a:ext cx="1870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Триста рублей</a:t>
            </a:r>
          </a:p>
        </p:txBody>
      </p:sp>
      <p:sp>
        <p:nvSpPr>
          <p:cNvPr id="23565" name="TextBox 20"/>
          <p:cNvSpPr txBox="1">
            <a:spLocks noChangeArrowheads="1"/>
          </p:cNvSpPr>
          <p:nvPr/>
        </p:nvSpPr>
        <p:spPr bwMode="auto">
          <a:xfrm>
            <a:off x="7358063" y="5286375"/>
            <a:ext cx="828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арбуз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25" y="1214438"/>
            <a:ext cx="5643563" cy="30464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92D050"/>
                </a:solidFill>
                <a:latin typeface="+mn-lt"/>
                <a:cs typeface="+mn-cs"/>
              </a:rPr>
              <a:t>Надеюсь, что, </a:t>
            </a:r>
            <a:r>
              <a:rPr lang="ru-RU" sz="3200" dirty="0">
                <a:solidFill>
                  <a:srgbClr val="7030A0"/>
                </a:solidFill>
                <a:latin typeface="+mn-lt"/>
                <a:cs typeface="+mn-cs"/>
              </a:rPr>
              <a:t>прочитав комедию </a:t>
            </a:r>
            <a:r>
              <a:rPr lang="ru-RU" sz="3200" dirty="0">
                <a:latin typeface="+mn-lt"/>
                <a:cs typeface="+mn-cs"/>
              </a:rPr>
              <a:t>«</a:t>
            </a:r>
            <a:r>
              <a:rPr lang="ru-RU" sz="32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Ревизор», вы научились различать </a:t>
            </a:r>
            <a:r>
              <a:rPr lang="ru-RU" sz="3200" dirty="0">
                <a:latin typeface="+mn-lt"/>
                <a:cs typeface="+mn-cs"/>
              </a:rPr>
              <a:t>пошлость и хвастовство, 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ханжество, грубость, хлестаковщину. </a:t>
            </a:r>
            <a:endParaRPr lang="ru-RU" sz="3200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357563" y="642938"/>
            <a:ext cx="16954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7030A0"/>
                </a:solidFill>
                <a:latin typeface="Calibri" pitchFamily="34" charset="0"/>
              </a:rPr>
              <a:t>Вывод</a:t>
            </a:r>
            <a:r>
              <a:rPr lang="ru-RU">
                <a:solidFill>
                  <a:srgbClr val="7030A0"/>
                </a:solidFill>
                <a:latin typeface="Calibri" pitchFamily="34" charset="0"/>
              </a:rPr>
              <a:t>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8938" y="357188"/>
            <a:ext cx="32543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Цели урока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857250" y="1857375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1.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928688" y="3286125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2.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928688" y="4429125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3.</a:t>
            </a: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1143000" y="15716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366" name="Rectangle 1"/>
          <p:cNvSpPr>
            <a:spLocks noChangeArrowheads="1"/>
          </p:cNvSpPr>
          <p:nvPr/>
        </p:nvSpPr>
        <p:spPr bwMode="auto">
          <a:xfrm>
            <a:off x="1428750" y="1428750"/>
            <a:ext cx="6715125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 i="1">
                <a:solidFill>
                  <a:srgbClr val="00B050"/>
                </a:solidFill>
                <a:cs typeface="Times New Roman" pitchFamily="18" charset="0"/>
              </a:rPr>
              <a:t>обучающая:</a:t>
            </a:r>
            <a:endParaRPr lang="ru-RU" sz="2400">
              <a:solidFill>
                <a:srgbClr val="00B050"/>
              </a:solidFill>
            </a:endParaRPr>
          </a:p>
          <a:p>
            <a:pPr algn="just" eaLnBrk="0" hangingPunct="0"/>
            <a:r>
              <a:rPr lang="ru-RU" sz="2400">
                <a:solidFill>
                  <a:srgbClr val="00B050"/>
                </a:solidFill>
                <a:cs typeface="Times New Roman" pitchFamily="18" charset="0"/>
              </a:rPr>
              <a:t> - выявить знание текста произведения Н.Гоголя «Ревизор», а также степень усвоения изученного материала;</a:t>
            </a:r>
            <a:endParaRPr lang="ru-RU" sz="2400">
              <a:solidFill>
                <a:srgbClr val="00B050"/>
              </a:solidFill>
            </a:endParaRPr>
          </a:p>
          <a:p>
            <a:pPr algn="just" eaLnBrk="0" hangingPunct="0"/>
            <a:r>
              <a:rPr lang="ru-RU" sz="2400" i="1">
                <a:solidFill>
                  <a:srgbClr val="00B050"/>
                </a:solidFill>
                <a:cs typeface="Times New Roman" pitchFamily="18" charset="0"/>
              </a:rPr>
              <a:t>развивающая:</a:t>
            </a:r>
            <a:endParaRPr lang="ru-RU" sz="2400">
              <a:solidFill>
                <a:srgbClr val="00B050"/>
              </a:solidFill>
            </a:endParaRPr>
          </a:p>
          <a:p>
            <a:pPr algn="just" eaLnBrk="0" hangingPunct="0"/>
            <a:r>
              <a:rPr lang="ru-RU" sz="2400">
                <a:solidFill>
                  <a:srgbClr val="00B050"/>
                </a:solidFill>
                <a:cs typeface="Times New Roman" pitchFamily="18" charset="0"/>
              </a:rPr>
              <a:t>- работать над формированием монологической речи учащихся;</a:t>
            </a:r>
            <a:endParaRPr lang="ru-RU" sz="2400">
              <a:solidFill>
                <a:srgbClr val="00B050"/>
              </a:solidFill>
            </a:endParaRPr>
          </a:p>
          <a:p>
            <a:pPr algn="just" eaLnBrk="0" hangingPunct="0"/>
            <a:r>
              <a:rPr lang="ru-RU" sz="2400" i="1">
                <a:solidFill>
                  <a:srgbClr val="00B050"/>
                </a:solidFill>
                <a:cs typeface="Times New Roman" pitchFamily="18" charset="0"/>
              </a:rPr>
              <a:t>воспитательная:</a:t>
            </a:r>
            <a:endParaRPr lang="ru-RU" sz="2400">
              <a:solidFill>
                <a:srgbClr val="00B050"/>
              </a:solidFill>
            </a:endParaRPr>
          </a:p>
          <a:p>
            <a:pPr algn="just" eaLnBrk="0" hangingPunct="0"/>
            <a:r>
              <a:rPr lang="ru-RU" sz="2400">
                <a:solidFill>
                  <a:srgbClr val="00B050"/>
                </a:solidFill>
                <a:cs typeface="Times New Roman" pitchFamily="18" charset="0"/>
              </a:rPr>
              <a:t>- формировать положительные нравственные ориентиры и духовные ценности у учащихся.</a:t>
            </a:r>
            <a:endParaRPr lang="ru-RU" sz="240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13" y="928688"/>
            <a:ext cx="5672137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6"/>
                </a:solidFill>
                <a:latin typeface="+mn-lt"/>
                <a:cs typeface="+mn-cs"/>
              </a:rPr>
              <a:t>Форма организации урока</a:t>
            </a:r>
            <a:r>
              <a:rPr lang="ru-RU" dirty="0">
                <a:solidFill>
                  <a:schemeClr val="accent6"/>
                </a:solidFill>
                <a:latin typeface="+mn-lt"/>
                <a:cs typeface="+mn-cs"/>
              </a:rPr>
              <a:t>:</a:t>
            </a:r>
            <a:endParaRPr lang="ru-RU" dirty="0">
              <a:solidFill>
                <a:schemeClr val="accent6"/>
              </a:solidFill>
              <a:latin typeface="+mn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38" y="2071688"/>
            <a:ext cx="4227512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  <a:cs typeface="+mn-cs"/>
              </a:rPr>
              <a:t>1.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Работа в группах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1928813" y="4643438"/>
            <a:ext cx="6923087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B050"/>
                </a:solidFill>
                <a:latin typeface="Calibri" pitchFamily="34" charset="0"/>
              </a:rPr>
              <a:t>2.Успех каждого члена группы- </a:t>
            </a:r>
          </a:p>
          <a:p>
            <a:r>
              <a:rPr lang="ru-RU" sz="3200">
                <a:solidFill>
                  <a:srgbClr val="00B050"/>
                </a:solidFill>
                <a:latin typeface="Calibri" pitchFamily="34" charset="0"/>
              </a:rPr>
              <a:t>успех всей группы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"/>
          <p:cNvSpPr txBox="1">
            <a:spLocks noChangeArrowheads="1"/>
          </p:cNvSpPr>
          <p:nvPr/>
        </p:nvSpPr>
        <p:spPr bwMode="auto">
          <a:xfrm>
            <a:off x="2786063" y="285750"/>
            <a:ext cx="36258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>
                <a:latin typeface="Calibri" pitchFamily="34" charset="0"/>
              </a:rPr>
              <a:t>Н.В. Гоголь</a:t>
            </a:r>
          </a:p>
        </p:txBody>
      </p:sp>
      <p:pic>
        <p:nvPicPr>
          <p:cNvPr id="17410" name="Picture 2" descr="C:\Documents and Settings\Администратор.MICROSOF-6B9456\Мои документы\Мои рисунки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0" y="1643063"/>
            <a:ext cx="3214688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:\Documents and Settings\Администратор.MICROSOF-6B9456\Мои документы\Мои рисунки\хлестако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1500188"/>
            <a:ext cx="3643312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3" descr="C:\Documents and Settings\Администратор.MICROSOF-6B9456\Мои документы\Мои рисунки\iCASI29M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1714500"/>
            <a:ext cx="3214687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86250" y="642938"/>
            <a:ext cx="24939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FF0000"/>
                </a:solidFill>
                <a:latin typeface="Calibri" pitchFamily="34" charset="0"/>
              </a:rPr>
              <a:t>Хлестаков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Documents and Settings\Администратор.MICROSOF-6B9456\Мои документы\Мои рисунки\осип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1413" y="2024063"/>
            <a:ext cx="3176587" cy="411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143250" y="714375"/>
            <a:ext cx="1785938" cy="584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00B0F0"/>
                </a:solidFill>
              </a:rPr>
              <a:t>Осип</a:t>
            </a:r>
            <a:endParaRPr lang="ru-RU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C:\Documents and Settings\Администратор.MICROSOF-6B9456\Мои документы\Мои рисунки\купц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857375"/>
            <a:ext cx="3571875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4" descr="178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928688"/>
            <a:ext cx="4500563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928938" y="285750"/>
            <a:ext cx="1311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7030A0"/>
                </a:solidFill>
                <a:latin typeface="Calibri" pitchFamily="34" charset="0"/>
              </a:rPr>
              <a:t>Купцы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42938" y="571500"/>
            <a:ext cx="8072437" cy="574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200">
                <a:cs typeface="Times New Roman" pitchFamily="18" charset="0"/>
              </a:rPr>
              <a:t>   </a:t>
            </a:r>
            <a:r>
              <a:rPr lang="ru-RU" sz="1200" i="1">
                <a:cs typeface="Times New Roman" pitchFamily="18" charset="0"/>
              </a:rPr>
              <a:t> </a:t>
            </a:r>
            <a:r>
              <a:rPr lang="ru-RU" sz="3600" i="1">
                <a:cs typeface="Times New Roman" pitchFamily="18" charset="0"/>
              </a:rPr>
              <a:t>Конкурс «Продолжите фразу».</a:t>
            </a:r>
            <a:endParaRPr lang="ru-RU" sz="3600"/>
          </a:p>
          <a:p>
            <a:pPr algn="just" eaLnBrk="0" hangingPunct="0"/>
            <a:r>
              <a:rPr lang="ru-RU" sz="1200">
                <a:cs typeface="Times New Roman" pitchFamily="18" charset="0"/>
              </a:rPr>
              <a:t>  	</a:t>
            </a:r>
            <a:endParaRPr lang="ru-RU" sz="1100"/>
          </a:p>
          <a:p>
            <a:pPr algn="just" eaLnBrk="0" hangingPunct="0">
              <a:buFontTx/>
              <a:buChar char="-"/>
            </a:pPr>
            <a:r>
              <a:rPr lang="ru-RU" sz="2400">
                <a:cs typeface="Times New Roman" pitchFamily="18" charset="0"/>
              </a:rPr>
              <a:t>Оно чем больше ломки, тем больше…</a:t>
            </a:r>
          </a:p>
          <a:p>
            <a:pPr algn="just" eaLnBrk="0" hangingPunct="0">
              <a:buFontTx/>
              <a:buChar char="-"/>
            </a:pPr>
            <a:endParaRPr lang="ru-RU" sz="2400">
              <a:cs typeface="Times New Roman" pitchFamily="18" charset="0"/>
            </a:endParaRPr>
          </a:p>
          <a:p>
            <a:pPr algn="just" eaLnBrk="0" hangingPunct="0">
              <a:buFontTx/>
              <a:buChar char="-"/>
            </a:pPr>
            <a:endParaRPr lang="ru-RU" sz="1100"/>
          </a:p>
          <a:p>
            <a:pPr algn="just" eaLnBrk="0" hangingPunct="0">
              <a:buFontTx/>
              <a:buChar char="-"/>
            </a:pPr>
            <a:r>
              <a:rPr lang="ru-RU" sz="2400">
                <a:cs typeface="Times New Roman" pitchFamily="18" charset="0"/>
              </a:rPr>
              <a:t>Александр Македонский – герой, но ….</a:t>
            </a:r>
          </a:p>
          <a:p>
            <a:pPr algn="just" eaLnBrk="0" hangingPunct="0">
              <a:buFontTx/>
              <a:buChar char="-"/>
            </a:pPr>
            <a:endParaRPr lang="ru-RU" sz="2400"/>
          </a:p>
          <a:p>
            <a:pPr algn="just" eaLnBrk="0" hangingPunct="0">
              <a:buFontTx/>
              <a:buChar char="-"/>
            </a:pPr>
            <a:endParaRPr lang="ru-RU" sz="1100"/>
          </a:p>
          <a:p>
            <a:pPr algn="just" eaLnBrk="0" hangingPunct="0">
              <a:buFontTx/>
              <a:buChar char="-"/>
            </a:pPr>
            <a:r>
              <a:rPr lang="ru-RU" sz="2400">
                <a:cs typeface="Times New Roman" pitchFamily="18" charset="0"/>
              </a:rPr>
              <a:t>Больные выздоравливают, как…</a:t>
            </a:r>
          </a:p>
          <a:p>
            <a:pPr algn="just" eaLnBrk="0" hangingPunct="0">
              <a:buFontTx/>
              <a:buChar char="-"/>
            </a:pPr>
            <a:endParaRPr lang="ru-RU" sz="2400"/>
          </a:p>
          <a:p>
            <a:pPr algn="just" eaLnBrk="0" hangingPunct="0">
              <a:buFontTx/>
              <a:buChar char="-"/>
            </a:pPr>
            <a:endParaRPr lang="ru-RU" sz="1100"/>
          </a:p>
          <a:p>
            <a:pPr algn="just" eaLnBrk="0" hangingPunct="0">
              <a:buFontTx/>
              <a:buChar char="-"/>
            </a:pPr>
            <a:r>
              <a:rPr lang="ru-RU" sz="2400">
                <a:cs typeface="Times New Roman" pitchFamily="18" charset="0"/>
              </a:rPr>
              <a:t>Я говорю всем открыто, что беру взятки…</a:t>
            </a:r>
          </a:p>
          <a:p>
            <a:pPr algn="just" eaLnBrk="0" hangingPunct="0">
              <a:buFontTx/>
              <a:buChar char="-"/>
            </a:pPr>
            <a:endParaRPr lang="ru-RU" sz="2400"/>
          </a:p>
          <a:p>
            <a:pPr algn="just" eaLnBrk="0" hangingPunct="0">
              <a:buFontTx/>
              <a:buChar char="-"/>
            </a:pPr>
            <a:endParaRPr lang="ru-RU" sz="1100"/>
          </a:p>
          <a:p>
            <a:pPr algn="just" eaLnBrk="0" hangingPunct="0">
              <a:buFontTx/>
              <a:buChar char="-"/>
            </a:pPr>
            <a:r>
              <a:rPr lang="ru-RU" sz="2400">
                <a:cs typeface="Times New Roman" pitchFamily="18" charset="0"/>
              </a:rPr>
              <a:t>Ведь на то живешь, чтобы…</a:t>
            </a:r>
          </a:p>
          <a:p>
            <a:pPr algn="just" eaLnBrk="0" hangingPunct="0">
              <a:buFontTx/>
              <a:buChar char="-"/>
            </a:pPr>
            <a:endParaRPr lang="ru-RU" sz="2400"/>
          </a:p>
          <a:p>
            <a:pPr algn="just" eaLnBrk="0" hangingPunct="0">
              <a:buFontTx/>
              <a:buChar char="-"/>
            </a:pPr>
            <a:endParaRPr lang="ru-RU" sz="1100"/>
          </a:p>
          <a:p>
            <a:pPr algn="just" eaLnBrk="0" hangingPunct="0"/>
            <a:r>
              <a:rPr lang="ru-RU" sz="2400">
                <a:cs typeface="Times New Roman" pitchFamily="18" charset="0"/>
              </a:rPr>
              <a:t>- Я пригласил вас, господа, с тем, чтобы сообщить…</a:t>
            </a: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Прямоугольник 1"/>
          <p:cNvSpPr>
            <a:spLocks noChangeArrowheads="1"/>
          </p:cNvSpPr>
          <p:nvPr/>
        </p:nvSpPr>
        <p:spPr bwMode="auto">
          <a:xfrm>
            <a:off x="1071563" y="1500188"/>
            <a:ext cx="464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cs typeface="Times New Roman" pitchFamily="18" charset="0"/>
              </a:rPr>
              <a:t>…</a:t>
            </a:r>
            <a:r>
              <a:rPr lang="ru-RU">
                <a:cs typeface="Times New Roman" pitchFamily="18" charset="0"/>
              </a:rPr>
              <a:t>означает деятельность градоправителя</a:t>
            </a:r>
            <a:endParaRPr lang="ru-RU">
              <a:latin typeface="Calibri" pitchFamily="34" charset="0"/>
            </a:endParaRPr>
          </a:p>
        </p:txBody>
      </p:sp>
      <p:sp>
        <p:nvSpPr>
          <p:cNvPr id="22530" name="Прямоугольник 3"/>
          <p:cNvSpPr>
            <a:spLocks noChangeArrowheads="1"/>
          </p:cNvSpPr>
          <p:nvPr/>
        </p:nvSpPr>
        <p:spPr bwMode="auto">
          <a:xfrm>
            <a:off x="1000125" y="2143125"/>
            <a:ext cx="34496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cs typeface="Times New Roman" pitchFamily="18" charset="0"/>
              </a:rPr>
              <a:t>…</a:t>
            </a:r>
            <a:r>
              <a:rPr lang="ru-RU">
                <a:cs typeface="Times New Roman" pitchFamily="18" charset="0"/>
              </a:rPr>
              <a:t>зачем же стулья ломать?</a:t>
            </a:r>
            <a:endParaRPr lang="ru-RU">
              <a:latin typeface="Calibri" pitchFamily="34" charset="0"/>
            </a:endParaRPr>
          </a:p>
        </p:txBody>
      </p:sp>
      <p:sp>
        <p:nvSpPr>
          <p:cNvPr id="22531" name="Прямоугольник 4"/>
          <p:cNvSpPr>
            <a:spLocks noChangeArrowheads="1"/>
          </p:cNvSpPr>
          <p:nvPr/>
        </p:nvSpPr>
        <p:spPr bwMode="auto">
          <a:xfrm>
            <a:off x="1357313" y="3143250"/>
            <a:ext cx="935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cs typeface="Times New Roman" pitchFamily="18" charset="0"/>
              </a:rPr>
              <a:t>…</a:t>
            </a:r>
            <a:r>
              <a:rPr lang="ru-RU">
                <a:cs typeface="Times New Roman" pitchFamily="18" charset="0"/>
              </a:rPr>
              <a:t>мухи</a:t>
            </a:r>
            <a:endParaRPr lang="ru-RU">
              <a:latin typeface="Calibri" pitchFamily="34" charset="0"/>
            </a:endParaRPr>
          </a:p>
        </p:txBody>
      </p:sp>
      <p:sp>
        <p:nvSpPr>
          <p:cNvPr id="22532" name="Прямоугольник 5"/>
          <p:cNvSpPr>
            <a:spLocks noChangeArrowheads="1"/>
          </p:cNvSpPr>
          <p:nvPr/>
        </p:nvSpPr>
        <p:spPr bwMode="auto">
          <a:xfrm>
            <a:off x="1143000" y="4000500"/>
            <a:ext cx="2389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cs typeface="Times New Roman" pitchFamily="18" charset="0"/>
              </a:rPr>
              <a:t>…</a:t>
            </a:r>
            <a:r>
              <a:rPr lang="ru-RU">
                <a:cs typeface="Times New Roman" pitchFamily="18" charset="0"/>
              </a:rPr>
              <a:t>борзыми щенками</a:t>
            </a:r>
            <a:endParaRPr lang="ru-RU">
              <a:latin typeface="Calibri" pitchFamily="34" charset="0"/>
            </a:endParaRPr>
          </a:p>
        </p:txBody>
      </p:sp>
      <p:sp>
        <p:nvSpPr>
          <p:cNvPr id="22533" name="Прямоугольник 6"/>
          <p:cNvSpPr>
            <a:spLocks noChangeArrowheads="1"/>
          </p:cNvSpPr>
          <p:nvPr/>
        </p:nvSpPr>
        <p:spPr bwMode="auto">
          <a:xfrm>
            <a:off x="3000375" y="4500563"/>
            <a:ext cx="3844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cs typeface="Times New Roman" pitchFamily="18" charset="0"/>
              </a:rPr>
              <a:t>…</a:t>
            </a:r>
            <a:r>
              <a:rPr lang="ru-RU">
                <a:cs typeface="Times New Roman" pitchFamily="18" charset="0"/>
              </a:rPr>
              <a:t>срывать цветы удовольствия)</a:t>
            </a:r>
            <a:endParaRPr lang="ru-RU">
              <a:latin typeface="Calibri" pitchFamily="34" charset="0"/>
            </a:endParaRPr>
          </a:p>
        </p:txBody>
      </p:sp>
      <p:sp>
        <p:nvSpPr>
          <p:cNvPr id="22534" name="Прямоугольник 7"/>
          <p:cNvSpPr>
            <a:spLocks noChangeArrowheads="1"/>
          </p:cNvSpPr>
          <p:nvPr/>
        </p:nvSpPr>
        <p:spPr bwMode="auto">
          <a:xfrm>
            <a:off x="4143375" y="5643563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cs typeface="Times New Roman" pitchFamily="18" charset="0"/>
              </a:rPr>
              <a:t>…</a:t>
            </a:r>
            <a:r>
              <a:rPr lang="ru-RU">
                <a:cs typeface="Times New Roman" pitchFamily="18" charset="0"/>
              </a:rPr>
              <a:t>пренеприятное известие: к нам едет ревизор</a:t>
            </a:r>
            <a:endParaRPr lang="ru-RU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0" y="714375"/>
            <a:ext cx="2108200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ответы</a:t>
            </a:r>
            <a:endParaRPr lang="ru-RU" sz="4400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</TotalTime>
  <Words>149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11</vt:i4>
      </vt:variant>
    </vt:vector>
  </HeadingPairs>
  <TitlesOfParts>
    <vt:vector size="23" baseType="lpstr">
      <vt:lpstr>Calibri</vt:lpstr>
      <vt:lpstr>Arial</vt:lpstr>
      <vt:lpstr>Wingdings 3</vt:lpstr>
      <vt:lpstr>Verdana</vt:lpstr>
      <vt:lpstr>Wingdings 2</vt:lpstr>
      <vt:lpstr>Times New Roman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 страницам комедии Н.В.Гоголя «Ревизор»</dc:title>
  <dc:creator>XTreme</dc:creator>
  <cp:lastModifiedBy>User</cp:lastModifiedBy>
  <cp:revision>11</cp:revision>
  <dcterms:created xsi:type="dcterms:W3CDTF">2011-11-22T18:12:59Z</dcterms:created>
  <dcterms:modified xsi:type="dcterms:W3CDTF">2012-04-04T14:56:50Z</dcterms:modified>
</cp:coreProperties>
</file>